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6" r:id="rId3"/>
  </p:sldMasterIdLst>
  <p:notesMasterIdLst>
    <p:notesMasterId r:id="rId368"/>
  </p:notesMasterIdLst>
  <p:sldIdLst>
    <p:sldId id="620" r:id="rId4"/>
    <p:sldId id="661" r:id="rId5"/>
    <p:sldId id="725" r:id="rId6"/>
    <p:sldId id="662" r:id="rId7"/>
    <p:sldId id="663" r:id="rId8"/>
    <p:sldId id="669" r:id="rId9"/>
    <p:sldId id="668" r:id="rId10"/>
    <p:sldId id="670" r:id="rId11"/>
    <p:sldId id="842" r:id="rId12"/>
    <p:sldId id="665" r:id="rId13"/>
    <p:sldId id="666" r:id="rId14"/>
    <p:sldId id="814" r:id="rId15"/>
    <p:sldId id="815" r:id="rId16"/>
    <p:sldId id="726" r:id="rId17"/>
    <p:sldId id="671" r:id="rId18"/>
    <p:sldId id="727" r:id="rId19"/>
    <p:sldId id="728" r:id="rId20"/>
    <p:sldId id="729" r:id="rId21"/>
    <p:sldId id="731" r:id="rId22"/>
    <p:sldId id="730" r:id="rId23"/>
    <p:sldId id="785" r:id="rId24"/>
    <p:sldId id="732" r:id="rId25"/>
    <p:sldId id="733" r:id="rId26"/>
    <p:sldId id="716" r:id="rId27"/>
    <p:sldId id="719" r:id="rId28"/>
    <p:sldId id="718" r:id="rId29"/>
    <p:sldId id="720" r:id="rId30"/>
    <p:sldId id="690" r:id="rId31"/>
    <p:sldId id="717" r:id="rId32"/>
    <p:sldId id="721" r:id="rId33"/>
    <p:sldId id="734" r:id="rId34"/>
    <p:sldId id="817" r:id="rId35"/>
    <p:sldId id="735" r:id="rId36"/>
    <p:sldId id="722" r:id="rId37"/>
    <p:sldId id="1103" r:id="rId38"/>
    <p:sldId id="1099" r:id="rId39"/>
    <p:sldId id="736" r:id="rId40"/>
    <p:sldId id="692" r:id="rId41"/>
    <p:sldId id="723" r:id="rId42"/>
    <p:sldId id="832" r:id="rId43"/>
    <p:sldId id="834" r:id="rId44"/>
    <p:sldId id="675" r:id="rId45"/>
    <p:sldId id="621" r:id="rId46"/>
    <p:sldId id="828" r:id="rId47"/>
    <p:sldId id="823" r:id="rId48"/>
    <p:sldId id="829" r:id="rId49"/>
    <p:sldId id="650" r:id="rId50"/>
    <p:sldId id="813" r:id="rId51"/>
    <p:sldId id="652" r:id="rId52"/>
    <p:sldId id="684" r:id="rId53"/>
    <p:sldId id="686" r:id="rId54"/>
    <p:sldId id="724" r:id="rId55"/>
    <p:sldId id="1104" r:id="rId56"/>
    <p:sldId id="738" r:id="rId57"/>
    <p:sldId id="759" r:id="rId58"/>
    <p:sldId id="742" r:id="rId59"/>
    <p:sldId id="760" r:id="rId60"/>
    <p:sldId id="761" r:id="rId61"/>
    <p:sldId id="762" r:id="rId62"/>
    <p:sldId id="789" r:id="rId63"/>
    <p:sldId id="803" r:id="rId64"/>
    <p:sldId id="748" r:id="rId65"/>
    <p:sldId id="830" r:id="rId66"/>
    <p:sldId id="788" r:id="rId67"/>
    <p:sldId id="747" r:id="rId68"/>
    <p:sldId id="792" r:id="rId69"/>
    <p:sldId id="740" r:id="rId70"/>
    <p:sldId id="802" r:id="rId71"/>
    <p:sldId id="806" r:id="rId72"/>
    <p:sldId id="805" r:id="rId73"/>
    <p:sldId id="808" r:id="rId74"/>
    <p:sldId id="809" r:id="rId75"/>
    <p:sldId id="810" r:id="rId76"/>
    <p:sldId id="811" r:id="rId77"/>
    <p:sldId id="807" r:id="rId78"/>
    <p:sldId id="804" r:id="rId79"/>
    <p:sldId id="767" r:id="rId80"/>
    <p:sldId id="768" r:id="rId81"/>
    <p:sldId id="819" r:id="rId82"/>
    <p:sldId id="820" r:id="rId83"/>
    <p:sldId id="821" r:id="rId84"/>
    <p:sldId id="769" r:id="rId85"/>
    <p:sldId id="822" r:id="rId86"/>
    <p:sldId id="741" r:id="rId87"/>
    <p:sldId id="693" r:id="rId88"/>
    <p:sldId id="694" r:id="rId89"/>
    <p:sldId id="787" r:id="rId90"/>
    <p:sldId id="677" r:id="rId91"/>
    <p:sldId id="648" r:id="rId92"/>
    <p:sldId id="636" r:id="rId93"/>
    <p:sldId id="771" r:id="rId94"/>
    <p:sldId id="638" r:id="rId95"/>
    <p:sldId id="772" r:id="rId96"/>
    <p:sldId id="773" r:id="rId97"/>
    <p:sldId id="640" r:id="rId98"/>
    <p:sldId id="774" r:id="rId99"/>
    <p:sldId id="642" r:id="rId100"/>
    <p:sldId id="776" r:id="rId101"/>
    <p:sldId id="777" r:id="rId102"/>
    <p:sldId id="778" r:id="rId103"/>
    <p:sldId id="779" r:id="rId104"/>
    <p:sldId id="780" r:id="rId105"/>
    <p:sldId id="781" r:id="rId106"/>
    <p:sldId id="782" r:id="rId107"/>
    <p:sldId id="783" r:id="rId108"/>
    <p:sldId id="784" r:id="rId109"/>
    <p:sldId id="643" r:id="rId110"/>
    <p:sldId id="646" r:id="rId111"/>
    <p:sldId id="710" r:id="rId112"/>
    <p:sldId id="631" r:id="rId113"/>
    <p:sldId id="633" r:id="rId114"/>
    <p:sldId id="632" r:id="rId115"/>
    <p:sldId id="645" r:id="rId116"/>
    <p:sldId id="712" r:id="rId117"/>
    <p:sldId id="713" r:id="rId118"/>
    <p:sldId id="571" r:id="rId119"/>
    <p:sldId id="835" r:id="rId120"/>
    <p:sldId id="849" r:id="rId121"/>
    <p:sldId id="850" r:id="rId122"/>
    <p:sldId id="851" r:id="rId123"/>
    <p:sldId id="852" r:id="rId124"/>
    <p:sldId id="853" r:id="rId125"/>
    <p:sldId id="854" r:id="rId126"/>
    <p:sldId id="855" r:id="rId127"/>
    <p:sldId id="856" r:id="rId128"/>
    <p:sldId id="857" r:id="rId129"/>
    <p:sldId id="858" r:id="rId130"/>
    <p:sldId id="859" r:id="rId131"/>
    <p:sldId id="860" r:id="rId132"/>
    <p:sldId id="861" r:id="rId133"/>
    <p:sldId id="862" r:id="rId134"/>
    <p:sldId id="1101" r:id="rId135"/>
    <p:sldId id="864" r:id="rId136"/>
    <p:sldId id="865" r:id="rId137"/>
    <p:sldId id="1098" r:id="rId138"/>
    <p:sldId id="1102" r:id="rId139"/>
    <p:sldId id="863" r:id="rId140"/>
    <p:sldId id="867" r:id="rId141"/>
    <p:sldId id="841" r:id="rId142"/>
    <p:sldId id="506" r:id="rId143"/>
    <p:sldId id="868" r:id="rId144"/>
    <p:sldId id="869" r:id="rId145"/>
    <p:sldId id="870" r:id="rId146"/>
    <p:sldId id="871" r:id="rId147"/>
    <p:sldId id="872" r:id="rId148"/>
    <p:sldId id="873" r:id="rId149"/>
    <p:sldId id="874" r:id="rId150"/>
    <p:sldId id="875" r:id="rId151"/>
    <p:sldId id="876" r:id="rId152"/>
    <p:sldId id="877" r:id="rId153"/>
    <p:sldId id="878" r:id="rId154"/>
    <p:sldId id="879" r:id="rId155"/>
    <p:sldId id="880" r:id="rId156"/>
    <p:sldId id="881" r:id="rId157"/>
    <p:sldId id="882" r:id="rId158"/>
    <p:sldId id="883" r:id="rId159"/>
    <p:sldId id="884" r:id="rId160"/>
    <p:sldId id="885" r:id="rId161"/>
    <p:sldId id="886" r:id="rId162"/>
    <p:sldId id="887" r:id="rId163"/>
    <p:sldId id="888" r:id="rId164"/>
    <p:sldId id="889" r:id="rId165"/>
    <p:sldId id="890" r:id="rId166"/>
    <p:sldId id="891" r:id="rId167"/>
    <p:sldId id="892" r:id="rId168"/>
    <p:sldId id="893" r:id="rId169"/>
    <p:sldId id="895" r:id="rId170"/>
    <p:sldId id="896" r:id="rId171"/>
    <p:sldId id="894" r:id="rId172"/>
    <p:sldId id="897" r:id="rId173"/>
    <p:sldId id="898" r:id="rId174"/>
    <p:sldId id="899" r:id="rId175"/>
    <p:sldId id="900" r:id="rId176"/>
    <p:sldId id="901" r:id="rId177"/>
    <p:sldId id="902" r:id="rId178"/>
    <p:sldId id="903" r:id="rId179"/>
    <p:sldId id="904" r:id="rId180"/>
    <p:sldId id="905" r:id="rId181"/>
    <p:sldId id="906" r:id="rId182"/>
    <p:sldId id="907" r:id="rId183"/>
    <p:sldId id="908" r:id="rId184"/>
    <p:sldId id="910" r:id="rId185"/>
    <p:sldId id="911" r:id="rId186"/>
    <p:sldId id="909" r:id="rId187"/>
    <p:sldId id="912" r:id="rId188"/>
    <p:sldId id="913" r:id="rId189"/>
    <p:sldId id="914" r:id="rId190"/>
    <p:sldId id="915" r:id="rId191"/>
    <p:sldId id="916" r:id="rId192"/>
    <p:sldId id="917" r:id="rId193"/>
    <p:sldId id="918" r:id="rId194"/>
    <p:sldId id="919" r:id="rId195"/>
    <p:sldId id="920" r:id="rId196"/>
    <p:sldId id="921" r:id="rId197"/>
    <p:sldId id="922" r:id="rId198"/>
    <p:sldId id="923" r:id="rId199"/>
    <p:sldId id="924" r:id="rId200"/>
    <p:sldId id="926" r:id="rId201"/>
    <p:sldId id="925" r:id="rId202"/>
    <p:sldId id="927" r:id="rId203"/>
    <p:sldId id="929" r:id="rId204"/>
    <p:sldId id="930" r:id="rId205"/>
    <p:sldId id="931" r:id="rId206"/>
    <p:sldId id="932" r:id="rId207"/>
    <p:sldId id="928" r:id="rId208"/>
    <p:sldId id="934" r:id="rId209"/>
    <p:sldId id="933" r:id="rId210"/>
    <p:sldId id="936" r:id="rId211"/>
    <p:sldId id="937" r:id="rId212"/>
    <p:sldId id="938" r:id="rId213"/>
    <p:sldId id="939" r:id="rId214"/>
    <p:sldId id="940" r:id="rId215"/>
    <p:sldId id="941" r:id="rId216"/>
    <p:sldId id="942" r:id="rId217"/>
    <p:sldId id="943" r:id="rId218"/>
    <p:sldId id="944" r:id="rId219"/>
    <p:sldId id="945" r:id="rId220"/>
    <p:sldId id="946" r:id="rId221"/>
    <p:sldId id="947" r:id="rId222"/>
    <p:sldId id="948" r:id="rId223"/>
    <p:sldId id="949" r:id="rId224"/>
    <p:sldId id="950" r:id="rId225"/>
    <p:sldId id="951" r:id="rId226"/>
    <p:sldId id="952" r:id="rId227"/>
    <p:sldId id="954" r:id="rId228"/>
    <p:sldId id="955" r:id="rId229"/>
    <p:sldId id="956" r:id="rId230"/>
    <p:sldId id="957" r:id="rId231"/>
    <p:sldId id="958" r:id="rId232"/>
    <p:sldId id="959" r:id="rId233"/>
    <p:sldId id="953" r:id="rId234"/>
    <p:sldId id="960" r:id="rId235"/>
    <p:sldId id="961" r:id="rId236"/>
    <p:sldId id="962" r:id="rId237"/>
    <p:sldId id="963" r:id="rId238"/>
    <p:sldId id="964" r:id="rId239"/>
    <p:sldId id="965" r:id="rId240"/>
    <p:sldId id="967" r:id="rId241"/>
    <p:sldId id="966" r:id="rId242"/>
    <p:sldId id="968" r:id="rId243"/>
    <p:sldId id="969" r:id="rId244"/>
    <p:sldId id="971" r:id="rId245"/>
    <p:sldId id="970" r:id="rId246"/>
    <p:sldId id="972" r:id="rId247"/>
    <p:sldId id="973" r:id="rId248"/>
    <p:sldId id="974" r:id="rId249"/>
    <p:sldId id="975" r:id="rId250"/>
    <p:sldId id="976" r:id="rId251"/>
    <p:sldId id="977" r:id="rId252"/>
    <p:sldId id="978" r:id="rId253"/>
    <p:sldId id="979" r:id="rId254"/>
    <p:sldId id="980" r:id="rId255"/>
    <p:sldId id="981" r:id="rId256"/>
    <p:sldId id="982" r:id="rId257"/>
    <p:sldId id="983" r:id="rId258"/>
    <p:sldId id="984" r:id="rId259"/>
    <p:sldId id="986" r:id="rId260"/>
    <p:sldId id="987" r:id="rId261"/>
    <p:sldId id="988" r:id="rId262"/>
    <p:sldId id="985" r:id="rId263"/>
    <p:sldId id="989" r:id="rId264"/>
    <p:sldId id="990" r:id="rId265"/>
    <p:sldId id="991" r:id="rId266"/>
    <p:sldId id="992" r:id="rId267"/>
    <p:sldId id="993" r:id="rId268"/>
    <p:sldId id="994" r:id="rId269"/>
    <p:sldId id="995" r:id="rId270"/>
    <p:sldId id="996" r:id="rId271"/>
    <p:sldId id="998" r:id="rId272"/>
    <p:sldId id="999" r:id="rId273"/>
    <p:sldId id="1000" r:id="rId274"/>
    <p:sldId id="846" r:id="rId275"/>
    <p:sldId id="1003" r:id="rId276"/>
    <p:sldId id="1004" r:id="rId277"/>
    <p:sldId id="1006" r:id="rId278"/>
    <p:sldId id="1007" r:id="rId279"/>
    <p:sldId id="1008" r:id="rId280"/>
    <p:sldId id="1009" r:id="rId281"/>
    <p:sldId id="1010" r:id="rId282"/>
    <p:sldId id="1011" r:id="rId283"/>
    <p:sldId id="1012" r:id="rId284"/>
    <p:sldId id="1013" r:id="rId285"/>
    <p:sldId id="1014" r:id="rId286"/>
    <p:sldId id="1015" r:id="rId287"/>
    <p:sldId id="1005" r:id="rId288"/>
    <p:sldId id="1001" r:id="rId289"/>
    <p:sldId id="1016" r:id="rId290"/>
    <p:sldId id="1018" r:id="rId291"/>
    <p:sldId id="1019" r:id="rId292"/>
    <p:sldId id="1020" r:id="rId293"/>
    <p:sldId id="1021" r:id="rId294"/>
    <p:sldId id="1022" r:id="rId295"/>
    <p:sldId id="1023" r:id="rId296"/>
    <p:sldId id="1025" r:id="rId297"/>
    <p:sldId id="1024" r:id="rId298"/>
    <p:sldId id="1026" r:id="rId299"/>
    <p:sldId id="1027" r:id="rId300"/>
    <p:sldId id="1028" r:id="rId301"/>
    <p:sldId id="1029" r:id="rId302"/>
    <p:sldId id="1030" r:id="rId303"/>
    <p:sldId id="1031" r:id="rId304"/>
    <p:sldId id="1032" r:id="rId305"/>
    <p:sldId id="1017" r:id="rId306"/>
    <p:sldId id="1033" r:id="rId307"/>
    <p:sldId id="1035" r:id="rId308"/>
    <p:sldId id="1036" r:id="rId309"/>
    <p:sldId id="1037" r:id="rId310"/>
    <p:sldId id="1038" r:id="rId311"/>
    <p:sldId id="1039" r:id="rId312"/>
    <p:sldId id="1034" r:id="rId313"/>
    <p:sldId id="1040" r:id="rId314"/>
    <p:sldId id="1041" r:id="rId315"/>
    <p:sldId id="1043" r:id="rId316"/>
    <p:sldId id="1044" r:id="rId317"/>
    <p:sldId id="1045" r:id="rId318"/>
    <p:sldId id="1002" r:id="rId319"/>
    <p:sldId id="1046" r:id="rId320"/>
    <p:sldId id="1042" r:id="rId321"/>
    <p:sldId id="1048" r:id="rId322"/>
    <p:sldId id="1049" r:id="rId323"/>
    <p:sldId id="1050" r:id="rId324"/>
    <p:sldId id="1051" r:id="rId325"/>
    <p:sldId id="1052" r:id="rId326"/>
    <p:sldId id="1054" r:id="rId327"/>
    <p:sldId id="1047" r:id="rId328"/>
    <p:sldId id="1058" r:id="rId329"/>
    <p:sldId id="1055" r:id="rId330"/>
    <p:sldId id="1053" r:id="rId331"/>
    <p:sldId id="1059" r:id="rId332"/>
    <p:sldId id="1062" r:id="rId333"/>
    <p:sldId id="1063" r:id="rId334"/>
    <p:sldId id="1065" r:id="rId335"/>
    <p:sldId id="1066" r:id="rId336"/>
    <p:sldId id="1060" r:id="rId337"/>
    <p:sldId id="1068" r:id="rId338"/>
    <p:sldId id="1069" r:id="rId339"/>
    <p:sldId id="1071" r:id="rId340"/>
    <p:sldId id="1072" r:id="rId341"/>
    <p:sldId id="1073" r:id="rId342"/>
    <p:sldId id="1074" r:id="rId343"/>
    <p:sldId id="1075" r:id="rId344"/>
    <p:sldId id="1076" r:id="rId345"/>
    <p:sldId id="1070" r:id="rId346"/>
    <p:sldId id="1077" r:id="rId347"/>
    <p:sldId id="1079" r:id="rId348"/>
    <p:sldId id="1080" r:id="rId349"/>
    <p:sldId id="1078" r:id="rId350"/>
    <p:sldId id="1081" r:id="rId351"/>
    <p:sldId id="1083" r:id="rId352"/>
    <p:sldId id="1084" r:id="rId353"/>
    <p:sldId id="1082" r:id="rId354"/>
    <p:sldId id="1087" r:id="rId355"/>
    <p:sldId id="1086" r:id="rId356"/>
    <p:sldId id="1088" r:id="rId357"/>
    <p:sldId id="1089" r:id="rId358"/>
    <p:sldId id="1090" r:id="rId359"/>
    <p:sldId id="1092" r:id="rId360"/>
    <p:sldId id="1091" r:id="rId361"/>
    <p:sldId id="1093" r:id="rId362"/>
    <p:sldId id="1095" r:id="rId363"/>
    <p:sldId id="1096" r:id="rId364"/>
    <p:sldId id="1085" r:id="rId365"/>
    <p:sldId id="1097" r:id="rId366"/>
    <p:sldId id="847" r:id="rId3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B0F0"/>
    <a:srgbClr val="0A09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27" autoAdjust="0"/>
    <p:restoredTop sz="53383" autoAdjust="0"/>
  </p:normalViewPr>
  <p:slideViewPr>
    <p:cSldViewPr snapToGrid="0">
      <p:cViewPr varScale="1">
        <p:scale>
          <a:sx n="83" d="100"/>
          <a:sy n="83" d="100"/>
        </p:scale>
        <p:origin x="36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slide" Target="slides/slide296.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324" Type="http://schemas.openxmlformats.org/officeDocument/2006/relationships/slide" Target="slides/slide321.xml"/><Relationship Id="rId366" Type="http://schemas.openxmlformats.org/officeDocument/2006/relationships/slide" Target="slides/slide363.xml"/><Relationship Id="rId170" Type="http://schemas.openxmlformats.org/officeDocument/2006/relationships/slide" Target="slides/slide167.xml"/><Relationship Id="rId226" Type="http://schemas.openxmlformats.org/officeDocument/2006/relationships/slide" Target="slides/slide223.xml"/><Relationship Id="rId268" Type="http://schemas.openxmlformats.org/officeDocument/2006/relationships/slide" Target="slides/slide265.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335" Type="http://schemas.openxmlformats.org/officeDocument/2006/relationships/slide" Target="slides/slide332.xml"/><Relationship Id="rId5" Type="http://schemas.openxmlformats.org/officeDocument/2006/relationships/slide" Target="slides/slide2.xml"/><Relationship Id="rId181" Type="http://schemas.openxmlformats.org/officeDocument/2006/relationships/slide" Target="slides/slide178.xml"/><Relationship Id="rId237" Type="http://schemas.openxmlformats.org/officeDocument/2006/relationships/slide" Target="slides/slide234.xml"/><Relationship Id="rId279" Type="http://schemas.openxmlformats.org/officeDocument/2006/relationships/slide" Target="slides/slide276.xml"/><Relationship Id="rId43" Type="http://schemas.openxmlformats.org/officeDocument/2006/relationships/slide" Target="slides/slide40.xml"/><Relationship Id="rId139" Type="http://schemas.openxmlformats.org/officeDocument/2006/relationships/slide" Target="slides/slide136.xml"/><Relationship Id="rId290" Type="http://schemas.openxmlformats.org/officeDocument/2006/relationships/slide" Target="slides/slide287.xml"/><Relationship Id="rId304" Type="http://schemas.openxmlformats.org/officeDocument/2006/relationships/slide" Target="slides/slide301.xml"/><Relationship Id="rId346" Type="http://schemas.openxmlformats.org/officeDocument/2006/relationships/slide" Target="slides/slide343.xml"/><Relationship Id="rId85" Type="http://schemas.openxmlformats.org/officeDocument/2006/relationships/slide" Target="slides/slide82.xml"/><Relationship Id="rId150" Type="http://schemas.openxmlformats.org/officeDocument/2006/relationships/slide" Target="slides/slide147.xml"/><Relationship Id="rId192" Type="http://schemas.openxmlformats.org/officeDocument/2006/relationships/slide" Target="slides/slide189.xml"/><Relationship Id="rId206" Type="http://schemas.openxmlformats.org/officeDocument/2006/relationships/slide" Target="slides/slide203.xml"/><Relationship Id="rId248" Type="http://schemas.openxmlformats.org/officeDocument/2006/relationships/slide" Target="slides/slide245.xml"/><Relationship Id="rId12" Type="http://schemas.openxmlformats.org/officeDocument/2006/relationships/slide" Target="slides/slide9.xml"/><Relationship Id="rId108" Type="http://schemas.openxmlformats.org/officeDocument/2006/relationships/slide" Target="slides/slide105.xml"/><Relationship Id="rId315" Type="http://schemas.openxmlformats.org/officeDocument/2006/relationships/slide" Target="slides/slide312.xml"/><Relationship Id="rId357" Type="http://schemas.openxmlformats.org/officeDocument/2006/relationships/slide" Target="slides/slide354.xml"/><Relationship Id="rId54" Type="http://schemas.openxmlformats.org/officeDocument/2006/relationships/slide" Target="slides/slide51.xml"/><Relationship Id="rId96" Type="http://schemas.openxmlformats.org/officeDocument/2006/relationships/slide" Target="slides/slide93.xml"/><Relationship Id="rId161" Type="http://schemas.openxmlformats.org/officeDocument/2006/relationships/slide" Target="slides/slide158.xml"/><Relationship Id="rId217" Type="http://schemas.openxmlformats.org/officeDocument/2006/relationships/slide" Target="slides/slide214.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326" Type="http://schemas.openxmlformats.org/officeDocument/2006/relationships/slide" Target="slides/slide323.xml"/><Relationship Id="rId65" Type="http://schemas.openxmlformats.org/officeDocument/2006/relationships/slide" Target="slides/slide62.xml"/><Relationship Id="rId130" Type="http://schemas.openxmlformats.org/officeDocument/2006/relationships/slide" Target="slides/slide127.xml"/><Relationship Id="rId368" Type="http://schemas.openxmlformats.org/officeDocument/2006/relationships/notesMaster" Target="notesMasters/notesMaster1.xml"/><Relationship Id="rId172" Type="http://schemas.openxmlformats.org/officeDocument/2006/relationships/slide" Target="slides/slide169.xml"/><Relationship Id="rId228" Type="http://schemas.openxmlformats.org/officeDocument/2006/relationships/slide" Target="slides/slide225.xml"/><Relationship Id="rId281" Type="http://schemas.openxmlformats.org/officeDocument/2006/relationships/slide" Target="slides/slide278.xml"/><Relationship Id="rId337" Type="http://schemas.openxmlformats.org/officeDocument/2006/relationships/slide" Target="slides/slide334.xml"/><Relationship Id="rId34" Type="http://schemas.openxmlformats.org/officeDocument/2006/relationships/slide" Target="slides/slide31.xml"/><Relationship Id="rId76" Type="http://schemas.openxmlformats.org/officeDocument/2006/relationships/slide" Target="slides/slide73.xml"/><Relationship Id="rId141" Type="http://schemas.openxmlformats.org/officeDocument/2006/relationships/slide" Target="slides/slide138.xml"/><Relationship Id="rId7" Type="http://schemas.openxmlformats.org/officeDocument/2006/relationships/slide" Target="slides/slide4.xml"/><Relationship Id="rId183" Type="http://schemas.openxmlformats.org/officeDocument/2006/relationships/slide" Target="slides/slide180.xml"/><Relationship Id="rId239" Type="http://schemas.openxmlformats.org/officeDocument/2006/relationships/slide" Target="slides/slide236.xml"/><Relationship Id="rId250" Type="http://schemas.openxmlformats.org/officeDocument/2006/relationships/slide" Target="slides/slide247.xml"/><Relationship Id="rId292" Type="http://schemas.openxmlformats.org/officeDocument/2006/relationships/slide" Target="slides/slide289.xml"/><Relationship Id="rId306" Type="http://schemas.openxmlformats.org/officeDocument/2006/relationships/slide" Target="slides/slide303.xml"/><Relationship Id="rId45" Type="http://schemas.openxmlformats.org/officeDocument/2006/relationships/slide" Target="slides/slide42.xml"/><Relationship Id="rId87" Type="http://schemas.openxmlformats.org/officeDocument/2006/relationships/slide" Target="slides/slide84.xml"/><Relationship Id="rId110" Type="http://schemas.openxmlformats.org/officeDocument/2006/relationships/slide" Target="slides/slide107.xml"/><Relationship Id="rId348" Type="http://schemas.openxmlformats.org/officeDocument/2006/relationships/slide" Target="slides/slide345.xml"/><Relationship Id="rId152" Type="http://schemas.openxmlformats.org/officeDocument/2006/relationships/slide" Target="slides/slide149.xml"/><Relationship Id="rId194" Type="http://schemas.openxmlformats.org/officeDocument/2006/relationships/slide" Target="slides/slide191.xml"/><Relationship Id="rId208" Type="http://schemas.openxmlformats.org/officeDocument/2006/relationships/slide" Target="slides/slide205.xml"/><Relationship Id="rId261" Type="http://schemas.openxmlformats.org/officeDocument/2006/relationships/slide" Target="slides/slide258.xml"/><Relationship Id="rId14" Type="http://schemas.openxmlformats.org/officeDocument/2006/relationships/slide" Target="slides/slide11.xml"/><Relationship Id="rId56" Type="http://schemas.openxmlformats.org/officeDocument/2006/relationships/slide" Target="slides/slide53.xml"/><Relationship Id="rId317" Type="http://schemas.openxmlformats.org/officeDocument/2006/relationships/slide" Target="slides/slide314.xml"/><Relationship Id="rId359" Type="http://schemas.openxmlformats.org/officeDocument/2006/relationships/slide" Target="slides/slide356.xml"/><Relationship Id="rId98" Type="http://schemas.openxmlformats.org/officeDocument/2006/relationships/slide" Target="slides/slide95.xml"/><Relationship Id="rId121" Type="http://schemas.openxmlformats.org/officeDocument/2006/relationships/slide" Target="slides/slide118.xml"/><Relationship Id="rId163" Type="http://schemas.openxmlformats.org/officeDocument/2006/relationships/slide" Target="slides/slide160.xml"/><Relationship Id="rId219" Type="http://schemas.openxmlformats.org/officeDocument/2006/relationships/slide" Target="slides/slide216.xml"/><Relationship Id="rId370" Type="http://schemas.openxmlformats.org/officeDocument/2006/relationships/viewProps" Target="viewProps.xml"/><Relationship Id="rId230" Type="http://schemas.openxmlformats.org/officeDocument/2006/relationships/slide" Target="slides/slide227.xml"/><Relationship Id="rId25" Type="http://schemas.openxmlformats.org/officeDocument/2006/relationships/slide" Target="slides/slide22.xml"/><Relationship Id="rId67" Type="http://schemas.openxmlformats.org/officeDocument/2006/relationships/slide" Target="slides/slide64.xml"/><Relationship Id="rId272" Type="http://schemas.openxmlformats.org/officeDocument/2006/relationships/slide" Target="slides/slide269.xml"/><Relationship Id="rId328" Type="http://schemas.openxmlformats.org/officeDocument/2006/relationships/slide" Target="slides/slide325.xml"/><Relationship Id="rId132" Type="http://schemas.openxmlformats.org/officeDocument/2006/relationships/slide" Target="slides/slide129.xml"/><Relationship Id="rId174" Type="http://schemas.openxmlformats.org/officeDocument/2006/relationships/slide" Target="slides/slide171.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slide" Target="slides/slide259.xml"/><Relationship Id="rId283" Type="http://schemas.openxmlformats.org/officeDocument/2006/relationships/slide" Target="slides/slide280.xml"/><Relationship Id="rId318" Type="http://schemas.openxmlformats.org/officeDocument/2006/relationships/slide" Target="slides/slide315.xml"/><Relationship Id="rId339" Type="http://schemas.openxmlformats.org/officeDocument/2006/relationships/slide" Target="slides/slide336.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350" Type="http://schemas.openxmlformats.org/officeDocument/2006/relationships/slide" Target="slides/slide347.xml"/><Relationship Id="rId371" Type="http://schemas.openxmlformats.org/officeDocument/2006/relationships/theme" Target="theme/theme1.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294" Type="http://schemas.openxmlformats.org/officeDocument/2006/relationships/slide" Target="slides/slide291.xml"/><Relationship Id="rId308" Type="http://schemas.openxmlformats.org/officeDocument/2006/relationships/slide" Target="slides/slide305.xml"/><Relationship Id="rId329" Type="http://schemas.openxmlformats.org/officeDocument/2006/relationships/slide" Target="slides/slide326.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340" Type="http://schemas.openxmlformats.org/officeDocument/2006/relationships/slide" Target="slides/slide337.xml"/><Relationship Id="rId361" Type="http://schemas.openxmlformats.org/officeDocument/2006/relationships/slide" Target="slides/slide358.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19" Type="http://schemas.openxmlformats.org/officeDocument/2006/relationships/slide" Target="slides/slide316.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330" Type="http://schemas.openxmlformats.org/officeDocument/2006/relationships/slide" Target="slides/slide327.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351" Type="http://schemas.openxmlformats.org/officeDocument/2006/relationships/slide" Target="slides/slide348.xml"/><Relationship Id="rId372" Type="http://schemas.openxmlformats.org/officeDocument/2006/relationships/tableStyles" Target="tableStyles.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95" Type="http://schemas.openxmlformats.org/officeDocument/2006/relationships/slide" Target="slides/slide292.xml"/><Relationship Id="rId309" Type="http://schemas.openxmlformats.org/officeDocument/2006/relationships/slide" Target="slides/slide306.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320" Type="http://schemas.openxmlformats.org/officeDocument/2006/relationships/slide" Target="slides/slide317.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341" Type="http://schemas.openxmlformats.org/officeDocument/2006/relationships/slide" Target="slides/slide338.xml"/><Relationship Id="rId362" Type="http://schemas.openxmlformats.org/officeDocument/2006/relationships/slide" Target="slides/slide359.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310" Type="http://schemas.openxmlformats.org/officeDocument/2006/relationships/slide" Target="slides/slide307.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331" Type="http://schemas.openxmlformats.org/officeDocument/2006/relationships/slide" Target="slides/slide328.xml"/><Relationship Id="rId352" Type="http://schemas.openxmlformats.org/officeDocument/2006/relationships/slide" Target="slides/slide349.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slide" Target="slides/slide293.xml"/><Relationship Id="rId300" Type="http://schemas.openxmlformats.org/officeDocument/2006/relationships/slide" Target="slides/slide297.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321" Type="http://schemas.openxmlformats.org/officeDocument/2006/relationships/slide" Target="slides/slide318.xml"/><Relationship Id="rId342" Type="http://schemas.openxmlformats.org/officeDocument/2006/relationships/slide" Target="slides/slide339.xml"/><Relationship Id="rId363" Type="http://schemas.openxmlformats.org/officeDocument/2006/relationships/slide" Target="slides/slide360.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311" Type="http://schemas.openxmlformats.org/officeDocument/2006/relationships/slide" Target="slides/slide308.xml"/><Relationship Id="rId332" Type="http://schemas.openxmlformats.org/officeDocument/2006/relationships/slide" Target="slides/slide329.xml"/><Relationship Id="rId353" Type="http://schemas.openxmlformats.org/officeDocument/2006/relationships/slide" Target="slides/slide350.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slide" Target="slides/slide294.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301" Type="http://schemas.openxmlformats.org/officeDocument/2006/relationships/slide" Target="slides/slide298.xml"/><Relationship Id="rId322" Type="http://schemas.openxmlformats.org/officeDocument/2006/relationships/slide" Target="slides/slide319.xml"/><Relationship Id="rId343" Type="http://schemas.openxmlformats.org/officeDocument/2006/relationships/slide" Target="slides/slide340.xml"/><Relationship Id="rId364" Type="http://schemas.openxmlformats.org/officeDocument/2006/relationships/slide" Target="slides/slide361.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slide" Target="slides/slide284.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312" Type="http://schemas.openxmlformats.org/officeDocument/2006/relationships/slide" Target="slides/slide309.xml"/><Relationship Id="rId333" Type="http://schemas.openxmlformats.org/officeDocument/2006/relationships/slide" Target="slides/slide330.xml"/><Relationship Id="rId354" Type="http://schemas.openxmlformats.org/officeDocument/2006/relationships/slide" Target="slides/slide351.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slide" Target="slides/slide295.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302" Type="http://schemas.openxmlformats.org/officeDocument/2006/relationships/slide" Target="slides/slide299.xml"/><Relationship Id="rId323" Type="http://schemas.openxmlformats.org/officeDocument/2006/relationships/slide" Target="slides/slide320.xml"/><Relationship Id="rId344" Type="http://schemas.openxmlformats.org/officeDocument/2006/relationships/slide" Target="slides/slide34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365" Type="http://schemas.openxmlformats.org/officeDocument/2006/relationships/slide" Target="slides/slide362.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106" Type="http://schemas.openxmlformats.org/officeDocument/2006/relationships/slide" Target="slides/slide103.xml"/><Relationship Id="rId127" Type="http://schemas.openxmlformats.org/officeDocument/2006/relationships/slide" Target="slides/slide124.xml"/><Relationship Id="rId313" Type="http://schemas.openxmlformats.org/officeDocument/2006/relationships/slide" Target="slides/slide310.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334" Type="http://schemas.openxmlformats.org/officeDocument/2006/relationships/slide" Target="slides/slide331.xml"/><Relationship Id="rId355" Type="http://schemas.openxmlformats.org/officeDocument/2006/relationships/slide" Target="slides/slide352.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303" Type="http://schemas.openxmlformats.org/officeDocument/2006/relationships/slide" Target="slides/slide300.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345" Type="http://schemas.openxmlformats.org/officeDocument/2006/relationships/slide" Target="slides/slide342.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107" Type="http://schemas.openxmlformats.org/officeDocument/2006/relationships/slide" Target="slides/slide104.xml"/><Relationship Id="rId289" Type="http://schemas.openxmlformats.org/officeDocument/2006/relationships/slide" Target="slides/slide286.xml"/><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 Id="rId314" Type="http://schemas.openxmlformats.org/officeDocument/2006/relationships/slide" Target="slides/slide311.xml"/><Relationship Id="rId356" Type="http://schemas.openxmlformats.org/officeDocument/2006/relationships/slide" Target="slides/slide353.xml"/><Relationship Id="rId95" Type="http://schemas.openxmlformats.org/officeDocument/2006/relationships/slide" Target="slides/slide92.xml"/><Relationship Id="rId160" Type="http://schemas.openxmlformats.org/officeDocument/2006/relationships/slide" Target="slides/slide157.xml"/><Relationship Id="rId216" Type="http://schemas.openxmlformats.org/officeDocument/2006/relationships/slide" Target="slides/slide213.xml"/><Relationship Id="rId258" Type="http://schemas.openxmlformats.org/officeDocument/2006/relationships/slide" Target="slides/slide255.xml"/><Relationship Id="rId22" Type="http://schemas.openxmlformats.org/officeDocument/2006/relationships/slide" Target="slides/slide19.xml"/><Relationship Id="rId64" Type="http://schemas.openxmlformats.org/officeDocument/2006/relationships/slide" Target="slides/slide61.xml"/><Relationship Id="rId118" Type="http://schemas.openxmlformats.org/officeDocument/2006/relationships/slide" Target="slides/slide115.xml"/><Relationship Id="rId325" Type="http://schemas.openxmlformats.org/officeDocument/2006/relationships/slide" Target="slides/slide322.xml"/><Relationship Id="rId367" Type="http://schemas.openxmlformats.org/officeDocument/2006/relationships/slide" Target="slides/slide364.xml"/><Relationship Id="rId171" Type="http://schemas.openxmlformats.org/officeDocument/2006/relationships/slide" Target="slides/slide168.xml"/><Relationship Id="rId227" Type="http://schemas.openxmlformats.org/officeDocument/2006/relationships/slide" Target="slides/slide224.xml"/><Relationship Id="rId269" Type="http://schemas.openxmlformats.org/officeDocument/2006/relationships/slide" Target="slides/slide266.xml"/><Relationship Id="rId33" Type="http://schemas.openxmlformats.org/officeDocument/2006/relationships/slide" Target="slides/slide30.xml"/><Relationship Id="rId129" Type="http://schemas.openxmlformats.org/officeDocument/2006/relationships/slide" Target="slides/slide126.xml"/><Relationship Id="rId280" Type="http://schemas.openxmlformats.org/officeDocument/2006/relationships/slide" Target="slides/slide277.xml"/><Relationship Id="rId336" Type="http://schemas.openxmlformats.org/officeDocument/2006/relationships/slide" Target="slides/slide333.xml"/><Relationship Id="rId75" Type="http://schemas.openxmlformats.org/officeDocument/2006/relationships/slide" Target="slides/slide72.xml"/><Relationship Id="rId140" Type="http://schemas.openxmlformats.org/officeDocument/2006/relationships/slide" Target="slides/slide137.xml"/><Relationship Id="rId182" Type="http://schemas.openxmlformats.org/officeDocument/2006/relationships/slide" Target="slides/slide179.xml"/><Relationship Id="rId6" Type="http://schemas.openxmlformats.org/officeDocument/2006/relationships/slide" Target="slides/slide3.xml"/><Relationship Id="rId238" Type="http://schemas.openxmlformats.org/officeDocument/2006/relationships/slide" Target="slides/slide235.xml"/><Relationship Id="rId291" Type="http://schemas.openxmlformats.org/officeDocument/2006/relationships/slide" Target="slides/slide288.xml"/><Relationship Id="rId305" Type="http://schemas.openxmlformats.org/officeDocument/2006/relationships/slide" Target="slides/slide302.xml"/><Relationship Id="rId347" Type="http://schemas.openxmlformats.org/officeDocument/2006/relationships/slide" Target="slides/slide344.xml"/><Relationship Id="rId44" Type="http://schemas.openxmlformats.org/officeDocument/2006/relationships/slide" Target="slides/slide41.xml"/><Relationship Id="rId86" Type="http://schemas.openxmlformats.org/officeDocument/2006/relationships/slide" Target="slides/slide83.xml"/><Relationship Id="rId151" Type="http://schemas.openxmlformats.org/officeDocument/2006/relationships/slide" Target="slides/slide148.xml"/><Relationship Id="rId193" Type="http://schemas.openxmlformats.org/officeDocument/2006/relationships/slide" Target="slides/slide190.xml"/><Relationship Id="rId207" Type="http://schemas.openxmlformats.org/officeDocument/2006/relationships/slide" Target="slides/slide204.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316" Type="http://schemas.openxmlformats.org/officeDocument/2006/relationships/slide" Target="slides/slide313.xml"/><Relationship Id="rId55" Type="http://schemas.openxmlformats.org/officeDocument/2006/relationships/slide" Target="slides/slide52.xml"/><Relationship Id="rId97" Type="http://schemas.openxmlformats.org/officeDocument/2006/relationships/slide" Target="slides/slide94.xml"/><Relationship Id="rId120" Type="http://schemas.openxmlformats.org/officeDocument/2006/relationships/slide" Target="slides/slide117.xml"/><Relationship Id="rId358" Type="http://schemas.openxmlformats.org/officeDocument/2006/relationships/slide" Target="slides/slide355.xml"/><Relationship Id="rId162" Type="http://schemas.openxmlformats.org/officeDocument/2006/relationships/slide" Target="slides/slide159.xml"/><Relationship Id="rId218" Type="http://schemas.openxmlformats.org/officeDocument/2006/relationships/slide" Target="slides/slide215.xml"/><Relationship Id="rId271" Type="http://schemas.openxmlformats.org/officeDocument/2006/relationships/slide" Target="slides/slide268.xml"/><Relationship Id="rId24" Type="http://schemas.openxmlformats.org/officeDocument/2006/relationships/slide" Target="slides/slide21.xml"/><Relationship Id="rId66" Type="http://schemas.openxmlformats.org/officeDocument/2006/relationships/slide" Target="slides/slide63.xml"/><Relationship Id="rId131" Type="http://schemas.openxmlformats.org/officeDocument/2006/relationships/slide" Target="slides/slide128.xml"/><Relationship Id="rId327" Type="http://schemas.openxmlformats.org/officeDocument/2006/relationships/slide" Target="slides/slide324.xml"/><Relationship Id="rId369" Type="http://schemas.openxmlformats.org/officeDocument/2006/relationships/presProps" Target="presProps.xml"/><Relationship Id="rId173" Type="http://schemas.openxmlformats.org/officeDocument/2006/relationships/slide" Target="slides/slide170.xml"/><Relationship Id="rId229" Type="http://schemas.openxmlformats.org/officeDocument/2006/relationships/slide" Target="slides/slide226.xml"/><Relationship Id="rId240" Type="http://schemas.openxmlformats.org/officeDocument/2006/relationships/slide" Target="slides/slide237.xml"/><Relationship Id="rId35" Type="http://schemas.openxmlformats.org/officeDocument/2006/relationships/slide" Target="slides/slide32.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slide" Target="slides/slide279.xml"/><Relationship Id="rId338" Type="http://schemas.openxmlformats.org/officeDocument/2006/relationships/slide" Target="slides/slide335.xml"/><Relationship Id="rId8" Type="http://schemas.openxmlformats.org/officeDocument/2006/relationships/slide" Target="slides/slide5.xml"/><Relationship Id="rId142" Type="http://schemas.openxmlformats.org/officeDocument/2006/relationships/slide" Target="slides/slide139.xml"/><Relationship Id="rId184" Type="http://schemas.openxmlformats.org/officeDocument/2006/relationships/slide" Target="slides/slide181.xml"/><Relationship Id="rId251" Type="http://schemas.openxmlformats.org/officeDocument/2006/relationships/slide" Target="slides/slide248.xml"/><Relationship Id="rId46" Type="http://schemas.openxmlformats.org/officeDocument/2006/relationships/slide" Target="slides/slide43.xml"/><Relationship Id="rId293" Type="http://schemas.openxmlformats.org/officeDocument/2006/relationships/slide" Target="slides/slide290.xml"/><Relationship Id="rId307" Type="http://schemas.openxmlformats.org/officeDocument/2006/relationships/slide" Target="slides/slide304.xml"/><Relationship Id="rId349" Type="http://schemas.openxmlformats.org/officeDocument/2006/relationships/slide" Target="slides/slide346.xml"/><Relationship Id="rId88" Type="http://schemas.openxmlformats.org/officeDocument/2006/relationships/slide" Target="slides/slide85.xml"/><Relationship Id="rId111" Type="http://schemas.openxmlformats.org/officeDocument/2006/relationships/slide" Target="slides/slide108.xml"/><Relationship Id="rId153" Type="http://schemas.openxmlformats.org/officeDocument/2006/relationships/slide" Target="slides/slide150.xml"/><Relationship Id="rId195" Type="http://schemas.openxmlformats.org/officeDocument/2006/relationships/slide" Target="slides/slide192.xml"/><Relationship Id="rId209" Type="http://schemas.openxmlformats.org/officeDocument/2006/relationships/slide" Target="slides/slide206.xml"/><Relationship Id="rId360" Type="http://schemas.openxmlformats.org/officeDocument/2006/relationships/slide" Target="slides/slide357.xml"/><Relationship Id="rId220" Type="http://schemas.openxmlformats.org/officeDocument/2006/relationships/slide" Target="slides/slide21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328355507285726E-2"/>
          <c:y val="0.16847585715461882"/>
          <c:w val="0.95667159034958149"/>
          <c:h val="0.83152414284538123"/>
        </c:manualLayout>
      </c:layout>
      <c:barChart>
        <c:barDir val="col"/>
        <c:grouping val="clustered"/>
        <c:varyColors val="0"/>
        <c:ser>
          <c:idx val="0"/>
          <c:order val="0"/>
          <c:tx>
            <c:strRef>
              <c:f>Sheet1!$C$2</c:f>
              <c:strCache>
                <c:ptCount val="1"/>
                <c:pt idx="0">
                  <c:v>SALES</c:v>
                </c:pt>
              </c:strCache>
            </c:strRef>
          </c:tx>
          <c:spPr>
            <a:solidFill>
              <a:schemeClr val="accent1"/>
            </a:solidFill>
            <a:ln w="25400">
              <a:noFill/>
            </a:ln>
            <a:effectLst/>
          </c:spPr>
          <c:invertIfNegative val="0"/>
          <c:dPt>
            <c:idx val="0"/>
            <c:invertIfNegative val="0"/>
            <c:bubble3D val="0"/>
            <c:spPr>
              <a:solidFill>
                <a:schemeClr val="accent2"/>
              </a:solidFill>
              <a:ln w="25400">
                <a:noFill/>
              </a:ln>
              <a:effectLst/>
            </c:spPr>
            <c:extLst>
              <c:ext xmlns:c16="http://schemas.microsoft.com/office/drawing/2014/chart" uri="{C3380CC4-5D6E-409C-BE32-E72D297353CC}">
                <c16:uniqueId val="{00000001-5B13-434B-8B97-B99DCF37751A}"/>
              </c:ext>
            </c:extLst>
          </c:dPt>
          <c:dPt>
            <c:idx val="1"/>
            <c:invertIfNegative val="0"/>
            <c:bubble3D val="0"/>
            <c:spPr>
              <a:solidFill>
                <a:schemeClr val="tx2"/>
              </a:solidFill>
              <a:ln w="25400">
                <a:noFill/>
              </a:ln>
              <a:effectLst/>
            </c:spPr>
            <c:extLst>
              <c:ext xmlns:c16="http://schemas.microsoft.com/office/drawing/2014/chart" uri="{C3380CC4-5D6E-409C-BE32-E72D297353CC}">
                <c16:uniqueId val="{00000003-5B13-434B-8B97-B99DCF37751A}"/>
              </c:ext>
            </c:extLst>
          </c:dPt>
          <c:dPt>
            <c:idx val="2"/>
            <c:invertIfNegative val="0"/>
            <c:bubble3D val="0"/>
            <c:spPr>
              <a:solidFill>
                <a:schemeClr val="accent1"/>
              </a:solidFill>
              <a:ln w="25400">
                <a:noFill/>
              </a:ln>
              <a:effectLst/>
            </c:spPr>
            <c:extLst>
              <c:ext xmlns:c16="http://schemas.microsoft.com/office/drawing/2014/chart" uri="{C3380CC4-5D6E-409C-BE32-E72D297353CC}">
                <c16:uniqueId val="{00000005-5B13-434B-8B97-B99DCF37751A}"/>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Sheet1!$B$3:$B$6</c:f>
              <c:strCache>
                <c:ptCount val="3"/>
                <c:pt idx="0">
                  <c:v>q2</c:v>
                </c:pt>
                <c:pt idx="1">
                  <c:v>q3</c:v>
                </c:pt>
                <c:pt idx="2">
                  <c:v>q4</c:v>
                </c:pt>
              </c:strCache>
            </c:strRef>
          </c:cat>
          <c:val>
            <c:numRef>
              <c:f>Sheet1!$C$3:$C$6</c:f>
              <c:numCache>
                <c:formatCode>#,##0</c:formatCode>
                <c:ptCount val="4"/>
                <c:pt idx="0">
                  <c:v>200000</c:v>
                </c:pt>
                <c:pt idx="1">
                  <c:v>100000</c:v>
                </c:pt>
                <c:pt idx="2">
                  <c:v>150000</c:v>
                </c:pt>
              </c:numCache>
            </c:numRef>
          </c:val>
          <c:extLst>
            <c:ext xmlns:c16="http://schemas.microsoft.com/office/drawing/2014/chart" uri="{C3380CC4-5D6E-409C-BE32-E72D297353CC}">
              <c16:uniqueId val="{00000008-5B13-434B-8B97-B99DCF37751A}"/>
            </c:ext>
          </c:extLst>
        </c:ser>
        <c:dLbls>
          <c:dLblPos val="outEnd"/>
          <c:showLegendKey val="0"/>
          <c:showVal val="1"/>
          <c:showCatName val="0"/>
          <c:showSerName val="0"/>
          <c:showPercent val="0"/>
          <c:showBubbleSize val="0"/>
        </c:dLbls>
        <c:gapWidth val="70"/>
        <c:overlap val="-27"/>
        <c:axId val="195619280"/>
        <c:axId val="195619840"/>
      </c:barChart>
      <c:catAx>
        <c:axId val="195619280"/>
        <c:scaling>
          <c:orientation val="minMax"/>
        </c:scaling>
        <c:delete val="1"/>
        <c:axPos val="b"/>
        <c:numFmt formatCode="General" sourceLinked="1"/>
        <c:majorTickMark val="out"/>
        <c:minorTickMark val="none"/>
        <c:tickLblPos val="nextTo"/>
        <c:crossAx val="195619840"/>
        <c:crosses val="autoZero"/>
        <c:auto val="1"/>
        <c:lblAlgn val="ctr"/>
        <c:lblOffset val="100"/>
        <c:noMultiLvlLbl val="0"/>
      </c:catAx>
      <c:valAx>
        <c:axId val="195619840"/>
        <c:scaling>
          <c:orientation val="minMax"/>
        </c:scaling>
        <c:delete val="1"/>
        <c:axPos val="l"/>
        <c:numFmt formatCode="#,##0" sourceLinked="1"/>
        <c:majorTickMark val="out"/>
        <c:minorTickMark val="none"/>
        <c:tickLblPos val="nextTo"/>
        <c:crossAx val="195619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328355507285726E-2"/>
          <c:y val="0.16847585715461882"/>
          <c:w val="0.95667159034958149"/>
          <c:h val="0.83152414284538123"/>
        </c:manualLayout>
      </c:layout>
      <c:barChart>
        <c:barDir val="col"/>
        <c:grouping val="clustered"/>
        <c:varyColors val="0"/>
        <c:ser>
          <c:idx val="0"/>
          <c:order val="0"/>
          <c:tx>
            <c:strRef>
              <c:f>Sheet1!$C$2</c:f>
              <c:strCache>
                <c:ptCount val="1"/>
                <c:pt idx="0">
                  <c:v>SALES</c:v>
                </c:pt>
              </c:strCache>
            </c:strRef>
          </c:tx>
          <c:spPr>
            <a:solidFill>
              <a:schemeClr val="accent1"/>
            </a:solidFill>
            <a:ln w="25400">
              <a:noFill/>
            </a:ln>
            <a:effectLst/>
          </c:spPr>
          <c:invertIfNegative val="0"/>
          <c:dPt>
            <c:idx val="0"/>
            <c:invertIfNegative val="0"/>
            <c:bubble3D val="0"/>
            <c:spPr>
              <a:solidFill>
                <a:schemeClr val="bg1"/>
              </a:solidFill>
              <a:ln w="25400">
                <a:noFill/>
              </a:ln>
              <a:effectLst/>
            </c:spPr>
            <c:extLst>
              <c:ext xmlns:c16="http://schemas.microsoft.com/office/drawing/2014/chart" uri="{C3380CC4-5D6E-409C-BE32-E72D297353CC}">
                <c16:uniqueId val="{00000001-5B13-434B-8B97-B99DCF37751A}"/>
              </c:ext>
            </c:extLst>
          </c:dPt>
          <c:dPt>
            <c:idx val="1"/>
            <c:invertIfNegative val="0"/>
            <c:bubble3D val="0"/>
            <c:spPr>
              <a:solidFill>
                <a:schemeClr val="accent2"/>
              </a:solidFill>
              <a:ln w="25400">
                <a:noFill/>
              </a:ln>
              <a:effectLst/>
            </c:spPr>
            <c:extLst>
              <c:ext xmlns:c16="http://schemas.microsoft.com/office/drawing/2014/chart" uri="{C3380CC4-5D6E-409C-BE32-E72D297353CC}">
                <c16:uniqueId val="{00000003-5B13-434B-8B97-B99DCF37751A}"/>
              </c:ext>
            </c:extLst>
          </c:dPt>
          <c:dPt>
            <c:idx val="2"/>
            <c:invertIfNegative val="0"/>
            <c:bubble3D val="0"/>
            <c:spPr>
              <a:solidFill>
                <a:schemeClr val="tx2"/>
              </a:solidFill>
              <a:ln w="25400">
                <a:noFill/>
              </a:ln>
              <a:effectLst/>
            </c:spPr>
            <c:extLst>
              <c:ext xmlns:c16="http://schemas.microsoft.com/office/drawing/2014/chart" uri="{C3380CC4-5D6E-409C-BE32-E72D297353CC}">
                <c16:uniqueId val="{00000005-5B13-434B-8B97-B99DCF37751A}"/>
              </c:ext>
            </c:extLst>
          </c:dPt>
          <c:dPt>
            <c:idx val="3"/>
            <c:invertIfNegative val="0"/>
            <c:bubble3D val="0"/>
            <c:spPr>
              <a:solidFill>
                <a:schemeClr val="accent1"/>
              </a:solidFill>
              <a:ln w="25400">
                <a:noFill/>
              </a:ln>
              <a:effectLst/>
            </c:spPr>
            <c:extLst>
              <c:ext xmlns:c16="http://schemas.microsoft.com/office/drawing/2014/chart" uri="{C3380CC4-5D6E-409C-BE32-E72D297353CC}">
                <c16:uniqueId val="{00000007-5B13-434B-8B97-B99DCF37751A}"/>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Sheet1!$B$3:$B$7</c:f>
              <c:strCache>
                <c:ptCount val="4"/>
                <c:pt idx="0">
                  <c:v>q1</c:v>
                </c:pt>
                <c:pt idx="1">
                  <c:v>q2</c:v>
                </c:pt>
                <c:pt idx="2">
                  <c:v>q3</c:v>
                </c:pt>
                <c:pt idx="3">
                  <c:v>q4</c:v>
                </c:pt>
              </c:strCache>
            </c:strRef>
          </c:cat>
          <c:val>
            <c:numRef>
              <c:f>Sheet1!$C$3:$C$7</c:f>
              <c:numCache>
                <c:formatCode>#,##0</c:formatCode>
                <c:ptCount val="5"/>
                <c:pt idx="0">
                  <c:v>720000</c:v>
                </c:pt>
                <c:pt idx="1">
                  <c:v>220000</c:v>
                </c:pt>
                <c:pt idx="2">
                  <c:v>150000</c:v>
                </c:pt>
                <c:pt idx="3">
                  <c:v>180000</c:v>
                </c:pt>
              </c:numCache>
            </c:numRef>
          </c:val>
          <c:extLst>
            <c:ext xmlns:c16="http://schemas.microsoft.com/office/drawing/2014/chart" uri="{C3380CC4-5D6E-409C-BE32-E72D297353CC}">
              <c16:uniqueId val="{00000008-5B13-434B-8B97-B99DCF37751A}"/>
            </c:ext>
          </c:extLst>
        </c:ser>
        <c:dLbls>
          <c:dLblPos val="outEnd"/>
          <c:showLegendKey val="0"/>
          <c:showVal val="1"/>
          <c:showCatName val="0"/>
          <c:showSerName val="0"/>
          <c:showPercent val="0"/>
          <c:showBubbleSize val="0"/>
        </c:dLbls>
        <c:gapWidth val="70"/>
        <c:overlap val="-27"/>
        <c:axId val="195619280"/>
        <c:axId val="195619840"/>
      </c:barChart>
      <c:catAx>
        <c:axId val="195619280"/>
        <c:scaling>
          <c:orientation val="minMax"/>
        </c:scaling>
        <c:delete val="1"/>
        <c:axPos val="b"/>
        <c:numFmt formatCode="General" sourceLinked="1"/>
        <c:majorTickMark val="out"/>
        <c:minorTickMark val="none"/>
        <c:tickLblPos val="nextTo"/>
        <c:crossAx val="195619840"/>
        <c:crosses val="autoZero"/>
        <c:auto val="1"/>
        <c:lblAlgn val="ctr"/>
        <c:lblOffset val="100"/>
        <c:noMultiLvlLbl val="0"/>
      </c:catAx>
      <c:valAx>
        <c:axId val="195619840"/>
        <c:scaling>
          <c:orientation val="minMax"/>
        </c:scaling>
        <c:delete val="1"/>
        <c:axPos val="l"/>
        <c:numFmt formatCode="#,##0" sourceLinked="1"/>
        <c:majorTickMark val="out"/>
        <c:minorTickMark val="none"/>
        <c:tickLblPos val="nextTo"/>
        <c:crossAx val="195619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664204825209258E-2"/>
          <c:y val="4.7353203374720779E-2"/>
          <c:w val="0.95667159034958149"/>
          <c:h val="0.83152414284538123"/>
        </c:manualLayout>
      </c:layout>
      <c:barChart>
        <c:barDir val="col"/>
        <c:grouping val="clustered"/>
        <c:varyColors val="0"/>
        <c:ser>
          <c:idx val="0"/>
          <c:order val="0"/>
          <c:tx>
            <c:strRef>
              <c:f>Sheet1!$C$2</c:f>
              <c:strCache>
                <c:ptCount val="1"/>
                <c:pt idx="0">
                  <c:v>SALES</c:v>
                </c:pt>
              </c:strCache>
            </c:strRef>
          </c:tx>
          <c:spPr>
            <a:solidFill>
              <a:schemeClr val="accent1"/>
            </a:solidFill>
            <a:ln w="25400">
              <a:noFill/>
            </a:ln>
            <a:effectLst/>
          </c:spPr>
          <c:invertIfNegative val="0"/>
          <c:dPt>
            <c:idx val="0"/>
            <c:invertIfNegative val="0"/>
            <c:bubble3D val="0"/>
            <c:spPr>
              <a:solidFill>
                <a:schemeClr val="bg1"/>
              </a:solidFill>
              <a:ln w="25400">
                <a:noFill/>
              </a:ln>
              <a:effectLst/>
            </c:spPr>
            <c:extLst>
              <c:ext xmlns:c16="http://schemas.microsoft.com/office/drawing/2014/chart" uri="{C3380CC4-5D6E-409C-BE32-E72D297353CC}">
                <c16:uniqueId val="{00000001-750D-462A-9053-0D1BE91AC832}"/>
              </c:ext>
            </c:extLst>
          </c:dPt>
          <c:dPt>
            <c:idx val="1"/>
            <c:invertIfNegative val="0"/>
            <c:bubble3D val="0"/>
            <c:spPr>
              <a:solidFill>
                <a:schemeClr val="accent2"/>
              </a:solidFill>
              <a:ln w="25400">
                <a:noFill/>
              </a:ln>
              <a:effectLst/>
            </c:spPr>
            <c:extLst>
              <c:ext xmlns:c16="http://schemas.microsoft.com/office/drawing/2014/chart" uri="{C3380CC4-5D6E-409C-BE32-E72D297353CC}">
                <c16:uniqueId val="{00000003-750D-462A-9053-0D1BE91AC832}"/>
              </c:ext>
            </c:extLst>
          </c:dPt>
          <c:dPt>
            <c:idx val="2"/>
            <c:invertIfNegative val="0"/>
            <c:bubble3D val="0"/>
            <c:spPr>
              <a:solidFill>
                <a:schemeClr val="tx2"/>
              </a:solidFill>
              <a:ln w="25400">
                <a:noFill/>
              </a:ln>
              <a:effectLst/>
            </c:spPr>
            <c:extLst>
              <c:ext xmlns:c16="http://schemas.microsoft.com/office/drawing/2014/chart" uri="{C3380CC4-5D6E-409C-BE32-E72D297353CC}">
                <c16:uniqueId val="{00000005-750D-462A-9053-0D1BE91AC832}"/>
              </c:ext>
            </c:extLst>
          </c:dPt>
          <c:dPt>
            <c:idx val="3"/>
            <c:invertIfNegative val="0"/>
            <c:bubble3D val="0"/>
            <c:spPr>
              <a:solidFill>
                <a:schemeClr val="accent1"/>
              </a:solidFill>
              <a:ln w="25400">
                <a:noFill/>
              </a:ln>
              <a:effectLst/>
            </c:spPr>
            <c:extLst>
              <c:ext xmlns:c16="http://schemas.microsoft.com/office/drawing/2014/chart" uri="{C3380CC4-5D6E-409C-BE32-E72D297353CC}">
                <c16:uniqueId val="{00000007-750D-462A-9053-0D1BE91AC832}"/>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Sheet1!$B$3:$B$7</c:f>
              <c:strCache>
                <c:ptCount val="5"/>
                <c:pt idx="0">
                  <c:v>q1</c:v>
                </c:pt>
                <c:pt idx="1">
                  <c:v>q2</c:v>
                </c:pt>
                <c:pt idx="2">
                  <c:v>q3</c:v>
                </c:pt>
                <c:pt idx="3">
                  <c:v>q4</c:v>
                </c:pt>
                <c:pt idx="4">
                  <c:v>q5</c:v>
                </c:pt>
              </c:strCache>
            </c:strRef>
          </c:cat>
          <c:val>
            <c:numRef>
              <c:f>Sheet1!$C$3:$C$7</c:f>
              <c:numCache>
                <c:formatCode>#,##0</c:formatCode>
                <c:ptCount val="5"/>
                <c:pt idx="0">
                  <c:v>18679060</c:v>
                </c:pt>
                <c:pt idx="1">
                  <c:v>407720</c:v>
                </c:pt>
                <c:pt idx="2">
                  <c:v>500657</c:v>
                </c:pt>
                <c:pt idx="3">
                  <c:v>358583</c:v>
                </c:pt>
              </c:numCache>
            </c:numRef>
          </c:val>
          <c:extLst>
            <c:ext xmlns:c16="http://schemas.microsoft.com/office/drawing/2014/chart" uri="{C3380CC4-5D6E-409C-BE32-E72D297353CC}">
              <c16:uniqueId val="{00000008-750D-462A-9053-0D1BE91AC832}"/>
            </c:ext>
          </c:extLst>
        </c:ser>
        <c:dLbls>
          <c:dLblPos val="outEnd"/>
          <c:showLegendKey val="0"/>
          <c:showVal val="1"/>
          <c:showCatName val="0"/>
          <c:showSerName val="0"/>
          <c:showPercent val="0"/>
          <c:showBubbleSize val="0"/>
        </c:dLbls>
        <c:gapWidth val="70"/>
        <c:overlap val="-27"/>
        <c:axId val="195619280"/>
        <c:axId val="195619840"/>
      </c:barChart>
      <c:catAx>
        <c:axId val="195619280"/>
        <c:scaling>
          <c:orientation val="minMax"/>
        </c:scaling>
        <c:delete val="1"/>
        <c:axPos val="b"/>
        <c:numFmt formatCode="General" sourceLinked="1"/>
        <c:majorTickMark val="out"/>
        <c:minorTickMark val="none"/>
        <c:tickLblPos val="nextTo"/>
        <c:crossAx val="195619840"/>
        <c:crosses val="autoZero"/>
        <c:auto val="1"/>
        <c:lblAlgn val="ctr"/>
        <c:lblOffset val="100"/>
        <c:noMultiLvlLbl val="0"/>
      </c:catAx>
      <c:valAx>
        <c:axId val="195619840"/>
        <c:scaling>
          <c:orientation val="minMax"/>
        </c:scaling>
        <c:delete val="1"/>
        <c:axPos val="l"/>
        <c:numFmt formatCode="#,##0" sourceLinked="1"/>
        <c:majorTickMark val="out"/>
        <c:minorTickMark val="none"/>
        <c:tickLblPos val="nextTo"/>
        <c:crossAx val="195619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83198E-511D-449C-A91A-92DC0834B4A7}" type="datetimeFigureOut">
              <a:rPr lang="en-US" smtClean="0"/>
              <a:t>12/18/18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59D8C8-45F8-412F-8A48-79EADEF086E2}" type="slidenum">
              <a:rPr lang="en-US" smtClean="0"/>
              <a:t>‹#›</a:t>
            </a:fld>
            <a:endParaRPr lang="en-US"/>
          </a:p>
        </p:txBody>
      </p:sp>
    </p:spTree>
    <p:extLst>
      <p:ext uri="{BB962C8B-B14F-4D97-AF65-F5344CB8AC3E}">
        <p14:creationId xmlns:p14="http://schemas.microsoft.com/office/powerpoint/2010/main" val="328096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Water</a:t>
            </a:r>
          </a:p>
          <a:p>
            <a:r>
              <a:rPr lang="en-US" dirty="0"/>
              <a:t>Pen</a:t>
            </a:r>
          </a:p>
          <a:p>
            <a:r>
              <a:rPr lang="en-US" dirty="0"/>
              <a:t>Folder</a:t>
            </a:r>
          </a:p>
          <a:p>
            <a:r>
              <a:rPr lang="en-US" dirty="0"/>
              <a:t>Bookmarks</a:t>
            </a:r>
          </a:p>
          <a:p>
            <a:r>
              <a:rPr lang="en-US" dirty="0"/>
              <a:t>Pen</a:t>
            </a:r>
          </a:p>
          <a:p>
            <a:r>
              <a:rPr lang="en-US" dirty="0"/>
              <a:t>Tech reference phone</a:t>
            </a:r>
            <a:r>
              <a:rPr lang="he-IL" dirty="0"/>
              <a:t> </a:t>
            </a:r>
          </a:p>
          <a:p>
            <a:r>
              <a:rPr lang="en-US" sz="1200" b="0" i="0" kern="1200" dirty="0">
                <a:solidFill>
                  <a:schemeClr val="tx1"/>
                </a:solidFill>
                <a:effectLst/>
                <a:latin typeface="+mn-lt"/>
                <a:ea typeface="+mn-ea"/>
                <a:cs typeface="+mn-cs"/>
              </a:rPr>
              <a:t>Phone adapter</a:t>
            </a:r>
          </a:p>
          <a:p>
            <a:r>
              <a:rPr lang="en-US" sz="1200" b="0" i="0" kern="1200" dirty="0" err="1">
                <a:solidFill>
                  <a:schemeClr val="tx1"/>
                </a:solidFill>
                <a:effectLst/>
                <a:latin typeface="+mn-lt"/>
                <a:ea typeface="+mn-ea"/>
                <a:cs typeface="+mn-cs"/>
              </a:rPr>
              <a:t>Clarify.live</a:t>
            </a:r>
            <a:endParaRPr lang="he-IL" sz="1200" b="0" i="0" kern="1200" dirty="0">
              <a:solidFill>
                <a:schemeClr val="tx1"/>
              </a:solidFill>
              <a:effectLst/>
              <a:latin typeface="+mn-lt"/>
              <a:ea typeface="+mn-ea"/>
              <a:cs typeface="+mn-cs"/>
            </a:endParaRPr>
          </a:p>
          <a:p>
            <a:endParaRPr lang="en-US" dirty="0"/>
          </a:p>
          <a:p>
            <a:r>
              <a:rPr lang="en-US" dirty="0"/>
              <a:t>Phone silent</a:t>
            </a:r>
          </a:p>
          <a:p>
            <a:endParaRPr lang="en-US" dirty="0"/>
          </a:p>
          <a:p>
            <a:r>
              <a:rPr lang="en-US" dirty="0"/>
              <a:t>Computer cleanup</a:t>
            </a:r>
          </a:p>
          <a:p>
            <a:r>
              <a:rPr lang="en-US" dirty="0"/>
              <a:t>Close noisy apps (Slack)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PhraseExpress</a:t>
            </a:r>
            <a:endParaRPr lang="en-US" dirty="0"/>
          </a:p>
          <a:p>
            <a:r>
              <a:rPr lang="en-US" dirty="0"/>
              <a:t>VS Code</a:t>
            </a:r>
          </a:p>
          <a:p>
            <a:r>
              <a:rPr lang="en-US" dirty="0"/>
              <a:t>Chrome</a:t>
            </a:r>
          </a:p>
          <a:p>
            <a:r>
              <a:rPr lang="en-US" dirty="0"/>
              <a:t>Epic pen</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2379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endParaRPr lang="en-US" sz="1200" b="1" dirty="0">
              <a:solidFill>
                <a:schemeClr val="accent1"/>
              </a:solidFill>
            </a:endParaRPr>
          </a:p>
          <a:p>
            <a:pPr marL="0" indent="0" algn="l" rtl="0">
              <a:buFont typeface="Arial" panose="020B0604020202020204" pitchFamily="34" charset="0"/>
              <a:buNone/>
            </a:pPr>
            <a:endParaRPr lang="en-US" sz="1200" b="1" dirty="0">
              <a:solidFill>
                <a:schemeClr val="accent1"/>
              </a:solidFill>
            </a:endParaRPr>
          </a:p>
          <a:p>
            <a:pPr marL="0" indent="0" algn="l" rtl="0">
              <a:buFont typeface="Arial" panose="020B0604020202020204" pitchFamily="34" charset="0"/>
              <a:buNone/>
            </a:pPr>
            <a:endParaRPr lang="en-US" sz="1200" b="1" dirty="0">
              <a:solidFill>
                <a:schemeClr val="accent1"/>
              </a:solidFill>
            </a:endParaRPr>
          </a:p>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1</a:t>
            </a:r>
            <a:r>
              <a:rPr lang="en-US" sz="1200" b="0" baseline="30000" dirty="0">
                <a:solidFill>
                  <a:srgbClr val="FFFF00"/>
                </a:solidFill>
              </a:rPr>
              <a:t>st</a:t>
            </a:r>
            <a:r>
              <a:rPr lang="en-US" sz="1200" b="0" dirty="0">
                <a:solidFill>
                  <a:srgbClr val="FFFF00"/>
                </a:solidFill>
              </a:rPr>
              <a:t> reason to learn Node.JS: Land of ideas</a:t>
            </a:r>
          </a:p>
          <a:p>
            <a:pPr marL="0" indent="0" algn="l" rtl="0">
              <a:buFont typeface="Arial" panose="020B0604020202020204" pitchFamily="34" charset="0"/>
              <a:buNone/>
            </a:pPr>
            <a:r>
              <a:rPr lang="en-US" sz="1200" b="1" dirty="0">
                <a:solidFill>
                  <a:srgbClr val="FFFF00"/>
                </a:solidFill>
              </a:rPr>
              <a:t>Goal: </a:t>
            </a:r>
            <a:r>
              <a:rPr lang="en-US" sz="1200" b="0" dirty="0">
                <a:solidFill>
                  <a:srgbClr val="FFFF00"/>
                </a:solidFill>
              </a:rPr>
              <a:t>Understand why Node is the tool for the polyglot programmer</a:t>
            </a:r>
          </a:p>
          <a:p>
            <a:pPr marL="0" indent="0" algn="l" rtl="0">
              <a:buFont typeface="Arial" panose="020B0604020202020204" pitchFamily="34" charset="0"/>
              <a:buNone/>
            </a:pPr>
            <a:r>
              <a:rPr lang="en-US" sz="1200" b="1" dirty="0"/>
              <a:t>Time:</a:t>
            </a:r>
            <a:r>
              <a:rPr lang="en-US" sz="1200" dirty="0"/>
              <a:t> 3</a:t>
            </a:r>
            <a:endParaRPr lang="en-US" sz="1200" b="0" dirty="0"/>
          </a:p>
          <a:p>
            <a:pPr marL="0" indent="0" algn="l" rtl="0">
              <a:buFont typeface="Arial" panose="020B0604020202020204" pitchFamily="34" charset="0"/>
              <a:buNone/>
            </a:pPr>
            <a:r>
              <a:rPr lang="en-US" sz="1200" b="1" dirty="0"/>
              <a:t>Punch: </a:t>
            </a:r>
            <a:r>
              <a:rPr lang="en-US" sz="1200" b="0" dirty="0"/>
              <a:t>It packs everything</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Long tail technology – number of tools and </a:t>
            </a:r>
            <a:r>
              <a:rPr lang="en-US" sz="1200" b="0" dirty="0" err="1"/>
              <a:t>techiques</a:t>
            </a:r>
            <a:r>
              <a:rPr lang="en-US" sz="1200" b="0" dirty="0"/>
              <a:t> have emerged </a:t>
            </a:r>
          </a:p>
          <a:p>
            <a:pPr marL="285750" indent="-285750" algn="l" rtl="0">
              <a:buFont typeface="Arial" panose="020B0604020202020204" pitchFamily="34" charset="0"/>
              <a:buChar char="•"/>
            </a:pPr>
            <a:r>
              <a:rPr lang="en-US" sz="1200" b="0" dirty="0"/>
              <a:t>JS has it all – can do functional, OOP, c-style, C# style</a:t>
            </a:r>
          </a:p>
          <a:p>
            <a:pPr marL="285750" indent="-285750" algn="l" rtl="0">
              <a:buFont typeface="Arial" panose="020B0604020202020204" pitchFamily="34" charset="0"/>
              <a:buChar char="•"/>
            </a:pPr>
            <a:r>
              <a:rPr lang="en-US" sz="1200" b="0" dirty="0"/>
              <a:t>NPM is wonderland - </a:t>
            </a:r>
          </a:p>
          <a:p>
            <a:pPr marL="285750" indent="-285750" algn="l" rtl="0">
              <a:buFont typeface="Arial" panose="020B0604020202020204" pitchFamily="34" charset="0"/>
              <a:buChar char="•"/>
            </a:pPr>
            <a:endParaRPr lang="en-US" sz="1200" b="0" dirty="0"/>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r>
              <a:rPr lang="en-US" sz="1200" b="1" dirty="0"/>
              <a:t>Activity: </a:t>
            </a:r>
            <a:r>
              <a:rPr lang="en-US" sz="1200" b="0" dirty="0"/>
              <a:t>slide</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10</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179363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 </a:t>
            </a:r>
            <a:r>
              <a:rPr lang="en-US" sz="1200" b="1" dirty="0">
                <a:solidFill>
                  <a:srgbClr val="FF0000"/>
                </a:solidFill>
              </a:rPr>
              <a:t>#</a:t>
            </a:r>
            <a:r>
              <a:rPr lang="en-US" sz="1200" b="1" dirty="0">
                <a:solidFill>
                  <a:srgbClr val="FFFF00"/>
                </a:solidFill>
              </a:rPr>
              <a:t>Question #WIFM</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How </a:t>
            </a:r>
            <a:r>
              <a:rPr lang="en-US" sz="1200" b="0" dirty="0" err="1">
                <a:solidFill>
                  <a:srgbClr val="FFFF00"/>
                </a:solidFill>
              </a:rPr>
              <a:t>Libuv</a:t>
            </a:r>
            <a:r>
              <a:rPr lang="en-US" sz="1200" b="0" dirty="0">
                <a:solidFill>
                  <a:srgbClr val="FFFF00"/>
                </a:solidFill>
              </a:rPr>
              <a:t> works – sync example</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Understand the </a:t>
            </a:r>
            <a:r>
              <a:rPr lang="en-US" sz="1200" dirty="0" err="1">
                <a:solidFill>
                  <a:srgbClr val="FFFF00"/>
                </a:solidFill>
              </a:rPr>
              <a:t>stacktrace</a:t>
            </a:r>
            <a:endParaRPr lang="en-US" sz="1200" dirty="0">
              <a:solidFill>
                <a:srgbClr val="FFFF00"/>
              </a:solidFill>
            </a:endParaRPr>
          </a:p>
          <a:p>
            <a:pPr marL="0" indent="0" algn="l" rtl="0">
              <a:buFont typeface="Arial" panose="020B0604020202020204" pitchFamily="34" charset="0"/>
              <a:buNone/>
            </a:pPr>
            <a:r>
              <a:rPr lang="en-US" sz="1200" b="1" dirty="0"/>
              <a:t>Time:</a:t>
            </a:r>
            <a:r>
              <a:rPr lang="en-US" sz="1200" dirty="0"/>
              <a:t> 12 min</a:t>
            </a:r>
          </a:p>
          <a:p>
            <a:pPr marL="0" indent="0" algn="l" rtl="0">
              <a:buFont typeface="Arial" panose="020B0604020202020204" pitchFamily="34" charset="0"/>
              <a:buNone/>
            </a:pPr>
            <a:r>
              <a:rPr lang="en-US" sz="1200" b="1" dirty="0"/>
              <a:t>Punch: </a:t>
            </a:r>
            <a:r>
              <a:rPr lang="en-US" sz="1200" b="0" dirty="0"/>
              <a:t>Let’s see how the orchestra plays together</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Let’s see how these blocks process DB call so you really understand what happens under the hood </a:t>
            </a:r>
            <a:r>
              <a:rPr lang="en-US" sz="1200" b="1" dirty="0"/>
              <a:t>#WIFM</a:t>
            </a:r>
          </a:p>
          <a:p>
            <a:pPr marL="285750" indent="-285750" algn="l" rtl="0">
              <a:buFont typeface="Arial" panose="020B0604020202020204" pitchFamily="34" charset="0"/>
              <a:buChar char="•"/>
            </a:pPr>
            <a:r>
              <a:rPr lang="en-US" sz="1200" b="0" dirty="0"/>
              <a:t>V8 provides stack trace, it just a FIFO queue, let’s see synchronous example</a:t>
            </a:r>
          </a:p>
          <a:p>
            <a:pPr marL="0" indent="0" algn="l" rtl="0">
              <a:buFont typeface="Arial" panose="020B0604020202020204" pitchFamily="34" charset="0"/>
              <a:buNone/>
            </a:pPr>
            <a:endParaRPr lang="en-US" sz="1200" b="0" dirty="0"/>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r>
              <a:rPr lang="en-US" sz="1200" b="1" dirty="0"/>
              <a:t>Activity: </a:t>
            </a:r>
            <a:r>
              <a:rPr lang="en-US" sz="1200" b="0" dirty="0"/>
              <a:t>Slide</a:t>
            </a:r>
          </a:p>
          <a:p>
            <a:endParaRPr lang="en-US"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100</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903256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 </a:t>
            </a:r>
            <a:r>
              <a:rPr lang="en-US" sz="1200" b="1" dirty="0">
                <a:solidFill>
                  <a:srgbClr val="FF0000"/>
                </a:solidFill>
              </a:rPr>
              <a:t>#</a:t>
            </a:r>
            <a:r>
              <a:rPr lang="en-US" sz="1200" b="1" dirty="0">
                <a:solidFill>
                  <a:srgbClr val="FFFF00"/>
                </a:solidFill>
              </a:rPr>
              <a:t>Question #WIFM</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How </a:t>
            </a:r>
            <a:r>
              <a:rPr lang="en-US" sz="1200" b="0" dirty="0" err="1">
                <a:solidFill>
                  <a:srgbClr val="FFFF00"/>
                </a:solidFill>
              </a:rPr>
              <a:t>Libuv</a:t>
            </a:r>
            <a:r>
              <a:rPr lang="en-US" sz="1200" b="0" dirty="0">
                <a:solidFill>
                  <a:srgbClr val="FFFF00"/>
                </a:solidFill>
              </a:rPr>
              <a:t> works – sync example</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Understand the </a:t>
            </a:r>
            <a:r>
              <a:rPr lang="en-US" sz="1200" dirty="0" err="1">
                <a:solidFill>
                  <a:srgbClr val="FFFF00"/>
                </a:solidFill>
              </a:rPr>
              <a:t>stacktrace</a:t>
            </a:r>
            <a:endParaRPr lang="en-US" sz="1200" dirty="0">
              <a:solidFill>
                <a:srgbClr val="FFFF00"/>
              </a:solidFill>
            </a:endParaRPr>
          </a:p>
          <a:p>
            <a:pPr marL="0" indent="0" algn="l" rtl="0">
              <a:buFont typeface="Arial" panose="020B0604020202020204" pitchFamily="34" charset="0"/>
              <a:buNone/>
            </a:pPr>
            <a:r>
              <a:rPr lang="en-US" sz="1200" b="1" dirty="0"/>
              <a:t>Time:</a:t>
            </a:r>
            <a:r>
              <a:rPr lang="en-US" sz="1200" dirty="0"/>
              <a:t> 12 min</a:t>
            </a:r>
          </a:p>
          <a:p>
            <a:pPr marL="0" indent="0" algn="l" rtl="0">
              <a:buFont typeface="Arial" panose="020B0604020202020204" pitchFamily="34" charset="0"/>
              <a:buNone/>
            </a:pPr>
            <a:r>
              <a:rPr lang="en-US" sz="1200" b="1" dirty="0"/>
              <a:t>Punch: </a:t>
            </a:r>
            <a:r>
              <a:rPr lang="en-US" sz="1200" b="0" dirty="0"/>
              <a:t>Let’s see how the orchestra plays together</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Let’s see how these blocks process DB call so you really understand what happens under the hood </a:t>
            </a:r>
            <a:r>
              <a:rPr lang="en-US" sz="1200" b="1" dirty="0"/>
              <a:t>#WIFM</a:t>
            </a:r>
          </a:p>
          <a:p>
            <a:pPr marL="285750" indent="-285750" algn="l" rtl="0">
              <a:buFont typeface="Arial" panose="020B0604020202020204" pitchFamily="34" charset="0"/>
              <a:buChar char="•"/>
            </a:pPr>
            <a:r>
              <a:rPr lang="en-US" sz="1200" b="0" dirty="0"/>
              <a:t>V8 provides stack trace, it just a FIFO queue, let’s see synchronous example</a:t>
            </a:r>
          </a:p>
          <a:p>
            <a:pPr marL="0" indent="0" algn="l" rtl="0">
              <a:buFont typeface="Arial" panose="020B0604020202020204" pitchFamily="34" charset="0"/>
              <a:buNone/>
            </a:pPr>
            <a:endParaRPr lang="en-US" sz="1200" b="0" dirty="0"/>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r>
              <a:rPr lang="en-US" sz="1200" b="1" dirty="0"/>
              <a:t>Activity: </a:t>
            </a:r>
            <a:r>
              <a:rPr lang="en-US" sz="1200" b="0" dirty="0"/>
              <a:t>Slide</a:t>
            </a:r>
          </a:p>
          <a:p>
            <a:endParaRPr lang="en-US"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101</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308231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 </a:t>
            </a:r>
            <a:r>
              <a:rPr lang="en-US" sz="1200" b="1" dirty="0">
                <a:solidFill>
                  <a:srgbClr val="FF0000"/>
                </a:solidFill>
              </a:rPr>
              <a:t>#</a:t>
            </a:r>
            <a:r>
              <a:rPr lang="en-US" sz="1200" b="1" dirty="0">
                <a:solidFill>
                  <a:srgbClr val="FFFF00"/>
                </a:solidFill>
              </a:rPr>
              <a:t>Question #WIFM</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How </a:t>
            </a:r>
            <a:r>
              <a:rPr lang="en-US" sz="1200" b="0" dirty="0" err="1">
                <a:solidFill>
                  <a:srgbClr val="FFFF00"/>
                </a:solidFill>
              </a:rPr>
              <a:t>Libuv</a:t>
            </a:r>
            <a:r>
              <a:rPr lang="en-US" sz="1200" b="0" dirty="0">
                <a:solidFill>
                  <a:srgbClr val="FFFF00"/>
                </a:solidFill>
              </a:rPr>
              <a:t> works – sync example</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Understand the </a:t>
            </a:r>
            <a:r>
              <a:rPr lang="en-US" sz="1200" dirty="0" err="1">
                <a:solidFill>
                  <a:srgbClr val="FFFF00"/>
                </a:solidFill>
              </a:rPr>
              <a:t>stacktrace</a:t>
            </a:r>
            <a:endParaRPr lang="en-US" sz="1200" dirty="0">
              <a:solidFill>
                <a:srgbClr val="FFFF00"/>
              </a:solidFill>
            </a:endParaRPr>
          </a:p>
          <a:p>
            <a:pPr marL="0" indent="0" algn="l" rtl="0">
              <a:buFont typeface="Arial" panose="020B0604020202020204" pitchFamily="34" charset="0"/>
              <a:buNone/>
            </a:pPr>
            <a:r>
              <a:rPr lang="en-US" sz="1200" b="1" dirty="0"/>
              <a:t>Time:</a:t>
            </a:r>
            <a:r>
              <a:rPr lang="en-US" sz="1200" dirty="0"/>
              <a:t> 12 min</a:t>
            </a:r>
          </a:p>
          <a:p>
            <a:pPr marL="0" indent="0" algn="l" rtl="0">
              <a:buFont typeface="Arial" panose="020B0604020202020204" pitchFamily="34" charset="0"/>
              <a:buNone/>
            </a:pPr>
            <a:r>
              <a:rPr lang="en-US" sz="1200" b="1" dirty="0"/>
              <a:t>Punch: </a:t>
            </a:r>
            <a:r>
              <a:rPr lang="en-US" sz="1200" b="0" dirty="0"/>
              <a:t>Let’s see how the orchestra plays together</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Let’s see how these blocks process DB call so you really understand what happens under the hood </a:t>
            </a:r>
            <a:r>
              <a:rPr lang="en-US" sz="1200" b="1" dirty="0"/>
              <a:t>#WIFM</a:t>
            </a:r>
          </a:p>
          <a:p>
            <a:pPr marL="285750" indent="-285750" algn="l" rtl="0">
              <a:buFont typeface="Arial" panose="020B0604020202020204" pitchFamily="34" charset="0"/>
              <a:buChar char="•"/>
            </a:pPr>
            <a:r>
              <a:rPr lang="en-US" sz="1200" b="0" dirty="0"/>
              <a:t>V8 provides stack trace, it just a FIFO queue, let’s see synchronous example</a:t>
            </a:r>
          </a:p>
          <a:p>
            <a:pPr marL="0" indent="0" algn="l" rtl="0">
              <a:buFont typeface="Arial" panose="020B0604020202020204" pitchFamily="34" charset="0"/>
              <a:buNone/>
            </a:pPr>
            <a:endParaRPr lang="en-US" sz="1200" b="0" dirty="0"/>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r>
              <a:rPr lang="en-US" sz="1200" b="1" dirty="0"/>
              <a:t>Activity: </a:t>
            </a:r>
            <a:r>
              <a:rPr lang="en-US" sz="1200" b="0" dirty="0"/>
              <a:t>Slide</a:t>
            </a:r>
          </a:p>
          <a:p>
            <a:endParaRPr lang="en-US"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102</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120668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 </a:t>
            </a:r>
            <a:r>
              <a:rPr lang="en-US" sz="1200" b="1" dirty="0">
                <a:solidFill>
                  <a:srgbClr val="FF0000"/>
                </a:solidFill>
              </a:rPr>
              <a:t>#</a:t>
            </a:r>
            <a:r>
              <a:rPr lang="en-US" sz="1200" b="1" dirty="0">
                <a:solidFill>
                  <a:srgbClr val="FFFF00"/>
                </a:solidFill>
              </a:rPr>
              <a:t>Question #WIFM</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How </a:t>
            </a:r>
            <a:r>
              <a:rPr lang="en-US" sz="1200" b="0" dirty="0" err="1">
                <a:solidFill>
                  <a:srgbClr val="FFFF00"/>
                </a:solidFill>
              </a:rPr>
              <a:t>Libuv</a:t>
            </a:r>
            <a:r>
              <a:rPr lang="en-US" sz="1200" b="0" dirty="0">
                <a:solidFill>
                  <a:srgbClr val="FFFF00"/>
                </a:solidFill>
              </a:rPr>
              <a:t> works – sync example</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Understand the </a:t>
            </a:r>
            <a:r>
              <a:rPr lang="en-US" sz="1200" dirty="0" err="1">
                <a:solidFill>
                  <a:srgbClr val="FFFF00"/>
                </a:solidFill>
              </a:rPr>
              <a:t>stacktrace</a:t>
            </a:r>
            <a:endParaRPr lang="en-US" sz="1200" dirty="0">
              <a:solidFill>
                <a:srgbClr val="FFFF00"/>
              </a:solidFill>
            </a:endParaRPr>
          </a:p>
          <a:p>
            <a:pPr marL="0" indent="0" algn="l" rtl="0">
              <a:buFont typeface="Arial" panose="020B0604020202020204" pitchFamily="34" charset="0"/>
              <a:buNone/>
            </a:pPr>
            <a:r>
              <a:rPr lang="en-US" sz="1200" b="1" dirty="0"/>
              <a:t>Time:</a:t>
            </a:r>
            <a:r>
              <a:rPr lang="en-US" sz="1200" dirty="0"/>
              <a:t> 12 min</a:t>
            </a:r>
          </a:p>
          <a:p>
            <a:pPr marL="0" indent="0" algn="l" rtl="0">
              <a:buFont typeface="Arial" panose="020B0604020202020204" pitchFamily="34" charset="0"/>
              <a:buNone/>
            </a:pPr>
            <a:r>
              <a:rPr lang="en-US" sz="1200" b="1" dirty="0"/>
              <a:t>Punch: </a:t>
            </a:r>
            <a:r>
              <a:rPr lang="en-US" sz="1200" b="0" dirty="0"/>
              <a:t>Let’s see how the orchestra plays together</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Let’s see how these blocks process DB call so you really understand what happens under the hood </a:t>
            </a:r>
            <a:r>
              <a:rPr lang="en-US" sz="1200" b="1" dirty="0"/>
              <a:t>#WIFM</a:t>
            </a:r>
          </a:p>
          <a:p>
            <a:pPr marL="285750" indent="-285750" algn="l" rtl="0">
              <a:buFont typeface="Arial" panose="020B0604020202020204" pitchFamily="34" charset="0"/>
              <a:buChar char="•"/>
            </a:pPr>
            <a:r>
              <a:rPr lang="en-US" sz="1200" b="0" dirty="0"/>
              <a:t>V8 provides stack trace, it just a FIFO queue, let’s see synchronous example</a:t>
            </a:r>
          </a:p>
          <a:p>
            <a:pPr marL="0" indent="0" algn="l" rtl="0">
              <a:buFont typeface="Arial" panose="020B0604020202020204" pitchFamily="34" charset="0"/>
              <a:buNone/>
            </a:pPr>
            <a:endParaRPr lang="en-US" sz="1200" b="0" dirty="0"/>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r>
              <a:rPr lang="en-US" sz="1200" b="1" dirty="0"/>
              <a:t>Activity: </a:t>
            </a:r>
            <a:r>
              <a:rPr lang="en-US" sz="1200" b="0" dirty="0"/>
              <a:t>Slide</a:t>
            </a:r>
          </a:p>
          <a:p>
            <a:endParaRPr lang="en-US"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103</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5327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 </a:t>
            </a:r>
            <a:r>
              <a:rPr lang="en-US" sz="1200" b="1" dirty="0">
                <a:solidFill>
                  <a:srgbClr val="FF0000"/>
                </a:solidFill>
              </a:rPr>
              <a:t>#</a:t>
            </a:r>
            <a:r>
              <a:rPr lang="en-US" sz="1200" b="1" dirty="0">
                <a:solidFill>
                  <a:srgbClr val="FFFF00"/>
                </a:solidFill>
              </a:rPr>
              <a:t>Question #WIFM</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How </a:t>
            </a:r>
            <a:r>
              <a:rPr lang="en-US" sz="1200" b="0" dirty="0" err="1">
                <a:solidFill>
                  <a:srgbClr val="FFFF00"/>
                </a:solidFill>
              </a:rPr>
              <a:t>Libuv</a:t>
            </a:r>
            <a:r>
              <a:rPr lang="en-US" sz="1200" b="0" dirty="0">
                <a:solidFill>
                  <a:srgbClr val="FFFF00"/>
                </a:solidFill>
              </a:rPr>
              <a:t> works – sync example</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Understand the </a:t>
            </a:r>
            <a:r>
              <a:rPr lang="en-US" sz="1200" dirty="0" err="1">
                <a:solidFill>
                  <a:srgbClr val="FFFF00"/>
                </a:solidFill>
              </a:rPr>
              <a:t>stacktrace</a:t>
            </a:r>
            <a:endParaRPr lang="en-US" sz="1200" dirty="0">
              <a:solidFill>
                <a:srgbClr val="FFFF00"/>
              </a:solidFill>
            </a:endParaRPr>
          </a:p>
          <a:p>
            <a:pPr marL="0" indent="0" algn="l" rtl="0">
              <a:buFont typeface="Arial" panose="020B0604020202020204" pitchFamily="34" charset="0"/>
              <a:buNone/>
            </a:pPr>
            <a:r>
              <a:rPr lang="en-US" sz="1200" b="1" dirty="0"/>
              <a:t>Time:</a:t>
            </a:r>
            <a:r>
              <a:rPr lang="en-US" sz="1200" dirty="0"/>
              <a:t> 12 min</a:t>
            </a:r>
          </a:p>
          <a:p>
            <a:pPr marL="0" indent="0" algn="l" rtl="0">
              <a:buFont typeface="Arial" panose="020B0604020202020204" pitchFamily="34" charset="0"/>
              <a:buNone/>
            </a:pPr>
            <a:r>
              <a:rPr lang="en-US" sz="1200" b="1" dirty="0"/>
              <a:t>Punch: </a:t>
            </a:r>
            <a:r>
              <a:rPr lang="en-US" sz="1200" b="0" dirty="0"/>
              <a:t>Let’s see how the orchestra plays together</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Let’s see how these blocks process DB call so you really understand what happens under the hood </a:t>
            </a:r>
            <a:r>
              <a:rPr lang="en-US" sz="1200" b="1" dirty="0"/>
              <a:t>#WIFM</a:t>
            </a:r>
          </a:p>
          <a:p>
            <a:pPr marL="285750" indent="-285750" algn="l" rtl="0">
              <a:buFont typeface="Arial" panose="020B0604020202020204" pitchFamily="34" charset="0"/>
              <a:buChar char="•"/>
            </a:pPr>
            <a:r>
              <a:rPr lang="en-US" sz="1200" b="0" dirty="0"/>
              <a:t>V8 provides stack trace, it just a FIFO queue, let’s see synchronous example</a:t>
            </a:r>
          </a:p>
          <a:p>
            <a:pPr marL="0" indent="0" algn="l" rtl="0">
              <a:buFont typeface="Arial" panose="020B0604020202020204" pitchFamily="34" charset="0"/>
              <a:buNone/>
            </a:pPr>
            <a:endParaRPr lang="en-US" sz="1200" b="0" dirty="0"/>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r>
              <a:rPr lang="en-US" sz="1200" b="1" dirty="0"/>
              <a:t>Activity: </a:t>
            </a:r>
            <a:r>
              <a:rPr lang="en-US" sz="1200" b="0" dirty="0"/>
              <a:t>Slide</a:t>
            </a:r>
          </a:p>
          <a:p>
            <a:endParaRPr lang="en-US"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104</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010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 </a:t>
            </a:r>
            <a:r>
              <a:rPr lang="en-US" sz="1200" b="1" dirty="0">
                <a:solidFill>
                  <a:srgbClr val="FF0000"/>
                </a:solidFill>
              </a:rPr>
              <a:t>#</a:t>
            </a:r>
            <a:r>
              <a:rPr lang="en-US" sz="1200" b="1" dirty="0">
                <a:solidFill>
                  <a:srgbClr val="FFFF00"/>
                </a:solidFill>
              </a:rPr>
              <a:t>Question #WIFM</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How </a:t>
            </a:r>
            <a:r>
              <a:rPr lang="en-US" sz="1200" b="0" dirty="0" err="1">
                <a:solidFill>
                  <a:srgbClr val="FFFF00"/>
                </a:solidFill>
              </a:rPr>
              <a:t>Libuv</a:t>
            </a:r>
            <a:r>
              <a:rPr lang="en-US" sz="1200" b="0" dirty="0">
                <a:solidFill>
                  <a:srgbClr val="FFFF00"/>
                </a:solidFill>
              </a:rPr>
              <a:t> works – sync example</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Understand the </a:t>
            </a:r>
            <a:r>
              <a:rPr lang="en-US" sz="1200" dirty="0" err="1">
                <a:solidFill>
                  <a:srgbClr val="FFFF00"/>
                </a:solidFill>
              </a:rPr>
              <a:t>stacktrace</a:t>
            </a:r>
            <a:endParaRPr lang="en-US" sz="1200" dirty="0">
              <a:solidFill>
                <a:srgbClr val="FFFF00"/>
              </a:solidFill>
            </a:endParaRPr>
          </a:p>
          <a:p>
            <a:pPr marL="0" indent="0" algn="l" rtl="0">
              <a:buFont typeface="Arial" panose="020B0604020202020204" pitchFamily="34" charset="0"/>
              <a:buNone/>
            </a:pPr>
            <a:r>
              <a:rPr lang="en-US" sz="1200" b="1" dirty="0"/>
              <a:t>Time:</a:t>
            </a:r>
            <a:r>
              <a:rPr lang="en-US" sz="1200" dirty="0"/>
              <a:t> 12 min</a:t>
            </a:r>
          </a:p>
          <a:p>
            <a:pPr marL="0" indent="0" algn="l" rtl="0">
              <a:buFont typeface="Arial" panose="020B0604020202020204" pitchFamily="34" charset="0"/>
              <a:buNone/>
            </a:pPr>
            <a:r>
              <a:rPr lang="en-US" sz="1200" b="1" dirty="0"/>
              <a:t>Punch: </a:t>
            </a:r>
            <a:r>
              <a:rPr lang="en-US" sz="1200" b="0" dirty="0"/>
              <a:t>Let’s see how the orchestra plays together</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Let’s see how these blocks process DB call so you really understand what happens under the hood </a:t>
            </a:r>
            <a:r>
              <a:rPr lang="en-US" sz="1200" b="1" dirty="0"/>
              <a:t>#WIFM</a:t>
            </a:r>
          </a:p>
          <a:p>
            <a:pPr marL="285750" indent="-285750" algn="l" rtl="0">
              <a:buFont typeface="Arial" panose="020B0604020202020204" pitchFamily="34" charset="0"/>
              <a:buChar char="•"/>
            </a:pPr>
            <a:r>
              <a:rPr lang="en-US" sz="1200" b="0" dirty="0"/>
              <a:t>V8 provides stack trace, it just a FIFO queue, let’s see synchronous example</a:t>
            </a:r>
          </a:p>
          <a:p>
            <a:pPr marL="0" indent="0" algn="l" rtl="0">
              <a:buFont typeface="Arial" panose="020B0604020202020204" pitchFamily="34" charset="0"/>
              <a:buNone/>
            </a:pPr>
            <a:endParaRPr lang="en-US" sz="1200" b="0" dirty="0"/>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r>
              <a:rPr lang="en-US" sz="1200" b="1" dirty="0"/>
              <a:t>Activity: </a:t>
            </a:r>
            <a:r>
              <a:rPr lang="en-US" sz="1200" b="0" dirty="0"/>
              <a:t>Slide</a:t>
            </a:r>
          </a:p>
          <a:p>
            <a:endParaRPr lang="en-US"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105</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59529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 </a:t>
            </a:r>
            <a:r>
              <a:rPr lang="en-US" sz="1200" b="1" dirty="0">
                <a:solidFill>
                  <a:srgbClr val="FF0000"/>
                </a:solidFill>
              </a:rPr>
              <a:t>#</a:t>
            </a:r>
            <a:r>
              <a:rPr lang="en-US" sz="1200" b="1" dirty="0">
                <a:solidFill>
                  <a:srgbClr val="FFFF00"/>
                </a:solidFill>
              </a:rPr>
              <a:t>Question #WIFM</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How </a:t>
            </a:r>
            <a:r>
              <a:rPr lang="en-US" sz="1200" b="0" dirty="0" err="1">
                <a:solidFill>
                  <a:srgbClr val="FFFF00"/>
                </a:solidFill>
              </a:rPr>
              <a:t>Libuv</a:t>
            </a:r>
            <a:r>
              <a:rPr lang="en-US" sz="1200" b="0" dirty="0">
                <a:solidFill>
                  <a:srgbClr val="FFFF00"/>
                </a:solidFill>
              </a:rPr>
              <a:t> works – sync example</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Understand the </a:t>
            </a:r>
            <a:r>
              <a:rPr lang="en-US" sz="1200" dirty="0" err="1">
                <a:solidFill>
                  <a:srgbClr val="FFFF00"/>
                </a:solidFill>
              </a:rPr>
              <a:t>stacktrace</a:t>
            </a:r>
            <a:endParaRPr lang="en-US" sz="1200" dirty="0">
              <a:solidFill>
                <a:srgbClr val="FFFF00"/>
              </a:solidFill>
            </a:endParaRPr>
          </a:p>
          <a:p>
            <a:pPr marL="0" indent="0" algn="l" rtl="0">
              <a:buFont typeface="Arial" panose="020B0604020202020204" pitchFamily="34" charset="0"/>
              <a:buNone/>
            </a:pPr>
            <a:r>
              <a:rPr lang="en-US" sz="1200" b="1" dirty="0"/>
              <a:t>Time:</a:t>
            </a:r>
            <a:r>
              <a:rPr lang="en-US" sz="1200" dirty="0"/>
              <a:t> 12 min</a:t>
            </a:r>
          </a:p>
          <a:p>
            <a:pPr marL="0" indent="0" algn="l" rtl="0">
              <a:buFont typeface="Arial" panose="020B0604020202020204" pitchFamily="34" charset="0"/>
              <a:buNone/>
            </a:pPr>
            <a:r>
              <a:rPr lang="en-US" sz="1200" b="1" dirty="0"/>
              <a:t>Punch: </a:t>
            </a:r>
            <a:r>
              <a:rPr lang="en-US" sz="1200" b="0" dirty="0"/>
              <a:t>Let’s see how the orchestra plays together</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Let’s see how these blocks process DB call so you really understand what happens under the hood </a:t>
            </a:r>
            <a:r>
              <a:rPr lang="en-US" sz="1200" b="1" dirty="0"/>
              <a:t>#WIFM</a:t>
            </a:r>
          </a:p>
          <a:p>
            <a:pPr marL="285750" indent="-285750" algn="l" rtl="0">
              <a:buFont typeface="Arial" panose="020B0604020202020204" pitchFamily="34" charset="0"/>
              <a:buChar char="•"/>
            </a:pPr>
            <a:r>
              <a:rPr lang="en-US" sz="1200" b="0" dirty="0"/>
              <a:t>V8 provides stack trace, it just a FIFO queue, let’s see synchronous example</a:t>
            </a:r>
          </a:p>
          <a:p>
            <a:pPr marL="0" indent="0" algn="l" rtl="0">
              <a:buFont typeface="Arial" panose="020B0604020202020204" pitchFamily="34" charset="0"/>
              <a:buNone/>
            </a:pPr>
            <a:endParaRPr lang="en-US" sz="1200" b="0" dirty="0"/>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r>
              <a:rPr lang="en-US" sz="1200" b="1" dirty="0"/>
              <a:t>Activity: </a:t>
            </a:r>
            <a:r>
              <a:rPr lang="en-US" sz="1200" b="0" dirty="0"/>
              <a:t>Slide</a:t>
            </a:r>
          </a:p>
          <a:p>
            <a:endParaRPr lang="en-US"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106</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8091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 </a:t>
            </a:r>
            <a:r>
              <a:rPr lang="en-US" sz="1200" b="1" dirty="0">
                <a:solidFill>
                  <a:srgbClr val="FF0000"/>
                </a:solidFill>
              </a:rPr>
              <a:t>#</a:t>
            </a:r>
            <a:r>
              <a:rPr lang="en-US" sz="1200" b="1" dirty="0">
                <a:solidFill>
                  <a:srgbClr val="FFFF00"/>
                </a:solidFill>
              </a:rPr>
              <a:t>Question #WIFM</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How </a:t>
            </a:r>
            <a:r>
              <a:rPr lang="en-US" sz="1200" b="0" dirty="0" err="1">
                <a:solidFill>
                  <a:srgbClr val="FFFF00"/>
                </a:solidFill>
              </a:rPr>
              <a:t>Libuv</a:t>
            </a:r>
            <a:r>
              <a:rPr lang="en-US" sz="1200" b="0" dirty="0">
                <a:solidFill>
                  <a:srgbClr val="FFFF00"/>
                </a:solidFill>
              </a:rPr>
              <a:t> works</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Understand the </a:t>
            </a:r>
            <a:r>
              <a:rPr lang="en-US" sz="1200" dirty="0" err="1">
                <a:solidFill>
                  <a:srgbClr val="FFFF00"/>
                </a:solidFill>
              </a:rPr>
              <a:t>async</a:t>
            </a:r>
            <a:r>
              <a:rPr lang="en-US" sz="1200" dirty="0">
                <a:solidFill>
                  <a:srgbClr val="FFFF00"/>
                </a:solidFill>
              </a:rPr>
              <a:t> flow</a:t>
            </a:r>
          </a:p>
          <a:p>
            <a:pPr marL="0" indent="0" algn="l" rtl="0">
              <a:buFont typeface="Arial" panose="020B0604020202020204" pitchFamily="34" charset="0"/>
              <a:buNone/>
            </a:pPr>
            <a:r>
              <a:rPr lang="en-US" sz="1200" b="1" dirty="0"/>
              <a:t>Time:</a:t>
            </a:r>
            <a:r>
              <a:rPr lang="en-US" sz="1200" dirty="0"/>
              <a:t> 12 min</a:t>
            </a:r>
          </a:p>
          <a:p>
            <a:pPr marL="0" indent="0" algn="l" rtl="0">
              <a:buFont typeface="Arial" panose="020B0604020202020204" pitchFamily="34" charset="0"/>
              <a:buNone/>
            </a:pPr>
            <a:r>
              <a:rPr lang="en-US" sz="1200" b="1" dirty="0"/>
              <a:t>Punch: </a:t>
            </a:r>
            <a:r>
              <a:rPr lang="en-US" sz="1200" b="0" dirty="0"/>
              <a:t>We don’t stop</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Now </a:t>
            </a:r>
            <a:r>
              <a:rPr lang="en-US" sz="1200" b="0" dirty="0" err="1"/>
              <a:t>async</a:t>
            </a:r>
            <a:r>
              <a:rPr lang="en-US" sz="1200" b="0" dirty="0"/>
              <a:t> example with IO, here a traditional language will get stuck and wait! </a:t>
            </a:r>
            <a:r>
              <a:rPr lang="en-US" sz="1200" b="1" dirty="0"/>
              <a:t>#punch</a:t>
            </a:r>
          </a:p>
          <a:p>
            <a:pPr marL="285750" indent="-285750" algn="l" rtl="0">
              <a:buFont typeface="Arial" panose="020B0604020202020204" pitchFamily="34" charset="0"/>
              <a:buChar char="•"/>
            </a:pPr>
            <a:r>
              <a:rPr lang="en-US" sz="1200" b="0" dirty="0"/>
              <a:t>Node doesn’t block, the stack trace is erased </a:t>
            </a:r>
            <a:r>
              <a:rPr lang="en-US" sz="1200" b="1" dirty="0"/>
              <a:t>#punch </a:t>
            </a:r>
            <a:r>
              <a:rPr lang="en-US" sz="1200" b="0" dirty="0"/>
              <a:t>and we handle other one. It moves to the queue</a:t>
            </a:r>
          </a:p>
          <a:p>
            <a:pPr marL="285750" indent="-285750" algn="l" rtl="0">
              <a:buFont typeface="Arial" panose="020B0604020202020204" pitchFamily="34" charset="0"/>
              <a:buChar char="•"/>
            </a:pPr>
            <a:r>
              <a:rPr lang="en-US" sz="1200" b="0" dirty="0"/>
              <a:t>Then when ready – processed by the stack, dangerous point! </a:t>
            </a:r>
            <a:r>
              <a:rPr lang="en-US" sz="1200" b="1" dirty="0"/>
              <a:t>#punch</a:t>
            </a:r>
          </a:p>
          <a:p>
            <a:pPr marL="285750" indent="-285750" algn="l" rtl="0">
              <a:buFont typeface="Arial" panose="020B0604020202020204" pitchFamily="34" charset="0"/>
              <a:buChar char="•"/>
            </a:pPr>
            <a:r>
              <a:rPr lang="en-US" sz="1200" b="0" dirty="0"/>
              <a:t>Show how to starve the loop </a:t>
            </a:r>
            <a:r>
              <a:rPr lang="en-US" sz="1200" b="1" dirty="0"/>
              <a:t>#demo</a:t>
            </a:r>
          </a:p>
          <a:p>
            <a:pPr marL="285750" indent="-285750" algn="l" rtl="0">
              <a:buFont typeface="Arial" panose="020B0604020202020204" pitchFamily="34" charset="0"/>
              <a:buChar char="•"/>
            </a:pPr>
            <a:r>
              <a:rPr lang="en-US" sz="1200" b="0" dirty="0"/>
              <a:t>Can we control the queues? </a:t>
            </a:r>
            <a:r>
              <a:rPr lang="en-US" sz="1200" b="0" dirty="0" err="1"/>
              <a:t>setImmediate</a:t>
            </a:r>
            <a:r>
              <a:rPr lang="en-US" sz="1200" b="0" dirty="0"/>
              <a:t> </a:t>
            </a:r>
            <a:r>
              <a:rPr lang="en-US" sz="1200" b="1" dirty="0"/>
              <a:t>#demo</a:t>
            </a:r>
          </a:p>
          <a:p>
            <a:pPr marL="285750" indent="-285750" algn="l" rtl="0">
              <a:buFont typeface="Arial" panose="020B0604020202020204" pitchFamily="34" charset="0"/>
              <a:buChar char="•"/>
            </a:pPr>
            <a:r>
              <a:rPr lang="en-US" sz="1200" b="0" dirty="0"/>
              <a:t>How sensitive is Node to CPU intensive </a:t>
            </a:r>
            <a:r>
              <a:rPr lang="en-US" sz="1200" b="1" dirty="0"/>
              <a:t>#demo</a:t>
            </a:r>
          </a:p>
          <a:p>
            <a:pPr marL="285750" indent="-285750" algn="l" rtl="0">
              <a:buFont typeface="Arial" panose="020B0604020202020204" pitchFamily="34" charset="0"/>
              <a:buChar char="•"/>
            </a:pPr>
            <a:r>
              <a:rPr lang="en-US" sz="1200" b="0" dirty="0"/>
              <a:t>Does cluster work? </a:t>
            </a:r>
            <a:r>
              <a:rPr lang="en-US" sz="1200" b="1" dirty="0"/>
              <a:t>#demo</a:t>
            </a:r>
          </a:p>
          <a:p>
            <a:pPr marL="285750" indent="-285750" algn="l" rtl="0">
              <a:buFont typeface="Arial" panose="020B0604020202020204" pitchFamily="34" charset="0"/>
              <a:buChar char="•"/>
            </a:pPr>
            <a:endParaRPr lang="en-US" sz="1200" b="1" dirty="0"/>
          </a:p>
          <a:p>
            <a:pPr marL="285750" indent="-285750" algn="l" rtl="0">
              <a:buFont typeface="Arial" panose="020B0604020202020204" pitchFamily="34" charset="0"/>
              <a:buChar char="•"/>
            </a:pPr>
            <a:endParaRPr lang="en-US" sz="1200" b="0" dirty="0"/>
          </a:p>
          <a:p>
            <a:pPr marL="285750" indent="-285750" algn="l" rtl="0">
              <a:buFont typeface="Arial" panose="020B0604020202020204" pitchFamily="34" charset="0"/>
              <a:buChar char="•"/>
            </a:pPr>
            <a:endParaRPr lang="en-US" sz="1200" b="0" dirty="0"/>
          </a:p>
          <a:p>
            <a:pPr marL="285750" indent="-285750" algn="l" rtl="0">
              <a:buFont typeface="Arial" panose="020B0604020202020204" pitchFamily="34" charset="0"/>
              <a:buChar char="•"/>
            </a:pPr>
            <a:endParaRPr lang="en-US" sz="1200" b="0" dirty="0"/>
          </a:p>
          <a:p>
            <a:pPr marL="285750" indent="-285750" algn="l" rtl="0">
              <a:buFont typeface="Arial" panose="020B0604020202020204" pitchFamily="34" charset="0"/>
              <a:buChar char="•"/>
            </a:pPr>
            <a:endParaRPr lang="en-US" sz="1200" b="0" dirty="0"/>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r>
              <a:rPr lang="en-US" sz="1200" b="1" dirty="0"/>
              <a:t>Activity: </a:t>
            </a:r>
            <a:r>
              <a:rPr lang="en-US" sz="1200" b="0" dirty="0"/>
              <a:t>Slide</a:t>
            </a:r>
          </a:p>
          <a:p>
            <a:endParaRPr lang="en-US"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107</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60092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108</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158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Goal: </a:t>
            </a:r>
            <a:r>
              <a:rPr lang="en-US" dirty="0"/>
              <a:t>Understand the problems Node covers and the opportunities it brings</a:t>
            </a:r>
          </a:p>
          <a:p>
            <a:pPr marL="0" indent="0">
              <a:buFont typeface="Arial" panose="020B0604020202020204" pitchFamily="34" charset="0"/>
              <a:buNone/>
            </a:pPr>
            <a:r>
              <a:rPr lang="en-US" b="1" dirty="0"/>
              <a:t>Time:</a:t>
            </a:r>
            <a:r>
              <a:rPr lang="en-US" dirty="0"/>
              <a:t> 30 min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Prepare: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Slack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Push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Coverall.io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Requirements drive </a:t>
            </a:r>
            <a:r>
              <a:rPr lang="en-US" b="0" dirty="0" err="1"/>
              <a:t>docment</a:t>
            </a:r>
            <a:endParaRPr lang="en-US" b="0"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Topics: </a:t>
            </a:r>
          </a:p>
          <a:p>
            <a:pPr marL="171450" indent="-171450">
              <a:buFont typeface="Arial" panose="020B0604020202020204" pitchFamily="34" charset="0"/>
              <a:buChar char="•"/>
            </a:pPr>
            <a:r>
              <a:rPr lang="en-US" b="1" dirty="0"/>
              <a:t>History </a:t>
            </a:r>
            <a:r>
              <a:rPr lang="en-US" b="0" dirty="0"/>
              <a:t>– How it began, Ryan Dahl announcement, how it grew</a:t>
            </a:r>
          </a:p>
          <a:p>
            <a:pPr marL="171450" indent="-171450">
              <a:buFont typeface="Arial" panose="020B0604020202020204" pitchFamily="34" charset="0"/>
              <a:buChar char="•"/>
            </a:pPr>
            <a:r>
              <a:rPr lang="en-US" b="1" dirty="0"/>
              <a:t>Now - </a:t>
            </a:r>
            <a:r>
              <a:rPr lang="en-US" b="0" dirty="0"/>
              <a:t> where is it now (companies, popularity)</a:t>
            </a:r>
          </a:p>
          <a:p>
            <a:pPr marL="171450" indent="-171450">
              <a:buFont typeface="Arial" panose="020B0604020202020204" pitchFamily="34" charset="0"/>
              <a:buChar char="•"/>
            </a:pPr>
            <a:r>
              <a:rPr lang="en-US" b="1" dirty="0"/>
              <a:t>Usage –</a:t>
            </a:r>
            <a:r>
              <a:rPr lang="en-US" b="0" dirty="0"/>
              <a:t> what people are doing with Node.JS</a:t>
            </a:r>
          </a:p>
          <a:p>
            <a:pPr marL="171450" indent="-171450">
              <a:buFont typeface="Arial" panose="020B0604020202020204" pitchFamily="34" charset="0"/>
              <a:buChar char="•"/>
            </a:pPr>
            <a:r>
              <a:rPr lang="en-US" b="1" dirty="0"/>
              <a:t>Philosophy – </a:t>
            </a:r>
            <a:r>
              <a:rPr lang="en-US" b="0" dirty="0"/>
              <a:t>the 3 principles: naked, directed, community</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109</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001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2</a:t>
            </a:r>
            <a:r>
              <a:rPr lang="en-US" sz="1200" b="0" baseline="30000" dirty="0">
                <a:solidFill>
                  <a:srgbClr val="FFFF00"/>
                </a:solidFill>
              </a:rPr>
              <a:t>nd</a:t>
            </a:r>
            <a:r>
              <a:rPr lang="en-US" sz="1200" b="0" dirty="0">
                <a:solidFill>
                  <a:srgbClr val="FFFF00"/>
                </a:solidFill>
              </a:rPr>
              <a:t> reason to learn Node.JS: Land of ideas</a:t>
            </a:r>
          </a:p>
          <a:p>
            <a:pPr marL="0" indent="0" algn="l" rtl="0">
              <a:buFont typeface="Arial" panose="020B0604020202020204" pitchFamily="34" charset="0"/>
              <a:buNone/>
            </a:pPr>
            <a:r>
              <a:rPr lang="en-US" sz="1200" b="1" dirty="0">
                <a:solidFill>
                  <a:srgbClr val="FFFF00"/>
                </a:solidFill>
              </a:rPr>
              <a:t>Goal: </a:t>
            </a:r>
            <a:r>
              <a:rPr lang="en-US" sz="1200" b="0" dirty="0">
                <a:solidFill>
                  <a:srgbClr val="FFFF00"/>
                </a:solidFill>
              </a:rPr>
              <a:t>Node.JS is the most versatile language</a:t>
            </a:r>
          </a:p>
          <a:p>
            <a:pPr marL="0" indent="0" algn="l" rtl="0">
              <a:buFont typeface="Arial" panose="020B0604020202020204" pitchFamily="34" charset="0"/>
              <a:buNone/>
            </a:pPr>
            <a:r>
              <a:rPr lang="en-US" sz="1200" b="1" dirty="0"/>
              <a:t>Time:</a:t>
            </a:r>
            <a:r>
              <a:rPr lang="en-US" sz="1200" dirty="0"/>
              <a:t> 3</a:t>
            </a:r>
            <a:endParaRPr lang="en-US" sz="1200" b="0" dirty="0"/>
          </a:p>
          <a:p>
            <a:pPr marL="0" indent="0" algn="l" rtl="0">
              <a:buFont typeface="Arial" panose="020B0604020202020204" pitchFamily="34" charset="0"/>
              <a:buNone/>
            </a:pPr>
            <a:r>
              <a:rPr lang="en-US" sz="1200" b="1" dirty="0"/>
              <a:t>Punch: </a:t>
            </a:r>
            <a:r>
              <a:rPr lang="en-US" sz="1200" b="0" dirty="0"/>
              <a:t>Single code base for a many devices</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Node.JS is designed to run everywhere – very small footprint</a:t>
            </a:r>
          </a:p>
          <a:p>
            <a:pPr marL="285750" indent="-285750" algn="l" rtl="0">
              <a:buFont typeface="Arial" panose="020B0604020202020204" pitchFamily="34" charset="0"/>
              <a:buChar char="•"/>
            </a:pPr>
            <a:r>
              <a:rPr lang="en-US" sz="1200" b="0" dirty="0"/>
              <a:t>Where can it run – server, IOT, mobile, smart watch </a:t>
            </a:r>
            <a:r>
              <a:rPr lang="en-US" sz="1200" b="1" dirty="0"/>
              <a:t>#example</a:t>
            </a:r>
          </a:p>
          <a:p>
            <a:pPr marL="285750" indent="-285750" algn="l" rtl="0">
              <a:buFont typeface="Arial" panose="020B0604020202020204" pitchFamily="34" charset="0"/>
              <a:buChar char="•"/>
            </a:pPr>
            <a:r>
              <a:rPr lang="en-US" sz="1200" b="0" dirty="0"/>
              <a:t>For example – you have a JS function that fetch FB posts and extract something, run it over server, </a:t>
            </a:r>
            <a:r>
              <a:rPr lang="en-US" sz="1200" b="0" dirty="0" err="1"/>
              <a:t>fe</a:t>
            </a:r>
            <a:r>
              <a:rPr lang="en-US" sz="1200" b="0" dirty="0"/>
              <a:t>, Chrome extension, camera, Alexa </a:t>
            </a:r>
            <a:r>
              <a:rPr lang="en-US" sz="1200" b="1" dirty="0"/>
              <a:t>#example</a:t>
            </a:r>
            <a:endParaRPr lang="en-US" sz="1200" b="0" dirty="0"/>
          </a:p>
          <a:p>
            <a:pPr marL="285750" indent="-285750" algn="l" rtl="0">
              <a:buFont typeface="Arial" panose="020B0604020202020204" pitchFamily="34" charset="0"/>
              <a:buChar char="•"/>
            </a:pPr>
            <a:endParaRPr lang="en-US" sz="1200" b="0" dirty="0"/>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r>
              <a:rPr lang="en-US" sz="1200" b="1" dirty="0"/>
              <a:t>Activity: </a:t>
            </a:r>
            <a:r>
              <a:rPr lang="en-US" sz="1200" b="0" dirty="0"/>
              <a:t>slide</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11</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22510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 </a:t>
            </a:r>
            <a:r>
              <a:rPr lang="en-US" sz="1200" b="1" dirty="0">
                <a:solidFill>
                  <a:srgbClr val="FF0000"/>
                </a:solidFill>
              </a:rPr>
              <a:t>#</a:t>
            </a:r>
            <a:r>
              <a:rPr lang="en-US" sz="1200" b="1" dirty="0">
                <a:solidFill>
                  <a:srgbClr val="FFFF00"/>
                </a:solidFill>
              </a:rPr>
              <a:t>Question #WIFM</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Trends</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Understand the new world</a:t>
            </a:r>
          </a:p>
          <a:p>
            <a:pPr marL="0" indent="0" algn="l" rtl="0">
              <a:buFont typeface="Arial" panose="020B0604020202020204" pitchFamily="34" charset="0"/>
              <a:buNone/>
            </a:pPr>
            <a:r>
              <a:rPr lang="en-US" sz="1200" b="1" dirty="0"/>
              <a:t>Time:</a:t>
            </a:r>
            <a:r>
              <a:rPr lang="en-US" sz="1200" dirty="0"/>
              <a:t> 3</a:t>
            </a:r>
          </a:p>
          <a:p>
            <a:pPr marL="0" indent="0" algn="l" rtl="0">
              <a:buFont typeface="Arial" panose="020B0604020202020204" pitchFamily="34" charset="0"/>
              <a:buNone/>
            </a:pPr>
            <a:r>
              <a:rPr lang="en-US" sz="1200" b="1" dirty="0"/>
              <a:t>Punch: </a:t>
            </a:r>
            <a:r>
              <a:rPr lang="en-US" sz="1200" b="0" dirty="0"/>
              <a:t>Auto-pilot</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Get ideas – not just write tests rather a complete and automated quality system </a:t>
            </a:r>
            <a:r>
              <a:rPr lang="en-US" sz="1200" b="1" dirty="0"/>
              <a:t>#punch</a:t>
            </a:r>
          </a:p>
          <a:p>
            <a:pPr marL="285750" indent="-285750" algn="l" rtl="0">
              <a:buFont typeface="Arial" panose="020B0604020202020204" pitchFamily="34" charset="0"/>
              <a:buChar char="•"/>
            </a:pPr>
            <a:r>
              <a:rPr lang="en-US" sz="1200" b="1" dirty="0"/>
              <a:t>Old school – </a:t>
            </a:r>
          </a:p>
          <a:p>
            <a:pPr marL="285750" indent="-285750" algn="l" rtl="0">
              <a:buFont typeface="Arial" panose="020B0604020202020204" pitchFamily="34" charset="0"/>
              <a:buChar char="•"/>
            </a:pPr>
            <a:endParaRPr lang="en-US" sz="1200" b="1" dirty="0"/>
          </a:p>
          <a:p>
            <a:pPr marL="285750" indent="-285750" algn="l" rtl="0">
              <a:buFont typeface="Arial" panose="020B0604020202020204" pitchFamily="34" charset="0"/>
              <a:buChar char="•"/>
            </a:pPr>
            <a:endParaRPr lang="en-US" sz="1200" b="1" dirty="0"/>
          </a:p>
          <a:p>
            <a:pPr marL="285750" indent="-285750" algn="l" rtl="0">
              <a:buFont typeface="Arial" panose="020B0604020202020204" pitchFamily="34" charset="0"/>
              <a:buChar char="•"/>
            </a:pPr>
            <a:r>
              <a:rPr lang="en-US" sz="1200" b="1" dirty="0"/>
              <a:t>GIST</a:t>
            </a:r>
          </a:p>
          <a:p>
            <a:pPr marL="742950" lvl="1" indent="-285750" algn="l" rtl="0">
              <a:buFont typeface="Arial" panose="020B0604020202020204" pitchFamily="34" charset="0"/>
              <a:buChar char="•"/>
            </a:pPr>
            <a:r>
              <a:rPr lang="en-US" sz="1200" b="1" dirty="0"/>
              <a:t>Get ideas</a:t>
            </a:r>
          </a:p>
          <a:p>
            <a:pPr marL="742950" lvl="1" indent="-285750" algn="l" rtl="0">
              <a:buFont typeface="Arial" panose="020B0604020202020204" pitchFamily="34" charset="0"/>
              <a:buChar char="•"/>
            </a:pPr>
            <a:r>
              <a:rPr lang="en-US" sz="1200" b="1" dirty="0"/>
              <a:t>Old school, production work, slow and minimal</a:t>
            </a:r>
          </a:p>
          <a:p>
            <a:pPr marL="742950" lvl="1" indent="-285750" algn="l" rtl="0">
              <a:buFont typeface="Arial" panose="020B0604020202020204" pitchFamily="34" charset="0"/>
              <a:buChar char="•"/>
            </a:pPr>
            <a:r>
              <a:rPr lang="en-US" sz="1200" b="1" dirty="0"/>
              <a:t>New times – we deploy, other write, frequently</a:t>
            </a:r>
          </a:p>
          <a:p>
            <a:pPr marL="742950" lvl="1" indent="-285750" algn="l" rtl="0">
              <a:buFont typeface="Arial" panose="020B0604020202020204" pitchFamily="34" charset="0"/>
              <a:buChar char="•"/>
            </a:pPr>
            <a:r>
              <a:rPr lang="en-US" sz="1200" b="1" dirty="0"/>
              <a:t>New tools – multi-dimensions, immediate, </a:t>
            </a:r>
          </a:p>
          <a:p>
            <a:pPr marL="742950" lvl="1" indent="-285750" algn="l" rtl="0">
              <a:buFont typeface="Arial" panose="020B0604020202020204" pitchFamily="34" charset="0"/>
              <a:buChar char="•"/>
            </a:pPr>
            <a:r>
              <a:rPr lang="en-US" sz="1200" b="1" dirty="0"/>
              <a:t>Pilot with auto-pilot</a:t>
            </a:r>
          </a:p>
          <a:p>
            <a:pPr marL="285750" indent="-285750" algn="l" rtl="0">
              <a:buFont typeface="Arial" panose="020B0604020202020204" pitchFamily="34" charset="0"/>
              <a:buChar char="•"/>
            </a:pPr>
            <a:endParaRPr lang="en-US" sz="1200" b="1" dirty="0"/>
          </a:p>
          <a:p>
            <a:pPr marL="285750" indent="-285750" algn="l" rtl="0">
              <a:buFont typeface="Arial" panose="020B0604020202020204" pitchFamily="34" charset="0"/>
              <a:buChar char="•"/>
            </a:pPr>
            <a:endParaRPr lang="en-US" sz="1200" b="0" dirty="0"/>
          </a:p>
          <a:p>
            <a:pPr marL="285750" indent="-285750" algn="l" rtl="0">
              <a:buFont typeface="Arial" panose="020B0604020202020204" pitchFamily="34" charset="0"/>
              <a:buChar char="•"/>
            </a:pPr>
            <a:endParaRPr lang="en-US" sz="1200" b="0" dirty="0"/>
          </a:p>
          <a:p>
            <a:pPr marL="285750" indent="-285750" algn="l" rtl="0">
              <a:buFont typeface="Arial" panose="020B0604020202020204" pitchFamily="34" charset="0"/>
              <a:buChar char="•"/>
            </a:pPr>
            <a:endParaRPr lang="en-US" sz="1200" b="0" dirty="0"/>
          </a:p>
          <a:p>
            <a:pPr marL="285750" indent="-285750" algn="l" rtl="0">
              <a:buFont typeface="Arial" panose="020B0604020202020204" pitchFamily="34" charset="0"/>
              <a:buChar char="•"/>
            </a:pPr>
            <a:endParaRPr lang="en-US" sz="1200" b="0" dirty="0"/>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r>
              <a:rPr lang="en-US" sz="1200" b="1" dirty="0"/>
              <a:t>Activity: </a:t>
            </a:r>
            <a:r>
              <a:rPr lang="en-US" sz="1200" b="0" dirty="0"/>
              <a:t>Slide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110</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20529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112</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94973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Goal: </a:t>
            </a:r>
            <a:r>
              <a:rPr lang="en-US" dirty="0"/>
              <a:t>Understand the problems Node covers and the opportunities it brings</a:t>
            </a:r>
          </a:p>
          <a:p>
            <a:pPr marL="0" indent="0">
              <a:buFont typeface="Arial" panose="020B0604020202020204" pitchFamily="34" charset="0"/>
              <a:buNone/>
            </a:pPr>
            <a:r>
              <a:rPr lang="en-US" b="1" dirty="0"/>
              <a:t>Time:</a:t>
            </a:r>
            <a:r>
              <a:rPr lang="en-US" dirty="0"/>
              <a:t> 30 min</a:t>
            </a:r>
          </a:p>
          <a:p>
            <a:pPr marL="0" indent="0">
              <a:buFont typeface="Arial" panose="020B0604020202020204" pitchFamily="34" charset="0"/>
              <a:buNone/>
            </a:pPr>
            <a:r>
              <a:rPr lang="en-US" b="1" dirty="0"/>
              <a:t>Topics:</a:t>
            </a:r>
          </a:p>
          <a:p>
            <a:pPr marL="171450" indent="-171450">
              <a:buFont typeface="Arial" panose="020B0604020202020204" pitchFamily="34" charset="0"/>
              <a:buChar char="•"/>
            </a:pPr>
            <a:r>
              <a:rPr lang="en-US" b="1" dirty="0"/>
              <a:t>Beyond the code</a:t>
            </a:r>
          </a:p>
          <a:p>
            <a:pPr marL="171450" indent="-171450">
              <a:buFont typeface="Arial" panose="020B0604020202020204" pitchFamily="34" charset="0"/>
              <a:buChar char="•"/>
            </a:pPr>
            <a:r>
              <a:rPr lang="en-US" b="1" dirty="0"/>
              <a:t>Production anatomy</a:t>
            </a:r>
          </a:p>
          <a:p>
            <a:pPr marL="171450" indent="-171450">
              <a:buFont typeface="Arial" panose="020B0604020202020204" pitchFamily="34" charset="0"/>
              <a:buChar char="•"/>
            </a:pPr>
            <a:r>
              <a:rPr lang="en-US" b="1" dirty="0"/>
              <a:t>Nginx</a:t>
            </a:r>
          </a:p>
          <a:p>
            <a:pPr marL="628650" lvl="1" indent="-171450">
              <a:buFont typeface="Arial" panose="020B0604020202020204" pitchFamily="34" charset="0"/>
              <a:buChar char="•"/>
            </a:pPr>
            <a:r>
              <a:rPr lang="en-US" b="1" dirty="0"/>
              <a:t>Used by cloud vendors</a:t>
            </a:r>
          </a:p>
          <a:p>
            <a:pPr marL="628650" lvl="1" indent="-171450">
              <a:buFont typeface="Arial" panose="020B0604020202020204" pitchFamily="34" charset="0"/>
              <a:buChar char="•"/>
            </a:pPr>
            <a:r>
              <a:rPr lang="en-US" b="1" dirty="0"/>
              <a:t>Static files</a:t>
            </a:r>
          </a:p>
          <a:p>
            <a:pPr marL="628650" lvl="1"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Deployment</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114</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100418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Goal: </a:t>
            </a:r>
            <a:r>
              <a:rPr lang="en-US" dirty="0"/>
              <a:t>Understand the problems Node covers and the opportunities it brings</a:t>
            </a:r>
          </a:p>
          <a:p>
            <a:pPr marL="0" indent="0">
              <a:buFont typeface="Arial" panose="020B0604020202020204" pitchFamily="34" charset="0"/>
              <a:buNone/>
            </a:pPr>
            <a:r>
              <a:rPr lang="en-US" b="1" dirty="0"/>
              <a:t>Time:</a:t>
            </a:r>
            <a:r>
              <a:rPr lang="en-US" dirty="0"/>
              <a:t> 30 min</a:t>
            </a:r>
          </a:p>
          <a:p>
            <a:pPr marL="0" indent="0">
              <a:buFont typeface="Arial" panose="020B0604020202020204" pitchFamily="34" charset="0"/>
              <a:buNone/>
            </a:pPr>
            <a:r>
              <a:rPr lang="en-US" b="1" dirty="0"/>
              <a:t>Topics:</a:t>
            </a:r>
          </a:p>
          <a:p>
            <a:pPr marL="171450" indent="-171450">
              <a:buFont typeface="Arial" panose="020B0604020202020204" pitchFamily="34" charset="0"/>
              <a:buChar char="•"/>
            </a:pPr>
            <a:r>
              <a:rPr lang="en-US" b="1" dirty="0"/>
              <a:t>Beyond the code</a:t>
            </a:r>
          </a:p>
          <a:p>
            <a:pPr marL="171450" indent="-171450">
              <a:buFont typeface="Arial" panose="020B0604020202020204" pitchFamily="34" charset="0"/>
              <a:buChar char="•"/>
            </a:pPr>
            <a:r>
              <a:rPr lang="en-US" b="1" dirty="0"/>
              <a:t>Production anatomy</a:t>
            </a:r>
          </a:p>
          <a:p>
            <a:pPr marL="171450" indent="-171450">
              <a:buFont typeface="Arial" panose="020B0604020202020204" pitchFamily="34" charset="0"/>
              <a:buChar char="•"/>
            </a:pPr>
            <a:r>
              <a:rPr lang="en-US" b="1" dirty="0"/>
              <a:t>Nginx</a:t>
            </a:r>
          </a:p>
          <a:p>
            <a:pPr marL="628650" lvl="1" indent="-171450">
              <a:buFont typeface="Arial" panose="020B0604020202020204" pitchFamily="34" charset="0"/>
              <a:buChar char="•"/>
            </a:pPr>
            <a:r>
              <a:rPr lang="en-US" b="1" dirty="0"/>
              <a:t>Used by cloud vendors</a:t>
            </a:r>
          </a:p>
          <a:p>
            <a:pPr marL="628650" lvl="1" indent="-171450">
              <a:buFont typeface="Arial" panose="020B0604020202020204" pitchFamily="34" charset="0"/>
              <a:buChar char="•"/>
            </a:pPr>
            <a:r>
              <a:rPr lang="en-US" b="1" dirty="0"/>
              <a:t>Static files</a:t>
            </a:r>
          </a:p>
          <a:p>
            <a:pPr marL="628650" lvl="1"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Deployment</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115</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08550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POSTMAN</a:t>
            </a:r>
          </a:p>
          <a:p>
            <a:pPr marL="628650" lvl="1" indent="-171450">
              <a:buFont typeface="Arial" panose="020B0604020202020204" pitchFamily="34" charset="0"/>
              <a:buChar char="•"/>
            </a:pPr>
            <a:r>
              <a:rPr lang="en-US" dirty="0"/>
              <a:t>i0natan@goldbergyoni.com</a:t>
            </a:r>
          </a:p>
          <a:p>
            <a:pPr marL="628650" lvl="1" indent="-171450">
              <a:buFont typeface="Arial" panose="020B0604020202020204" pitchFamily="34" charset="0"/>
              <a:buChar char="•"/>
            </a:pPr>
            <a:r>
              <a:rPr lang="en-US" dirty="0"/>
              <a:t>npushKar915@</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116</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218110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This shouldn’t be used, just a title</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117</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16676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118</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75474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138</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506789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latin typeface="Roboto"/>
              </a:rPr>
              <a:t>This should be placed for each item = X73 times</a:t>
            </a:r>
            <a:endParaRPr lang="en-US" sz="4000" b="1" dirty="0">
              <a:latin typeface="Roboto"/>
            </a:endParaRP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139</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110086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example of how to place the one paragraph explainer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latin typeface="Roboto"/>
              </a:rPr>
              <a:t>This should be placed for each item that have ‘read more’ </a:t>
            </a:r>
            <a:r>
              <a:rPr lang="en-US" sz="1200" b="1">
                <a:solidFill>
                  <a:schemeClr val="accent1"/>
                </a:solidFill>
                <a:latin typeface="Roboto"/>
              </a:rPr>
              <a:t>linke</a:t>
            </a:r>
            <a:endParaRPr lang="en-US" sz="4000" b="1" dirty="0">
              <a:latin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9D8C8-45F8-412F-8A48-79EADEF086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9740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3600" b="1" dirty="0">
                <a:solidFill>
                  <a:schemeClr val="accent1"/>
                </a:solidFill>
              </a:rPr>
              <a:t>Obsessive - no governance</a:t>
            </a:r>
          </a:p>
          <a:p>
            <a:pPr marL="0" indent="0" algn="l" rtl="0">
              <a:buFont typeface="Arial" panose="020B0604020202020204" pitchFamily="34" charset="0"/>
              <a:buNone/>
            </a:pPr>
            <a:endParaRPr lang="en-US" sz="1200" b="1" dirty="0">
              <a:solidFill>
                <a:schemeClr val="accent1"/>
              </a:solidFill>
            </a:endParaRPr>
          </a:p>
          <a:p>
            <a:pPr marL="0" indent="0" algn="l" rtl="0">
              <a:buFont typeface="Arial" panose="020B0604020202020204" pitchFamily="34" charset="0"/>
              <a:buNone/>
            </a:pPr>
            <a:endParaRPr lang="en-US" sz="1200" b="1" dirty="0">
              <a:solidFill>
                <a:schemeClr val="accent1"/>
              </a:solidFill>
            </a:endParaRPr>
          </a:p>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2</a:t>
            </a:r>
            <a:r>
              <a:rPr lang="en-US" sz="1200" b="0" baseline="30000" dirty="0">
                <a:solidFill>
                  <a:srgbClr val="FFFF00"/>
                </a:solidFill>
              </a:rPr>
              <a:t>nd</a:t>
            </a:r>
            <a:r>
              <a:rPr lang="en-US" sz="1200" b="0" dirty="0">
                <a:solidFill>
                  <a:srgbClr val="FFFF00"/>
                </a:solidFill>
              </a:rPr>
              <a:t> reason to learn Node.JS: Land of ideas</a:t>
            </a:r>
          </a:p>
          <a:p>
            <a:pPr marL="0" indent="0" algn="l" rtl="0">
              <a:buFont typeface="Arial" panose="020B0604020202020204" pitchFamily="34" charset="0"/>
              <a:buNone/>
            </a:pPr>
            <a:r>
              <a:rPr lang="en-US" sz="1200" b="1" dirty="0">
                <a:solidFill>
                  <a:srgbClr val="FFFF00"/>
                </a:solidFill>
              </a:rPr>
              <a:t>Goal: </a:t>
            </a:r>
            <a:r>
              <a:rPr lang="en-US" sz="1200" b="0" dirty="0">
                <a:solidFill>
                  <a:srgbClr val="FFFF00"/>
                </a:solidFill>
              </a:rPr>
              <a:t>Node.JS is the most versatile language</a:t>
            </a:r>
          </a:p>
          <a:p>
            <a:pPr marL="0" indent="0" algn="l" rtl="0">
              <a:buFont typeface="Arial" panose="020B0604020202020204" pitchFamily="34" charset="0"/>
              <a:buNone/>
            </a:pPr>
            <a:r>
              <a:rPr lang="en-US" sz="1200" b="1" dirty="0"/>
              <a:t>Time:</a:t>
            </a:r>
            <a:r>
              <a:rPr lang="en-US" sz="1200" dirty="0"/>
              <a:t> 3</a:t>
            </a:r>
            <a:endParaRPr lang="en-US" sz="1200" b="0" dirty="0"/>
          </a:p>
          <a:p>
            <a:pPr marL="0" indent="0" algn="l" rtl="0">
              <a:buFont typeface="Arial" panose="020B0604020202020204" pitchFamily="34" charset="0"/>
              <a:buNone/>
            </a:pPr>
            <a:r>
              <a:rPr lang="en-US" sz="1200" b="1" dirty="0"/>
              <a:t>Punch: </a:t>
            </a:r>
            <a:r>
              <a:rPr lang="en-US" sz="1200" b="0" dirty="0"/>
              <a:t>Single code base for a many devices</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Node.JS is designed to run everywhere – very small footprint</a:t>
            </a:r>
          </a:p>
          <a:p>
            <a:pPr marL="285750" indent="-285750" algn="l" rtl="0">
              <a:buFont typeface="Arial" panose="020B0604020202020204" pitchFamily="34" charset="0"/>
              <a:buChar char="•"/>
            </a:pPr>
            <a:r>
              <a:rPr lang="en-US" sz="1200" b="0" dirty="0"/>
              <a:t>Where can it run – server, IOT, mobile, smart watch </a:t>
            </a:r>
            <a:r>
              <a:rPr lang="en-US" sz="1200" b="1" dirty="0"/>
              <a:t>#example</a:t>
            </a:r>
          </a:p>
          <a:p>
            <a:pPr marL="285750" indent="-285750" algn="l" rtl="0">
              <a:buFont typeface="Arial" panose="020B0604020202020204" pitchFamily="34" charset="0"/>
              <a:buChar char="•"/>
            </a:pPr>
            <a:r>
              <a:rPr lang="en-US" sz="1200" b="0" dirty="0"/>
              <a:t>For example – you have a JS function that fetch FB posts and extract something, run it over server, </a:t>
            </a:r>
            <a:r>
              <a:rPr lang="en-US" sz="1200" b="0" dirty="0" err="1"/>
              <a:t>fe</a:t>
            </a:r>
            <a:r>
              <a:rPr lang="en-US" sz="1200" b="0" dirty="0"/>
              <a:t>, Chrome extension, camera, Alexa </a:t>
            </a:r>
            <a:r>
              <a:rPr lang="en-US" sz="1200" b="1" dirty="0"/>
              <a:t>#example</a:t>
            </a:r>
            <a:endParaRPr lang="en-US" sz="1200" b="0" dirty="0"/>
          </a:p>
          <a:p>
            <a:pPr marL="285750" indent="-285750" algn="l" rtl="0">
              <a:buFont typeface="Arial" panose="020B0604020202020204" pitchFamily="34" charset="0"/>
              <a:buChar char="•"/>
            </a:pPr>
            <a:endParaRPr lang="en-US" sz="1200" b="0" dirty="0"/>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r>
              <a:rPr lang="en-US" sz="1200" b="1" dirty="0"/>
              <a:t>Activity: </a:t>
            </a:r>
            <a:r>
              <a:rPr lang="en-US" sz="1200" b="0" dirty="0"/>
              <a:t>slide</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12</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07614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example of how to place a code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latin typeface="Roboto"/>
              </a:rPr>
              <a:t>This should be placed all items that have code examples</a:t>
            </a:r>
            <a:endParaRPr lang="en-US" dirty="0"/>
          </a:p>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205</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68351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example of how to place a code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latin typeface="Roboto"/>
              </a:rPr>
              <a:t>This should be placed all items that have code examples</a:t>
            </a:r>
            <a:endParaRPr lang="en-US" dirty="0"/>
          </a:p>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206</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65472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208</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947190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225</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33451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238</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658700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example of how to place a code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latin typeface="Roboto"/>
              </a:rPr>
              <a:t>This should be placed all items that have code examples</a:t>
            </a:r>
            <a:endParaRPr lang="en-US" dirty="0"/>
          </a:p>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272</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09978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how to place an </a:t>
            </a:r>
            <a:r>
              <a:rPr lang="en-US" dirty="0" err="1"/>
              <a:t>im</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latin typeface="Roboto"/>
              </a:rPr>
              <a:t>This should be placed all items that have image examples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9D8C8-45F8-412F-8A48-79EADEF086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09417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how to place an </a:t>
            </a:r>
            <a:r>
              <a:rPr lang="en-US" dirty="0" err="1"/>
              <a:t>im</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latin typeface="Roboto"/>
              </a:rPr>
              <a:t>This should be placed all items that have image examples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9D8C8-45F8-412F-8A48-79EADEF086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131939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how to place an </a:t>
            </a:r>
            <a:r>
              <a:rPr lang="en-US" dirty="0" err="1"/>
              <a:t>im</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latin typeface="Roboto"/>
              </a:rPr>
              <a:t>This should be placed all items that have image examples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9D8C8-45F8-412F-8A48-79EADEF086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054051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example of how to place a code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latin typeface="Roboto"/>
              </a:rPr>
              <a:t>This should be placed all items that have code examples</a:t>
            </a:r>
            <a:endParaRPr lang="en-US" dirty="0"/>
          </a:p>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294</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812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5B9BD5"/>
                </a:solidFill>
                <a:effectLst/>
                <a:uLnTx/>
                <a:uFillTx/>
                <a:latin typeface="+mn-lt"/>
                <a:ea typeface="+mn-ea"/>
                <a:cs typeface="+mn-cs"/>
              </a:rPr>
              <a:t>Choices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5B9BD5"/>
                </a:solidFill>
                <a:effectLst/>
                <a:uLnTx/>
                <a:uFillTx/>
                <a:latin typeface="+mn-lt"/>
                <a:ea typeface="+mn-ea"/>
                <a:cs typeface="+mn-cs"/>
              </a:rPr>
              <a:t>Syntax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5B9BD5"/>
                </a:solidFill>
                <a:effectLst/>
                <a:uLnTx/>
                <a:uFillTx/>
                <a:latin typeface="+mn-lt"/>
                <a:ea typeface="+mn-ea"/>
                <a:cs typeface="+mn-cs"/>
              </a:rPr>
              <a:t>No Templates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dirty="0">
              <a:solidFill>
                <a:schemeClr val="accent1"/>
              </a:solidFill>
            </a:endParaRPr>
          </a:p>
          <a:p>
            <a:pPr marL="0" indent="0" algn="l" rtl="0">
              <a:buFont typeface="Arial" panose="020B0604020202020204" pitchFamily="34" charset="0"/>
              <a:buNone/>
            </a:pPr>
            <a:endParaRPr lang="en-US" sz="1200" b="1" dirty="0">
              <a:solidFill>
                <a:schemeClr val="accent1"/>
              </a:solidFill>
            </a:endParaRPr>
          </a:p>
          <a:p>
            <a:pPr marL="0" indent="0" algn="l" rtl="0">
              <a:buFont typeface="Arial" panose="020B0604020202020204" pitchFamily="34" charset="0"/>
              <a:buNone/>
            </a:pPr>
            <a:endParaRPr lang="en-US" sz="1200" b="1" dirty="0">
              <a:solidFill>
                <a:schemeClr val="accent1"/>
              </a:solidFill>
            </a:endParaRPr>
          </a:p>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2</a:t>
            </a:r>
            <a:r>
              <a:rPr lang="en-US" sz="1200" b="0" baseline="30000" dirty="0">
                <a:solidFill>
                  <a:srgbClr val="FFFF00"/>
                </a:solidFill>
              </a:rPr>
              <a:t>nd</a:t>
            </a:r>
            <a:r>
              <a:rPr lang="en-US" sz="1200" b="0" dirty="0">
                <a:solidFill>
                  <a:srgbClr val="FFFF00"/>
                </a:solidFill>
              </a:rPr>
              <a:t> reason to learn Node.JS: Land of ideas</a:t>
            </a:r>
          </a:p>
          <a:p>
            <a:pPr marL="0" indent="0" algn="l" rtl="0">
              <a:buFont typeface="Arial" panose="020B0604020202020204" pitchFamily="34" charset="0"/>
              <a:buNone/>
            </a:pPr>
            <a:r>
              <a:rPr lang="en-US" sz="1200" b="1" dirty="0">
                <a:solidFill>
                  <a:srgbClr val="FFFF00"/>
                </a:solidFill>
              </a:rPr>
              <a:t>Goal: </a:t>
            </a:r>
            <a:r>
              <a:rPr lang="en-US" sz="1200" b="0" dirty="0">
                <a:solidFill>
                  <a:srgbClr val="FFFF00"/>
                </a:solidFill>
              </a:rPr>
              <a:t>Node.JS is the most versatile language</a:t>
            </a:r>
          </a:p>
          <a:p>
            <a:pPr marL="0" indent="0" algn="l" rtl="0">
              <a:buFont typeface="Arial" panose="020B0604020202020204" pitchFamily="34" charset="0"/>
              <a:buNone/>
            </a:pPr>
            <a:r>
              <a:rPr lang="en-US" sz="1200" b="1" dirty="0"/>
              <a:t>Time:</a:t>
            </a:r>
            <a:r>
              <a:rPr lang="en-US" sz="1200" dirty="0"/>
              <a:t> 3</a:t>
            </a:r>
            <a:endParaRPr lang="en-US" sz="1200" b="0" dirty="0"/>
          </a:p>
          <a:p>
            <a:pPr marL="0" indent="0" algn="l" rtl="0">
              <a:buFont typeface="Arial" panose="020B0604020202020204" pitchFamily="34" charset="0"/>
              <a:buNone/>
            </a:pPr>
            <a:r>
              <a:rPr lang="en-US" sz="1200" b="1" dirty="0"/>
              <a:t>Punch: </a:t>
            </a:r>
            <a:r>
              <a:rPr lang="en-US" sz="1200" b="0" dirty="0"/>
              <a:t>Single code base for a many devices</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Node.JS is designed to run everywhere – very small footprint</a:t>
            </a:r>
          </a:p>
          <a:p>
            <a:pPr marL="285750" indent="-285750" algn="l" rtl="0">
              <a:buFont typeface="Arial" panose="020B0604020202020204" pitchFamily="34" charset="0"/>
              <a:buChar char="•"/>
            </a:pPr>
            <a:r>
              <a:rPr lang="en-US" sz="1200" b="0" dirty="0"/>
              <a:t>Where can it run – server, IOT, mobile, smart watch </a:t>
            </a:r>
            <a:r>
              <a:rPr lang="en-US" sz="1200" b="1" dirty="0"/>
              <a:t>#example</a:t>
            </a:r>
          </a:p>
          <a:p>
            <a:pPr marL="285750" indent="-285750" algn="l" rtl="0">
              <a:buFont typeface="Arial" panose="020B0604020202020204" pitchFamily="34" charset="0"/>
              <a:buChar char="•"/>
            </a:pPr>
            <a:r>
              <a:rPr lang="en-US" sz="1200" b="0" dirty="0"/>
              <a:t>For example – you have a JS function that fetch FB posts and extract something, run it over server, </a:t>
            </a:r>
            <a:r>
              <a:rPr lang="en-US" sz="1200" b="0" dirty="0" err="1"/>
              <a:t>fe</a:t>
            </a:r>
            <a:r>
              <a:rPr lang="en-US" sz="1200" b="0" dirty="0"/>
              <a:t>, Chrome extension, camera, Alexa </a:t>
            </a:r>
            <a:r>
              <a:rPr lang="en-US" sz="1200" b="1" dirty="0"/>
              <a:t>#example</a:t>
            </a:r>
            <a:endParaRPr lang="en-US" sz="1200" b="0" dirty="0"/>
          </a:p>
          <a:p>
            <a:pPr marL="285750" indent="-285750" algn="l" rtl="0">
              <a:buFont typeface="Arial" panose="020B0604020202020204" pitchFamily="34" charset="0"/>
              <a:buChar char="•"/>
            </a:pPr>
            <a:endParaRPr lang="en-US" sz="1200" b="0" dirty="0"/>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r>
              <a:rPr lang="en-US" sz="1200" b="1" dirty="0"/>
              <a:t>Activity: </a:t>
            </a:r>
            <a:r>
              <a:rPr lang="en-US" sz="1200" b="0" dirty="0"/>
              <a:t>slide</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13</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77867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302</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02498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example of how to place a code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latin typeface="Roboto"/>
              </a:rPr>
              <a:t>This should be placed all items that have code examples</a:t>
            </a:r>
            <a:endParaRPr lang="en-US" dirty="0"/>
          </a:p>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316</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488891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example of how to place a code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latin typeface="Roboto"/>
              </a:rPr>
              <a:t>This should be placed all items that have code examples</a:t>
            </a:r>
            <a:endParaRPr lang="en-US" dirty="0"/>
          </a:p>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325</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06365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example of how to place a code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latin typeface="Roboto"/>
              </a:rPr>
              <a:t>This should be placed all items that have code examples</a:t>
            </a:r>
            <a:endParaRPr lang="en-US" dirty="0"/>
          </a:p>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330</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330451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example of how to place a code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latin typeface="Roboto"/>
              </a:rPr>
              <a:t>This should be placed all items that have code examples</a:t>
            </a:r>
            <a:endParaRPr lang="en-US" dirty="0"/>
          </a:p>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331</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329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example of how to place a code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latin typeface="Roboto"/>
              </a:rPr>
              <a:t>This should be placed all items that have code examples</a:t>
            </a:r>
            <a:endParaRPr lang="en-US" dirty="0"/>
          </a:p>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332</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35249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example of how to place a code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latin typeface="Roboto"/>
              </a:rPr>
              <a:t>This should be placed all items that have code examples</a:t>
            </a:r>
            <a:endParaRPr lang="en-US" dirty="0"/>
          </a:p>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337</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43677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example of how to place a code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latin typeface="Roboto"/>
              </a:rPr>
              <a:t>This should be placed all items that have code examples</a:t>
            </a:r>
            <a:endParaRPr lang="en-US" dirty="0"/>
          </a:p>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341</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18005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example of how to place a code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latin typeface="Roboto"/>
              </a:rPr>
              <a:t>This should be placed all items that have code examples</a:t>
            </a:r>
            <a:endParaRPr lang="en-US" dirty="0"/>
          </a:p>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342</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829920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example of how to place a code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latin typeface="Roboto"/>
              </a:rPr>
              <a:t>This should be placed all items that have code examples</a:t>
            </a:r>
            <a:endParaRPr lang="en-US" dirty="0"/>
          </a:p>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345</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310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14</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145582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example of how to place a code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latin typeface="Roboto"/>
              </a:rPr>
              <a:t>This should be placed all items that have code examples</a:t>
            </a:r>
            <a:endParaRPr lang="en-US" dirty="0"/>
          </a:p>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349</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35113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example of how to place a code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latin typeface="Roboto"/>
              </a:rPr>
              <a:t>This should be placed all items that have code examples</a:t>
            </a:r>
            <a:endParaRPr lang="en-US" dirty="0"/>
          </a:p>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352</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86887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example of how to place a code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latin typeface="Roboto"/>
              </a:rPr>
              <a:t>This should be placed all items that have code examples</a:t>
            </a:r>
            <a:endParaRPr lang="en-US" dirty="0"/>
          </a:p>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357</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502754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example of how to place a code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latin typeface="Roboto"/>
              </a:rPr>
              <a:t>This should be placed all items that have code examples</a:t>
            </a:r>
            <a:endParaRPr lang="en-US" dirty="0"/>
          </a:p>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360</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06578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Goal: </a:t>
            </a:r>
            <a:r>
              <a:rPr lang="en-US" dirty="0"/>
              <a:t>Understand the problems Node covers and the opportunities it brings</a:t>
            </a:r>
          </a:p>
          <a:p>
            <a:pPr marL="0" indent="0">
              <a:buFont typeface="Arial" panose="020B0604020202020204" pitchFamily="34" charset="0"/>
              <a:buNone/>
            </a:pPr>
            <a:r>
              <a:rPr lang="en-US" b="1" dirty="0"/>
              <a:t>Time:</a:t>
            </a:r>
            <a:r>
              <a:rPr lang="en-US" dirty="0"/>
              <a:t> 30 min</a:t>
            </a:r>
          </a:p>
          <a:p>
            <a:pPr marL="0" indent="0">
              <a:buFont typeface="Arial" panose="020B0604020202020204" pitchFamily="34" charset="0"/>
              <a:buNone/>
            </a:pPr>
            <a:r>
              <a:rPr lang="en-US" b="1" dirty="0"/>
              <a:t>Topics:</a:t>
            </a:r>
          </a:p>
          <a:p>
            <a:pPr marL="171450" indent="-171450">
              <a:buFont typeface="Arial" panose="020B0604020202020204" pitchFamily="34" charset="0"/>
              <a:buChar char="•"/>
            </a:pPr>
            <a:r>
              <a:rPr lang="en-US" b="1" dirty="0"/>
              <a:t>Beyond the code</a:t>
            </a:r>
          </a:p>
          <a:p>
            <a:pPr marL="171450" indent="-171450">
              <a:buFont typeface="Arial" panose="020B0604020202020204" pitchFamily="34" charset="0"/>
              <a:buChar char="•"/>
            </a:pPr>
            <a:r>
              <a:rPr lang="en-US" b="1" dirty="0"/>
              <a:t>Production anatomy</a:t>
            </a:r>
          </a:p>
          <a:p>
            <a:pPr marL="171450" indent="-171450">
              <a:buFont typeface="Arial" panose="020B0604020202020204" pitchFamily="34" charset="0"/>
              <a:buChar char="•"/>
            </a:pPr>
            <a:r>
              <a:rPr lang="en-US" b="1" dirty="0"/>
              <a:t>Nginx</a:t>
            </a:r>
          </a:p>
          <a:p>
            <a:pPr marL="628650" lvl="1" indent="-171450">
              <a:buFont typeface="Arial" panose="020B0604020202020204" pitchFamily="34" charset="0"/>
              <a:buChar char="•"/>
            </a:pPr>
            <a:r>
              <a:rPr lang="en-US" b="1" dirty="0"/>
              <a:t>Used by cloud vendors</a:t>
            </a:r>
          </a:p>
          <a:p>
            <a:pPr marL="628650" lvl="1" indent="-171450">
              <a:buFont typeface="Arial" panose="020B0604020202020204" pitchFamily="34" charset="0"/>
              <a:buChar char="•"/>
            </a:pPr>
            <a:r>
              <a:rPr lang="en-US" b="1" dirty="0"/>
              <a:t>Static files</a:t>
            </a:r>
          </a:p>
          <a:p>
            <a:pPr marL="628650" lvl="1"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Deployment</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364</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455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Goal: </a:t>
            </a:r>
            <a:r>
              <a:rPr lang="en-US" dirty="0"/>
              <a:t>Grasp the fundamental things</a:t>
            </a:r>
          </a:p>
          <a:p>
            <a:pPr marL="0" indent="0">
              <a:buFont typeface="Arial" panose="020B0604020202020204" pitchFamily="34" charset="0"/>
              <a:buNone/>
            </a:pPr>
            <a:r>
              <a:rPr lang="en-US" b="1" dirty="0"/>
              <a:t>Time:</a:t>
            </a:r>
            <a:r>
              <a:rPr lang="en-US" dirty="0"/>
              <a:t> 30 min</a:t>
            </a:r>
          </a:p>
          <a:p>
            <a:pPr marL="0" indent="0">
              <a:buFont typeface="Arial" panose="020B0604020202020204" pitchFamily="34" charset="0"/>
              <a:buNone/>
            </a:pPr>
            <a:r>
              <a:rPr lang="en-US" b="1" dirty="0"/>
              <a:t>Topics: </a:t>
            </a:r>
          </a:p>
          <a:p>
            <a:pPr marL="171450" indent="-171450">
              <a:buFont typeface="Arial" panose="020B0604020202020204" pitchFamily="34" charset="0"/>
              <a:buChar char="•"/>
            </a:pPr>
            <a:r>
              <a:rPr lang="en-US" b="1" dirty="0"/>
              <a:t>Setup </a:t>
            </a:r>
            <a:r>
              <a:rPr lang="en-US" b="0" dirty="0"/>
              <a:t>– installation, IDE choose, command line</a:t>
            </a:r>
          </a:p>
          <a:p>
            <a:pPr marL="171450" indent="-171450">
              <a:buFont typeface="Arial" panose="020B0604020202020204" pitchFamily="34" charset="0"/>
              <a:buChar char="•"/>
            </a:pPr>
            <a:r>
              <a:rPr lang="en-US" b="1" dirty="0"/>
              <a:t>JS pillar (flavors)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JS </a:t>
            </a:r>
            <a:r>
              <a:rPr lang="en-US" b="1" dirty="0" err="1"/>
              <a:t>flavours</a:t>
            </a:r>
            <a:r>
              <a:rPr lang="en-US" b="1" dirty="0"/>
              <a:t> –</a:t>
            </a:r>
            <a:r>
              <a:rPr lang="en-US" b="0" dirty="0"/>
              <a:t> ES6, </a:t>
            </a:r>
            <a:r>
              <a:rPr lang="en-US" b="0" dirty="0" err="1"/>
              <a:t>CoffeeScript</a:t>
            </a:r>
            <a:r>
              <a:rPr lang="en-US" b="0" dirty="0"/>
              <a:t>, TypeScript</a:t>
            </a: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Hello world –</a:t>
            </a:r>
            <a:r>
              <a:rPr lang="en-US" b="0" dirty="0"/>
              <a:t> randomize student</a:t>
            </a:r>
            <a:endParaRPr lang="en-US" b="1" dirty="0"/>
          </a:p>
          <a:p>
            <a:pPr marL="171450" indent="-171450">
              <a:buFont typeface="Arial" panose="020B0604020202020204" pitchFamily="34" charset="0"/>
              <a:buChar char="•"/>
            </a:pPr>
            <a:r>
              <a:rPr lang="en-US" b="1" dirty="0"/>
              <a:t>What is missing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Module – is a file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Demo – </a:t>
            </a:r>
            <a:r>
              <a:rPr lang="en-US" b="0" dirty="0"/>
              <a:t>encrypt a file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NPM – </a:t>
            </a:r>
            <a:r>
              <a:rPr lang="en-US" b="0" dirty="0"/>
              <a:t>big elephant with threats and opportunities that must be tamed, require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Demo – </a:t>
            </a:r>
            <a:r>
              <a:rPr lang="en-US" b="0" dirty="0" err="1"/>
              <a:t>xray</a:t>
            </a:r>
            <a:endParaRPr lang="en-US" b="0" dirty="0"/>
          </a:p>
          <a:p>
            <a:pPr marL="171450" indent="-171450">
              <a:buFont typeface="Arial" panose="020B0604020202020204" pitchFamily="34" charset="0"/>
              <a:buChar char="•"/>
            </a:pPr>
            <a:r>
              <a:rPr lang="en-US" b="1" dirty="0"/>
              <a:t>Callback – </a:t>
            </a:r>
            <a:r>
              <a:rPr lang="en-US" b="0" dirty="0"/>
              <a:t>typical pattern for event based programming</a:t>
            </a:r>
          </a:p>
          <a:p>
            <a:pPr marL="171450" indent="-171450">
              <a:buFont typeface="Arial" panose="020B0604020202020204" pitchFamily="34" charset="0"/>
              <a:buChar char="•"/>
            </a:pPr>
            <a:r>
              <a:rPr lang="en-US" b="1" dirty="0"/>
              <a:t>Exercise </a:t>
            </a:r>
            <a:r>
              <a:rPr lang="en-US" b="0" dirty="0"/>
              <a:t>– </a:t>
            </a:r>
            <a:r>
              <a:rPr lang="en-US" b="0" dirty="0" err="1"/>
              <a:t>xray</a:t>
            </a:r>
            <a:r>
              <a:rPr lang="en-US" b="0" dirty="0"/>
              <a:t>, save to file</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a:t>Prepare: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Node modules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15</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492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latin typeface="Roboto"/>
              </a:rPr>
              <a:t>#Anecdote</a:t>
            </a:r>
            <a:r>
              <a:rPr lang="en-US" sz="1200" b="1" dirty="0">
                <a:solidFill>
                  <a:schemeClr val="tx1">
                    <a:lumMod val="75000"/>
                    <a:lumOff val="25000"/>
                  </a:schemeClr>
                </a:solidFill>
                <a:latin typeface="Roboto"/>
              </a:rPr>
              <a:t> #</a:t>
            </a:r>
            <a:r>
              <a:rPr lang="en-US" sz="1200" b="1" dirty="0">
                <a:solidFill>
                  <a:schemeClr val="accent5">
                    <a:lumMod val="60000"/>
                    <a:lumOff val="40000"/>
                  </a:schemeClr>
                </a:solidFill>
                <a:latin typeface="Roboto"/>
              </a:rPr>
              <a:t>Example #</a:t>
            </a:r>
            <a:r>
              <a:rPr lang="en-US" sz="1200" b="1" dirty="0">
                <a:solidFill>
                  <a:srgbClr val="FF0000"/>
                </a:solidFill>
                <a:latin typeface="Roboto"/>
              </a:rPr>
              <a:t>Demo #</a:t>
            </a:r>
            <a:r>
              <a:rPr lang="en-US" sz="1200" b="1" dirty="0">
                <a:solidFill>
                  <a:srgbClr val="FFFF00"/>
                </a:solidFill>
                <a:latin typeface="Roboto"/>
              </a:rPr>
              <a:t>Punch</a:t>
            </a:r>
          </a:p>
          <a:p>
            <a:pPr marL="0" indent="0" algn="l" rtl="0">
              <a:buFont typeface="Arial" panose="020B0604020202020204" pitchFamily="34" charset="0"/>
              <a:buNone/>
            </a:pPr>
            <a:endParaRPr lang="en-US" sz="1200" b="1" dirty="0">
              <a:solidFill>
                <a:srgbClr val="FFFF00"/>
              </a:solidFill>
              <a:latin typeface="Roboto"/>
            </a:endParaRPr>
          </a:p>
          <a:p>
            <a:pPr marL="0" indent="0" algn="l" rtl="0">
              <a:buFont typeface="Arial" panose="020B0604020202020204" pitchFamily="34" charset="0"/>
              <a:buNone/>
            </a:pPr>
            <a:r>
              <a:rPr lang="en-US" sz="2800" b="1" dirty="0">
                <a:latin typeface="Roboto"/>
              </a:rPr>
              <a:t>Basically a JS engine</a:t>
            </a:r>
          </a:p>
          <a:p>
            <a:pPr marL="0" indent="0" algn="l" rtl="0">
              <a:buFont typeface="Arial" panose="020B0604020202020204" pitchFamily="34" charset="0"/>
              <a:buNone/>
            </a:pPr>
            <a:r>
              <a:rPr lang="en-US" sz="2800" b="1" dirty="0">
                <a:latin typeface="Roboto"/>
              </a:rPr>
              <a:t>Engine – FE like</a:t>
            </a:r>
          </a:p>
          <a:p>
            <a:pPr marL="0" indent="0" algn="l" rtl="0">
              <a:buFont typeface="Arial" panose="020B0604020202020204" pitchFamily="34" charset="0"/>
              <a:buNone/>
            </a:pPr>
            <a:r>
              <a:rPr lang="en-US" sz="2800" b="1" dirty="0">
                <a:latin typeface="Roboto"/>
              </a:rPr>
              <a:t>Code – hello-random-students</a:t>
            </a:r>
          </a:p>
          <a:p>
            <a:pPr marL="0" indent="0" algn="l" rtl="0">
              <a:buFont typeface="Arial" panose="020B0604020202020204" pitchFamily="34" charset="0"/>
              <a:buNone/>
            </a:pPr>
            <a:r>
              <a:rPr lang="en-US" sz="2800" b="1" dirty="0">
                <a:latin typeface="Roboto"/>
              </a:rPr>
              <a:t>Any flavor</a:t>
            </a:r>
          </a:p>
          <a:p>
            <a:pPr marL="0" indent="0" algn="l" rtl="0">
              <a:buFont typeface="Arial" panose="020B0604020202020204" pitchFamily="34" charset="0"/>
              <a:buNone/>
            </a:pPr>
            <a:r>
              <a:rPr lang="en-US" sz="2800" b="1" dirty="0">
                <a:latin typeface="Roboto"/>
              </a:rPr>
              <a:t>What miss – network, modules</a:t>
            </a:r>
          </a:p>
          <a:p>
            <a:pPr marL="0" indent="0" algn="l" rtl="0">
              <a:buFont typeface="Arial" panose="020B0604020202020204" pitchFamily="34" charset="0"/>
              <a:buNone/>
            </a:pPr>
            <a:endParaRPr lang="en-US" sz="1200" b="1" dirty="0">
              <a:solidFill>
                <a:srgbClr val="FFFF00"/>
              </a:solidFill>
              <a:latin typeface="Roboto"/>
            </a:endParaRPr>
          </a:p>
          <a:p>
            <a:pPr marL="0" indent="0" algn="l" rtl="0">
              <a:buFont typeface="Arial" panose="020B0604020202020204" pitchFamily="34" charset="0"/>
              <a:buNone/>
            </a:pPr>
            <a:endParaRPr lang="en-US" sz="1200" b="1" dirty="0">
              <a:solidFill>
                <a:srgbClr val="FFFF00"/>
              </a:solidFill>
              <a:latin typeface="Roboto"/>
            </a:endParaRPr>
          </a:p>
          <a:p>
            <a:pPr marL="0" indent="0" algn="l" rtl="0">
              <a:buFont typeface="Arial" panose="020B0604020202020204" pitchFamily="34" charset="0"/>
              <a:buNone/>
            </a:pPr>
            <a:r>
              <a:rPr lang="en-US" sz="1200" b="1" dirty="0">
                <a:solidFill>
                  <a:srgbClr val="FFFF00"/>
                </a:solidFill>
                <a:latin typeface="Roboto"/>
              </a:rPr>
              <a:t>Title: </a:t>
            </a:r>
            <a:r>
              <a:rPr lang="en-US" sz="1200" b="0" dirty="0">
                <a:solidFill>
                  <a:srgbClr val="FFFF00"/>
                </a:solidFill>
                <a:latin typeface="Roboto"/>
              </a:rPr>
              <a:t>Installing Node.JS</a:t>
            </a:r>
          </a:p>
          <a:p>
            <a:pPr marL="0" indent="0" algn="l" rtl="0">
              <a:buFont typeface="Arial" panose="020B0604020202020204" pitchFamily="34" charset="0"/>
              <a:buNone/>
            </a:pPr>
            <a:r>
              <a:rPr lang="en-US" sz="1200" b="1" dirty="0">
                <a:solidFill>
                  <a:srgbClr val="FFFF00"/>
                </a:solidFill>
                <a:latin typeface="Roboto"/>
              </a:rPr>
              <a:t>Goal: </a:t>
            </a:r>
            <a:r>
              <a:rPr lang="en-US" sz="1200" dirty="0">
                <a:solidFill>
                  <a:srgbClr val="FFFF00"/>
                </a:solidFill>
                <a:latin typeface="Roboto"/>
              </a:rPr>
              <a:t>Understand the puzzle</a:t>
            </a:r>
          </a:p>
          <a:p>
            <a:pPr marL="0" indent="0" algn="l" rtl="0">
              <a:buFont typeface="Arial" panose="020B0604020202020204" pitchFamily="34" charset="0"/>
              <a:buNone/>
            </a:pPr>
            <a:r>
              <a:rPr lang="en-US" sz="1200" b="1" dirty="0">
                <a:latin typeface="Roboto"/>
              </a:rPr>
              <a:t>Time:</a:t>
            </a:r>
            <a:r>
              <a:rPr lang="en-US" sz="1200" dirty="0">
                <a:latin typeface="Roboto"/>
              </a:rPr>
              <a:t> 3</a:t>
            </a:r>
            <a:endParaRPr lang="en-US" sz="1200" b="0" dirty="0">
              <a:latin typeface="Roboto"/>
            </a:endParaRPr>
          </a:p>
          <a:p>
            <a:pPr marL="0" indent="0" algn="l" rtl="0">
              <a:buFont typeface="Arial" panose="020B0604020202020204" pitchFamily="34" charset="0"/>
              <a:buNone/>
            </a:pPr>
            <a:r>
              <a:rPr lang="en-US" sz="1200" b="1" dirty="0">
                <a:latin typeface="Roboto"/>
              </a:rPr>
              <a:t>Punch: Before delving into the details, lets get the picture</a:t>
            </a:r>
          </a:p>
          <a:p>
            <a:pPr marL="0" indent="0" algn="l" rtl="0">
              <a:buFont typeface="Arial" panose="020B0604020202020204" pitchFamily="34" charset="0"/>
              <a:buNone/>
            </a:pPr>
            <a:r>
              <a:rPr lang="en-US" sz="1200" b="1" dirty="0">
                <a:latin typeface="Roboto"/>
              </a:rPr>
              <a:t>Content: </a:t>
            </a:r>
          </a:p>
          <a:p>
            <a:pPr marL="285750" indent="-285750" algn="l" rtl="0">
              <a:buFont typeface="Arial" panose="020B0604020202020204" pitchFamily="34" charset="0"/>
              <a:buChar char="•"/>
            </a:pPr>
            <a:r>
              <a:rPr lang="en-US" sz="1200" b="0" dirty="0">
                <a:latin typeface="Roboto"/>
              </a:rPr>
              <a:t>Our requirements – let’s first understand the big picture, don’t get intimidated you’ll only need to deal with few parts</a:t>
            </a:r>
          </a:p>
          <a:p>
            <a:pPr marL="285750" indent="-285750" algn="l" rtl="0">
              <a:buFont typeface="Arial" panose="020B0604020202020204" pitchFamily="34" charset="0"/>
              <a:buChar char="•"/>
            </a:pPr>
            <a:r>
              <a:rPr lang="en-US" sz="1200" b="0" dirty="0">
                <a:latin typeface="Roboto"/>
              </a:rPr>
              <a:t>The request flow – let’s flow with a user the asks for DB data </a:t>
            </a:r>
            <a:r>
              <a:rPr lang="en-US" sz="1200" b="1" dirty="0">
                <a:solidFill>
                  <a:schemeClr val="tx1">
                    <a:lumMod val="75000"/>
                    <a:lumOff val="25000"/>
                  </a:schemeClr>
                </a:solidFill>
                <a:latin typeface="Roboto"/>
              </a:rPr>
              <a:t>#</a:t>
            </a:r>
            <a:r>
              <a:rPr lang="en-US" sz="1200" b="1" dirty="0">
                <a:solidFill>
                  <a:schemeClr val="accent5">
                    <a:lumMod val="60000"/>
                    <a:lumOff val="40000"/>
                  </a:schemeClr>
                </a:solidFill>
                <a:latin typeface="Roboto"/>
              </a:rPr>
              <a:t>Example</a:t>
            </a:r>
            <a:endParaRPr lang="en-US" sz="1200" b="0" dirty="0">
              <a:latin typeface="Roboto"/>
            </a:endParaRPr>
          </a:p>
          <a:p>
            <a:pPr marL="285750" indent="-285750" algn="l" rtl="0">
              <a:buFont typeface="Arial" panose="020B0604020202020204" pitchFamily="34" charset="0"/>
              <a:buChar char="•"/>
            </a:pPr>
            <a:r>
              <a:rPr lang="en-US" sz="1200" b="0" dirty="0">
                <a:latin typeface="Roboto"/>
              </a:rPr>
              <a:t>I would expect Node to solve most layers – and let me handle only on my services</a:t>
            </a:r>
          </a:p>
          <a:p>
            <a:pPr marL="285750" indent="-285750" algn="l" rtl="0">
              <a:buFont typeface="Arial" panose="020B0604020202020204" pitchFamily="34" charset="0"/>
              <a:buChar char="•"/>
            </a:pPr>
            <a:endParaRPr lang="en-US" sz="1200" b="1" dirty="0">
              <a:latin typeface="Roboto"/>
            </a:endParaRPr>
          </a:p>
          <a:p>
            <a:pPr marL="0" indent="0" algn="l" rtl="0">
              <a:buFont typeface="Arial" panose="020B0604020202020204" pitchFamily="34" charset="0"/>
              <a:buNone/>
            </a:pPr>
            <a:r>
              <a:rPr lang="en-US" sz="1200" b="1" dirty="0">
                <a:latin typeface="Roboto"/>
              </a:rPr>
              <a:t>Gist:</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16</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4774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latin typeface="Roboto"/>
              </a:rPr>
              <a:t>#Anecdote</a:t>
            </a:r>
            <a:r>
              <a:rPr lang="en-US" sz="1200" b="1" dirty="0">
                <a:solidFill>
                  <a:schemeClr val="tx1">
                    <a:lumMod val="75000"/>
                    <a:lumOff val="25000"/>
                  </a:schemeClr>
                </a:solidFill>
                <a:latin typeface="Roboto"/>
              </a:rPr>
              <a:t> #</a:t>
            </a:r>
            <a:r>
              <a:rPr lang="en-US" sz="1200" b="1" dirty="0">
                <a:solidFill>
                  <a:schemeClr val="accent5">
                    <a:lumMod val="60000"/>
                    <a:lumOff val="40000"/>
                  </a:schemeClr>
                </a:solidFill>
                <a:latin typeface="Roboto"/>
              </a:rPr>
              <a:t>Example #</a:t>
            </a:r>
            <a:r>
              <a:rPr lang="en-US" sz="1200" b="1" dirty="0">
                <a:solidFill>
                  <a:srgbClr val="FF0000"/>
                </a:solidFill>
                <a:latin typeface="Roboto"/>
              </a:rPr>
              <a:t>Demo #</a:t>
            </a:r>
            <a:r>
              <a:rPr lang="en-US" sz="1200" b="1" dirty="0">
                <a:solidFill>
                  <a:srgbClr val="FFFF00"/>
                </a:solidFill>
                <a:latin typeface="Roboto"/>
              </a:rPr>
              <a:t>Punch</a:t>
            </a:r>
          </a:p>
          <a:p>
            <a:pPr marL="0" indent="0" algn="l" rtl="0">
              <a:buFont typeface="Arial" panose="020B0604020202020204" pitchFamily="34" charset="0"/>
              <a:buNone/>
            </a:pPr>
            <a:endParaRPr lang="en-US" sz="1200" b="1" dirty="0">
              <a:solidFill>
                <a:srgbClr val="FFFF00"/>
              </a:solidFill>
              <a:latin typeface="Roboto"/>
            </a:endParaRPr>
          </a:p>
          <a:p>
            <a:pPr marL="0" indent="0" algn="l" rtl="0">
              <a:buFont typeface="Arial" panose="020B0604020202020204" pitchFamily="34" charset="0"/>
              <a:buNone/>
            </a:pPr>
            <a:r>
              <a:rPr lang="en-US" sz="1200" b="1" dirty="0">
                <a:solidFill>
                  <a:srgbClr val="FFFF00"/>
                </a:solidFill>
                <a:latin typeface="Roboto"/>
              </a:rPr>
              <a:t>Title: </a:t>
            </a:r>
            <a:r>
              <a:rPr lang="en-US" sz="1200" b="0" dirty="0">
                <a:solidFill>
                  <a:srgbClr val="FFFF00"/>
                </a:solidFill>
                <a:latin typeface="Roboto"/>
              </a:rPr>
              <a:t>Installing Node.JS</a:t>
            </a:r>
          </a:p>
          <a:p>
            <a:pPr marL="0" indent="0" algn="l" rtl="0">
              <a:buFont typeface="Arial" panose="020B0604020202020204" pitchFamily="34" charset="0"/>
              <a:buNone/>
            </a:pPr>
            <a:r>
              <a:rPr lang="en-US" sz="1200" b="1" dirty="0">
                <a:solidFill>
                  <a:srgbClr val="FFFF00"/>
                </a:solidFill>
                <a:latin typeface="Roboto"/>
              </a:rPr>
              <a:t>Goal: </a:t>
            </a:r>
            <a:r>
              <a:rPr lang="en-US" sz="1200" dirty="0">
                <a:solidFill>
                  <a:srgbClr val="FFFF00"/>
                </a:solidFill>
                <a:latin typeface="Roboto"/>
              </a:rPr>
              <a:t>Understand the puzzle</a:t>
            </a:r>
          </a:p>
          <a:p>
            <a:pPr marL="0" indent="0" algn="l" rtl="0">
              <a:buFont typeface="Arial" panose="020B0604020202020204" pitchFamily="34" charset="0"/>
              <a:buNone/>
            </a:pPr>
            <a:r>
              <a:rPr lang="en-US" sz="1200" b="1" dirty="0">
                <a:latin typeface="Roboto"/>
              </a:rPr>
              <a:t>Time:</a:t>
            </a:r>
            <a:r>
              <a:rPr lang="en-US" sz="1200" dirty="0">
                <a:latin typeface="Roboto"/>
              </a:rPr>
              <a:t> 3</a:t>
            </a:r>
            <a:endParaRPr lang="en-US" sz="1200" b="0" dirty="0">
              <a:latin typeface="Roboto"/>
            </a:endParaRPr>
          </a:p>
          <a:p>
            <a:pPr marL="0" indent="0" algn="l" rtl="0">
              <a:buFont typeface="Arial" panose="020B0604020202020204" pitchFamily="34" charset="0"/>
              <a:buNone/>
            </a:pPr>
            <a:r>
              <a:rPr lang="en-US" sz="1200" b="1" dirty="0">
                <a:latin typeface="Roboto"/>
              </a:rPr>
              <a:t>Punch: Before delving into the details, lets get the picture</a:t>
            </a:r>
          </a:p>
          <a:p>
            <a:pPr marL="0" indent="0" algn="l" rtl="0">
              <a:buFont typeface="Arial" panose="020B0604020202020204" pitchFamily="34" charset="0"/>
              <a:buNone/>
            </a:pPr>
            <a:r>
              <a:rPr lang="en-US" sz="1200" b="1" dirty="0">
                <a:latin typeface="Roboto"/>
              </a:rPr>
              <a:t>Content: </a:t>
            </a:r>
          </a:p>
          <a:p>
            <a:pPr marL="285750" indent="-285750" algn="l" rtl="0">
              <a:buFont typeface="Arial" panose="020B0604020202020204" pitchFamily="34" charset="0"/>
              <a:buChar char="•"/>
            </a:pPr>
            <a:r>
              <a:rPr lang="en-US" sz="1200" b="0" dirty="0">
                <a:latin typeface="Roboto"/>
              </a:rPr>
              <a:t>Our requirements – let’s first understand the big picture, don’t get intimidated you’ll only need to deal with few parts</a:t>
            </a:r>
          </a:p>
          <a:p>
            <a:pPr marL="285750" indent="-285750" algn="l" rtl="0">
              <a:buFont typeface="Arial" panose="020B0604020202020204" pitchFamily="34" charset="0"/>
              <a:buChar char="•"/>
            </a:pPr>
            <a:r>
              <a:rPr lang="en-US" sz="1200" b="0" dirty="0">
                <a:latin typeface="Roboto"/>
              </a:rPr>
              <a:t>The request flow – let’s flow with a user the asks for DB data </a:t>
            </a:r>
            <a:r>
              <a:rPr lang="en-US" sz="1200" b="1" dirty="0">
                <a:solidFill>
                  <a:schemeClr val="tx1">
                    <a:lumMod val="75000"/>
                    <a:lumOff val="25000"/>
                  </a:schemeClr>
                </a:solidFill>
                <a:latin typeface="Roboto"/>
              </a:rPr>
              <a:t>#</a:t>
            </a:r>
            <a:r>
              <a:rPr lang="en-US" sz="1200" b="1" dirty="0">
                <a:solidFill>
                  <a:schemeClr val="accent5">
                    <a:lumMod val="60000"/>
                    <a:lumOff val="40000"/>
                  </a:schemeClr>
                </a:solidFill>
                <a:latin typeface="Roboto"/>
              </a:rPr>
              <a:t>Example</a:t>
            </a:r>
            <a:endParaRPr lang="en-US" sz="1200" b="0" dirty="0">
              <a:latin typeface="Roboto"/>
            </a:endParaRPr>
          </a:p>
          <a:p>
            <a:pPr marL="285750" indent="-285750" algn="l" rtl="0">
              <a:buFont typeface="Arial" panose="020B0604020202020204" pitchFamily="34" charset="0"/>
              <a:buChar char="•"/>
            </a:pPr>
            <a:r>
              <a:rPr lang="en-US" sz="1200" b="0" dirty="0">
                <a:latin typeface="Roboto"/>
              </a:rPr>
              <a:t>I would expect Node to solve most layers – and let me handle only on my services</a:t>
            </a:r>
          </a:p>
          <a:p>
            <a:pPr marL="285750" indent="-285750" algn="l" rtl="0">
              <a:buFont typeface="Arial" panose="020B0604020202020204" pitchFamily="34" charset="0"/>
              <a:buChar char="•"/>
            </a:pPr>
            <a:endParaRPr lang="en-US" sz="1200" b="1" dirty="0">
              <a:latin typeface="Roboto"/>
            </a:endParaRPr>
          </a:p>
          <a:p>
            <a:pPr marL="0" indent="0" algn="l" rtl="0">
              <a:buFont typeface="Arial" panose="020B0604020202020204" pitchFamily="34" charset="0"/>
              <a:buNone/>
            </a:pPr>
            <a:r>
              <a:rPr lang="en-US" sz="1200" b="1" dirty="0">
                <a:latin typeface="Roboto"/>
              </a:rPr>
              <a:t>Gist:</a:t>
            </a:r>
          </a:p>
          <a:p>
            <a:pPr marL="0" indent="0" algn="l" rtl="0">
              <a:buFont typeface="Arial" panose="020B0604020202020204" pitchFamily="34" charset="0"/>
              <a:buNone/>
            </a:pPr>
            <a:r>
              <a:rPr lang="en-US" sz="4000" b="1" dirty="0">
                <a:latin typeface="Roboto"/>
              </a:rPr>
              <a:t>Modules – no longer one-namespace</a:t>
            </a:r>
          </a:p>
          <a:p>
            <a:pPr marL="0" indent="0" algn="l" rtl="0">
              <a:buFont typeface="Arial" panose="020B0604020202020204" pitchFamily="34" charset="0"/>
              <a:buNone/>
            </a:pPr>
            <a:r>
              <a:rPr lang="en-US" sz="4000" b="1" dirty="0">
                <a:latin typeface="Roboto"/>
              </a:rPr>
              <a:t>List of modules #demo</a:t>
            </a:r>
          </a:p>
          <a:p>
            <a:pPr marL="0" indent="0" algn="l" rtl="0">
              <a:buFont typeface="Arial" panose="020B0604020202020204" pitchFamily="34" charset="0"/>
              <a:buNone/>
            </a:pPr>
            <a:r>
              <a:rPr lang="en-US" sz="4000" b="1" dirty="0">
                <a:latin typeface="Roboto"/>
              </a:rPr>
              <a:t>Code - Load students file #code-demo</a:t>
            </a:r>
          </a:p>
          <a:p>
            <a:pPr marL="0" indent="0" algn="l" rtl="0">
              <a:buFont typeface="Arial" panose="020B0604020202020204" pitchFamily="34" charset="0"/>
              <a:buNone/>
            </a:pPr>
            <a:r>
              <a:rPr lang="en-US" sz="4000" b="1" dirty="0">
                <a:latin typeface="Roboto"/>
              </a:rPr>
              <a:t>Code – require for 3 things</a:t>
            </a:r>
          </a:p>
          <a:p>
            <a:pPr marL="0" indent="0" algn="l" rtl="0">
              <a:buFont typeface="Arial" panose="020B0604020202020204" pitchFamily="34" charset="0"/>
              <a:buNone/>
            </a:pPr>
            <a:r>
              <a:rPr lang="en-US" sz="4000" b="1" dirty="0">
                <a:latin typeface="Roboto"/>
              </a:rPr>
              <a:t>NPM – 600K requires mechanism</a:t>
            </a:r>
          </a:p>
          <a:p>
            <a:pPr marL="0" indent="0" algn="l" rtl="0">
              <a:buFont typeface="Arial" panose="020B0604020202020204" pitchFamily="34" charset="0"/>
              <a:buNone/>
            </a:pPr>
            <a:r>
              <a:rPr lang="en-US" sz="4000" b="1" dirty="0">
                <a:latin typeface="Roboto"/>
              </a:rPr>
              <a:t>List of cool packages #demo</a:t>
            </a:r>
          </a:p>
          <a:p>
            <a:pPr marL="0" indent="0" algn="l" rtl="0">
              <a:buFont typeface="Arial" panose="020B0604020202020204" pitchFamily="34" charset="0"/>
              <a:buNone/>
            </a:pPr>
            <a:endParaRPr lang="en-US" sz="4000" b="1" dirty="0">
              <a:latin typeface="Roboto"/>
            </a:endParaRPr>
          </a:p>
          <a:p>
            <a:pPr marL="0" indent="0" algn="l" rtl="0">
              <a:buFont typeface="Arial" panose="020B0604020202020204" pitchFamily="34" charset="0"/>
              <a:buNone/>
            </a:pPr>
            <a:r>
              <a:rPr lang="en-US" sz="4000" b="1" dirty="0">
                <a:latin typeface="Roboto"/>
              </a:rPr>
              <a:t>#refine – when to show demo? How to explain modules?</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17</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010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latin typeface="Roboto"/>
              </a:rPr>
              <a:t>#Anecdote</a:t>
            </a:r>
            <a:r>
              <a:rPr lang="en-US" sz="1200" b="1" dirty="0">
                <a:solidFill>
                  <a:schemeClr val="tx1">
                    <a:lumMod val="75000"/>
                    <a:lumOff val="25000"/>
                  </a:schemeClr>
                </a:solidFill>
                <a:latin typeface="Roboto"/>
              </a:rPr>
              <a:t> #</a:t>
            </a:r>
            <a:r>
              <a:rPr lang="en-US" sz="1200" b="1" dirty="0">
                <a:solidFill>
                  <a:schemeClr val="accent5">
                    <a:lumMod val="60000"/>
                    <a:lumOff val="40000"/>
                  </a:schemeClr>
                </a:solidFill>
                <a:latin typeface="Roboto"/>
              </a:rPr>
              <a:t>Example #</a:t>
            </a:r>
            <a:r>
              <a:rPr lang="en-US" sz="1200" b="1" dirty="0">
                <a:solidFill>
                  <a:srgbClr val="FF0000"/>
                </a:solidFill>
                <a:latin typeface="Roboto"/>
              </a:rPr>
              <a:t>Demo #</a:t>
            </a:r>
            <a:r>
              <a:rPr lang="en-US" sz="1200" b="1" dirty="0">
                <a:solidFill>
                  <a:srgbClr val="FFFF00"/>
                </a:solidFill>
                <a:latin typeface="Roboto"/>
              </a:rPr>
              <a:t>Punch</a:t>
            </a:r>
          </a:p>
          <a:p>
            <a:pPr marL="0" indent="0" algn="l" rtl="0">
              <a:buFont typeface="Arial" panose="020B0604020202020204" pitchFamily="34" charset="0"/>
              <a:buNone/>
            </a:pPr>
            <a:endParaRPr lang="en-US" sz="1200" b="1" dirty="0">
              <a:solidFill>
                <a:srgbClr val="FFFF00"/>
              </a:solidFill>
              <a:latin typeface="Roboto"/>
            </a:endParaRPr>
          </a:p>
          <a:p>
            <a:pPr marL="0" indent="0" algn="l" rtl="0">
              <a:buFont typeface="Arial" panose="020B0604020202020204" pitchFamily="34" charset="0"/>
              <a:buNone/>
            </a:pPr>
            <a:r>
              <a:rPr lang="en-US" sz="1200" b="1" dirty="0">
                <a:solidFill>
                  <a:srgbClr val="FFFF00"/>
                </a:solidFill>
                <a:latin typeface="Roboto"/>
              </a:rPr>
              <a:t>Title: </a:t>
            </a:r>
            <a:r>
              <a:rPr lang="en-US" sz="1200" b="0" dirty="0">
                <a:solidFill>
                  <a:srgbClr val="FFFF00"/>
                </a:solidFill>
                <a:latin typeface="Roboto"/>
              </a:rPr>
              <a:t>Installing Node.JS</a:t>
            </a:r>
          </a:p>
          <a:p>
            <a:pPr marL="0" indent="0" algn="l" rtl="0">
              <a:buFont typeface="Arial" panose="020B0604020202020204" pitchFamily="34" charset="0"/>
              <a:buNone/>
            </a:pPr>
            <a:r>
              <a:rPr lang="en-US" sz="1200" b="1" dirty="0">
                <a:solidFill>
                  <a:srgbClr val="FFFF00"/>
                </a:solidFill>
                <a:latin typeface="Roboto"/>
              </a:rPr>
              <a:t>Goal: </a:t>
            </a:r>
            <a:r>
              <a:rPr lang="en-US" sz="1200" dirty="0">
                <a:solidFill>
                  <a:srgbClr val="FFFF00"/>
                </a:solidFill>
                <a:latin typeface="Roboto"/>
              </a:rPr>
              <a:t>Understand the puzzle</a:t>
            </a:r>
          </a:p>
          <a:p>
            <a:pPr marL="0" indent="0" algn="l" rtl="0">
              <a:buFont typeface="Arial" panose="020B0604020202020204" pitchFamily="34" charset="0"/>
              <a:buNone/>
            </a:pPr>
            <a:r>
              <a:rPr lang="en-US" sz="1200" b="1" dirty="0">
                <a:latin typeface="Roboto"/>
              </a:rPr>
              <a:t>Time:</a:t>
            </a:r>
            <a:r>
              <a:rPr lang="en-US" sz="1200" dirty="0">
                <a:latin typeface="Roboto"/>
              </a:rPr>
              <a:t> 3</a:t>
            </a:r>
            <a:endParaRPr lang="en-US" sz="1200" b="0" dirty="0">
              <a:latin typeface="Roboto"/>
            </a:endParaRPr>
          </a:p>
          <a:p>
            <a:pPr marL="0" indent="0" algn="l" rtl="0">
              <a:buFont typeface="Arial" panose="020B0604020202020204" pitchFamily="34" charset="0"/>
              <a:buNone/>
            </a:pPr>
            <a:r>
              <a:rPr lang="en-US" sz="1200" b="1" dirty="0">
                <a:latin typeface="Roboto"/>
              </a:rPr>
              <a:t>Punch: Before delving into the details, lets get the picture</a:t>
            </a:r>
          </a:p>
          <a:p>
            <a:pPr marL="0" indent="0" algn="l" rtl="0">
              <a:buFont typeface="Arial" panose="020B0604020202020204" pitchFamily="34" charset="0"/>
              <a:buNone/>
            </a:pPr>
            <a:r>
              <a:rPr lang="en-US" sz="1200" b="1" dirty="0">
                <a:latin typeface="Roboto"/>
              </a:rPr>
              <a:t>Content: </a:t>
            </a:r>
          </a:p>
          <a:p>
            <a:pPr marL="285750" indent="-285750" algn="l" rtl="0">
              <a:buFont typeface="Arial" panose="020B0604020202020204" pitchFamily="34" charset="0"/>
              <a:buChar char="•"/>
            </a:pPr>
            <a:r>
              <a:rPr lang="en-US" sz="1200" b="0" dirty="0">
                <a:latin typeface="Roboto"/>
              </a:rPr>
              <a:t>Our requirements – let’s first understand the big picture, don’t get intimidated you’ll only need to deal with few parts</a:t>
            </a:r>
          </a:p>
          <a:p>
            <a:pPr marL="285750" indent="-285750" algn="l" rtl="0">
              <a:buFont typeface="Arial" panose="020B0604020202020204" pitchFamily="34" charset="0"/>
              <a:buChar char="•"/>
            </a:pPr>
            <a:r>
              <a:rPr lang="en-US" sz="1200" b="0" dirty="0">
                <a:latin typeface="Roboto"/>
              </a:rPr>
              <a:t>The request flow – let’s flow with a user the asks for DB data </a:t>
            </a:r>
            <a:r>
              <a:rPr lang="en-US" sz="1200" b="1" dirty="0">
                <a:solidFill>
                  <a:schemeClr val="tx1">
                    <a:lumMod val="75000"/>
                    <a:lumOff val="25000"/>
                  </a:schemeClr>
                </a:solidFill>
                <a:latin typeface="Roboto"/>
              </a:rPr>
              <a:t>#</a:t>
            </a:r>
            <a:r>
              <a:rPr lang="en-US" sz="1200" b="1" dirty="0">
                <a:solidFill>
                  <a:schemeClr val="accent5">
                    <a:lumMod val="60000"/>
                    <a:lumOff val="40000"/>
                  </a:schemeClr>
                </a:solidFill>
                <a:latin typeface="Roboto"/>
              </a:rPr>
              <a:t>Example</a:t>
            </a:r>
            <a:endParaRPr lang="en-US" sz="1200" b="0" dirty="0">
              <a:latin typeface="Roboto"/>
            </a:endParaRPr>
          </a:p>
          <a:p>
            <a:pPr marL="285750" indent="-285750" algn="l" rtl="0">
              <a:buFont typeface="Arial" panose="020B0604020202020204" pitchFamily="34" charset="0"/>
              <a:buChar char="•"/>
            </a:pPr>
            <a:r>
              <a:rPr lang="en-US" sz="1200" b="0" dirty="0">
                <a:latin typeface="Roboto"/>
              </a:rPr>
              <a:t>I would expect Node to solve most layers – and let me handle only on my services</a:t>
            </a:r>
          </a:p>
          <a:p>
            <a:pPr marL="285750" indent="-285750" algn="l" rtl="0">
              <a:buFont typeface="Arial" panose="020B0604020202020204" pitchFamily="34" charset="0"/>
              <a:buChar char="•"/>
            </a:pPr>
            <a:endParaRPr lang="en-US" sz="1200" b="1" dirty="0">
              <a:latin typeface="Roboto"/>
            </a:endParaRPr>
          </a:p>
          <a:p>
            <a:pPr marL="0" indent="0" algn="l" rtl="0">
              <a:buFont typeface="Arial" panose="020B0604020202020204" pitchFamily="34" charset="0"/>
              <a:buNone/>
            </a:pPr>
            <a:r>
              <a:rPr lang="en-US" sz="1200" b="1" dirty="0">
                <a:latin typeface="Roboto"/>
              </a:rPr>
              <a:t>Gist:</a:t>
            </a:r>
          </a:p>
          <a:p>
            <a:pPr marL="0" indent="0" algn="l" rtl="0">
              <a:buFont typeface="Arial" panose="020B0604020202020204" pitchFamily="34" charset="0"/>
              <a:buNone/>
            </a:pPr>
            <a:r>
              <a:rPr lang="en-US" sz="4000" b="1" dirty="0">
                <a:latin typeface="Roboto"/>
              </a:rPr>
              <a:t>Module=file – no grouping</a:t>
            </a:r>
          </a:p>
          <a:p>
            <a:pPr marL="0" indent="0" algn="l" rtl="0">
              <a:buFont typeface="Arial" panose="020B0604020202020204" pitchFamily="34" charset="0"/>
              <a:buNone/>
            </a:pPr>
            <a:r>
              <a:rPr lang="en-US" sz="4000" b="1" dirty="0">
                <a:latin typeface="Roboto"/>
              </a:rPr>
              <a:t>Export code – everything is private</a:t>
            </a:r>
          </a:p>
          <a:p>
            <a:pPr marL="0" indent="0" algn="l" rtl="0">
              <a:buFont typeface="Arial" panose="020B0604020202020204" pitchFamily="34" charset="0"/>
              <a:buNone/>
            </a:pPr>
            <a:r>
              <a:rPr lang="en-US" sz="4000" b="1" dirty="0">
                <a:latin typeface="Roboto"/>
              </a:rPr>
              <a:t>Import code – by path, opaque</a:t>
            </a:r>
          </a:p>
          <a:p>
            <a:pPr marL="0" indent="0" algn="l" rtl="0">
              <a:buFont typeface="Arial" panose="020B0604020202020204" pitchFamily="34" charset="0"/>
              <a:buNone/>
            </a:pPr>
            <a:r>
              <a:rPr lang="en-US" sz="4000" b="1" dirty="0">
                <a:latin typeface="Roboto"/>
              </a:rPr>
              <a:t>Demo – private, split to files #code-demo</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18</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815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latin typeface="Roboto"/>
              </a:rPr>
              <a:t>#Anecdote</a:t>
            </a:r>
            <a:r>
              <a:rPr lang="en-US" sz="1200" b="1" dirty="0">
                <a:solidFill>
                  <a:schemeClr val="tx1">
                    <a:lumMod val="75000"/>
                    <a:lumOff val="25000"/>
                  </a:schemeClr>
                </a:solidFill>
                <a:latin typeface="Roboto"/>
              </a:rPr>
              <a:t> #</a:t>
            </a:r>
            <a:r>
              <a:rPr lang="en-US" sz="1200" b="1" dirty="0">
                <a:solidFill>
                  <a:schemeClr val="accent5">
                    <a:lumMod val="60000"/>
                    <a:lumOff val="40000"/>
                  </a:schemeClr>
                </a:solidFill>
                <a:latin typeface="Roboto"/>
              </a:rPr>
              <a:t>Example #</a:t>
            </a:r>
            <a:r>
              <a:rPr lang="en-US" sz="1200" b="1" dirty="0">
                <a:solidFill>
                  <a:srgbClr val="FF0000"/>
                </a:solidFill>
                <a:latin typeface="Roboto"/>
              </a:rPr>
              <a:t>Demo #</a:t>
            </a:r>
            <a:r>
              <a:rPr lang="en-US" sz="1200" b="1" dirty="0">
                <a:solidFill>
                  <a:srgbClr val="FFFF00"/>
                </a:solidFill>
                <a:latin typeface="Roboto"/>
              </a:rPr>
              <a:t>Punch</a:t>
            </a:r>
          </a:p>
          <a:p>
            <a:pPr marL="0" indent="0" algn="l" rtl="0">
              <a:buFont typeface="Arial" panose="020B0604020202020204" pitchFamily="34" charset="0"/>
              <a:buNone/>
            </a:pPr>
            <a:endParaRPr lang="en-US" sz="1200" b="1" dirty="0">
              <a:solidFill>
                <a:srgbClr val="FFFF00"/>
              </a:solidFill>
              <a:latin typeface="Roboto"/>
            </a:endParaRPr>
          </a:p>
          <a:p>
            <a:pPr marL="0" indent="0" algn="l" rtl="0">
              <a:buFont typeface="Arial" panose="020B0604020202020204" pitchFamily="34" charset="0"/>
              <a:buNone/>
            </a:pPr>
            <a:r>
              <a:rPr lang="en-US" sz="1200" b="1" dirty="0">
                <a:solidFill>
                  <a:srgbClr val="FFFF00"/>
                </a:solidFill>
                <a:latin typeface="Roboto"/>
              </a:rPr>
              <a:t>Title: </a:t>
            </a:r>
            <a:r>
              <a:rPr lang="en-US" sz="1200" b="0" dirty="0">
                <a:solidFill>
                  <a:srgbClr val="FFFF00"/>
                </a:solidFill>
                <a:latin typeface="Roboto"/>
              </a:rPr>
              <a:t>Installing Node.JS</a:t>
            </a:r>
          </a:p>
          <a:p>
            <a:pPr marL="0" indent="0" algn="l" rtl="0">
              <a:buFont typeface="Arial" panose="020B0604020202020204" pitchFamily="34" charset="0"/>
              <a:buNone/>
            </a:pPr>
            <a:r>
              <a:rPr lang="en-US" sz="1200" b="1" dirty="0">
                <a:solidFill>
                  <a:srgbClr val="FFFF00"/>
                </a:solidFill>
                <a:latin typeface="Roboto"/>
              </a:rPr>
              <a:t>Goal: </a:t>
            </a:r>
            <a:r>
              <a:rPr lang="en-US" sz="1200" dirty="0">
                <a:solidFill>
                  <a:srgbClr val="FFFF00"/>
                </a:solidFill>
                <a:latin typeface="Roboto"/>
              </a:rPr>
              <a:t>Understand the puzzle</a:t>
            </a:r>
          </a:p>
          <a:p>
            <a:pPr marL="0" indent="0" algn="l" rtl="0">
              <a:buFont typeface="Arial" panose="020B0604020202020204" pitchFamily="34" charset="0"/>
              <a:buNone/>
            </a:pPr>
            <a:r>
              <a:rPr lang="en-US" sz="1200" b="1" dirty="0">
                <a:latin typeface="Roboto"/>
              </a:rPr>
              <a:t>Time:</a:t>
            </a:r>
            <a:r>
              <a:rPr lang="en-US" sz="1200" dirty="0">
                <a:latin typeface="Roboto"/>
              </a:rPr>
              <a:t> 3</a:t>
            </a:r>
            <a:endParaRPr lang="en-US" sz="1200" b="0" dirty="0">
              <a:latin typeface="Roboto"/>
            </a:endParaRPr>
          </a:p>
          <a:p>
            <a:pPr marL="0" indent="0" algn="l" rtl="0">
              <a:buFont typeface="Arial" panose="020B0604020202020204" pitchFamily="34" charset="0"/>
              <a:buNone/>
            </a:pPr>
            <a:r>
              <a:rPr lang="en-US" sz="1200" b="1" dirty="0">
                <a:latin typeface="Roboto"/>
              </a:rPr>
              <a:t>Punch: Before delving into the details, lets get the picture</a:t>
            </a:r>
          </a:p>
          <a:p>
            <a:pPr marL="0" indent="0" algn="l" rtl="0">
              <a:buFont typeface="Arial" panose="020B0604020202020204" pitchFamily="34" charset="0"/>
              <a:buNone/>
            </a:pPr>
            <a:r>
              <a:rPr lang="en-US" sz="1200" b="1" dirty="0">
                <a:latin typeface="Roboto"/>
              </a:rPr>
              <a:t>Content: </a:t>
            </a:r>
          </a:p>
          <a:p>
            <a:pPr marL="285750" indent="-285750" algn="l" rtl="0">
              <a:buFont typeface="Arial" panose="020B0604020202020204" pitchFamily="34" charset="0"/>
              <a:buChar char="•"/>
            </a:pPr>
            <a:r>
              <a:rPr lang="en-US" sz="1200" b="0" dirty="0">
                <a:latin typeface="Roboto"/>
              </a:rPr>
              <a:t>Our requirements – let’s first understand the big picture, don’t get intimidated you’ll only need to deal with few parts</a:t>
            </a:r>
          </a:p>
          <a:p>
            <a:pPr marL="285750" indent="-285750" algn="l" rtl="0">
              <a:buFont typeface="Arial" panose="020B0604020202020204" pitchFamily="34" charset="0"/>
              <a:buChar char="•"/>
            </a:pPr>
            <a:r>
              <a:rPr lang="en-US" sz="1200" b="0" dirty="0">
                <a:latin typeface="Roboto"/>
              </a:rPr>
              <a:t>The request flow – let’s flow with a user the asks for DB data </a:t>
            </a:r>
            <a:r>
              <a:rPr lang="en-US" sz="1200" b="1" dirty="0">
                <a:solidFill>
                  <a:schemeClr val="tx1">
                    <a:lumMod val="75000"/>
                    <a:lumOff val="25000"/>
                  </a:schemeClr>
                </a:solidFill>
                <a:latin typeface="Roboto"/>
              </a:rPr>
              <a:t>#</a:t>
            </a:r>
            <a:r>
              <a:rPr lang="en-US" sz="1200" b="1" dirty="0">
                <a:solidFill>
                  <a:schemeClr val="accent5">
                    <a:lumMod val="60000"/>
                    <a:lumOff val="40000"/>
                  </a:schemeClr>
                </a:solidFill>
                <a:latin typeface="Roboto"/>
              </a:rPr>
              <a:t>Example</a:t>
            </a:r>
            <a:endParaRPr lang="en-US" sz="1200" b="0" dirty="0">
              <a:latin typeface="Roboto"/>
            </a:endParaRPr>
          </a:p>
          <a:p>
            <a:pPr marL="285750" indent="-285750" algn="l" rtl="0">
              <a:buFont typeface="Arial" panose="020B0604020202020204" pitchFamily="34" charset="0"/>
              <a:buChar char="•"/>
            </a:pPr>
            <a:r>
              <a:rPr lang="en-US" sz="1200" b="0" dirty="0">
                <a:latin typeface="Roboto"/>
              </a:rPr>
              <a:t>I would expect Node to solve most layers – and let me handle only on my services</a:t>
            </a:r>
          </a:p>
          <a:p>
            <a:pPr marL="285750" indent="-285750" algn="l" rtl="0">
              <a:buFont typeface="Arial" panose="020B0604020202020204" pitchFamily="34" charset="0"/>
              <a:buChar char="•"/>
            </a:pPr>
            <a:endParaRPr lang="en-US" sz="1200" b="1" dirty="0">
              <a:latin typeface="Roboto"/>
            </a:endParaRPr>
          </a:p>
          <a:p>
            <a:pPr marL="0" indent="0" algn="l" rtl="0">
              <a:buFont typeface="Arial" panose="020B0604020202020204" pitchFamily="34" charset="0"/>
              <a:buNone/>
            </a:pPr>
            <a:r>
              <a:rPr lang="en-US" sz="1200" b="1" dirty="0">
                <a:latin typeface="Roboto"/>
              </a:rPr>
              <a:t>Gist:</a:t>
            </a:r>
          </a:p>
          <a:p>
            <a:pPr marL="0" indent="0" algn="l" rtl="0">
              <a:buFont typeface="Arial" panose="020B0604020202020204" pitchFamily="34" charset="0"/>
              <a:buNone/>
            </a:pPr>
            <a:r>
              <a:rPr lang="en-US" sz="4000" b="1" dirty="0">
                <a:latin typeface="Roboto"/>
              </a:rPr>
              <a:t>Motivation –no 3</a:t>
            </a:r>
            <a:r>
              <a:rPr lang="en-US" sz="4000" b="1" baseline="30000" dirty="0">
                <a:latin typeface="Roboto"/>
              </a:rPr>
              <a:t>rd</a:t>
            </a:r>
            <a:r>
              <a:rPr lang="en-US" sz="4000" b="1" dirty="0">
                <a:latin typeface="Roboto"/>
              </a:rPr>
              <a:t> party </a:t>
            </a:r>
            <a:r>
              <a:rPr lang="en-US" sz="4000" b="1" dirty="0" err="1">
                <a:latin typeface="Roboto"/>
              </a:rPr>
              <a:t>blackbox</a:t>
            </a:r>
            <a:r>
              <a:rPr lang="en-US" sz="4000" b="1" dirty="0">
                <a:latin typeface="Roboto"/>
              </a:rPr>
              <a:t>, 10% your code</a:t>
            </a:r>
          </a:p>
          <a:p>
            <a:pPr marL="0" indent="0" algn="l" rtl="0">
              <a:buFont typeface="Arial" panose="020B0604020202020204" pitchFamily="34" charset="0"/>
              <a:buNone/>
            </a:pPr>
            <a:r>
              <a:rPr lang="en-US" sz="4000" b="1" dirty="0">
                <a:latin typeface="Roboto"/>
              </a:rPr>
              <a:t>What – properties. CI scans licenses #story</a:t>
            </a:r>
          </a:p>
          <a:p>
            <a:pPr marL="0" indent="0" algn="l" rtl="0">
              <a:buFont typeface="Arial" panose="020B0604020202020204" pitchFamily="34" charset="0"/>
              <a:buNone/>
            </a:pPr>
            <a:r>
              <a:rPr lang="en-US" sz="4000" b="1" dirty="0" err="1">
                <a:latin typeface="Roboto"/>
              </a:rPr>
              <a:t>Package.json</a:t>
            </a:r>
            <a:r>
              <a:rPr lang="en-US" sz="4000" b="1" dirty="0">
                <a:latin typeface="Roboto"/>
              </a:rPr>
              <a:t> – code #demo</a:t>
            </a:r>
          </a:p>
          <a:p>
            <a:pPr marL="0" indent="0" algn="l" rtl="0">
              <a:buFont typeface="Arial" panose="020B0604020202020204" pitchFamily="34" charset="0"/>
              <a:buNone/>
            </a:pPr>
            <a:r>
              <a:rPr lang="en-US" sz="4000" b="1" dirty="0">
                <a:latin typeface="Roboto"/>
              </a:rPr>
              <a:t>Marketplace - cool packages + unpublish story #demo</a:t>
            </a:r>
          </a:p>
          <a:p>
            <a:pPr marL="0" indent="0" algn="l" rtl="0">
              <a:buFont typeface="Arial" panose="020B0604020202020204" pitchFamily="34" charset="0"/>
              <a:buNone/>
            </a:pPr>
            <a:r>
              <a:rPr lang="en-US" sz="4000" b="1" dirty="0">
                <a:latin typeface="Roboto"/>
              </a:rPr>
              <a:t>NPM install – bring something</a:t>
            </a:r>
          </a:p>
          <a:p>
            <a:pPr marL="0" indent="0" algn="l" rtl="0">
              <a:buFont typeface="Arial" panose="020B0604020202020204" pitchFamily="34" charset="0"/>
              <a:buNone/>
            </a:pPr>
            <a:endParaRPr lang="en-US" sz="4000" b="1" dirty="0">
              <a:latin typeface="Roboto"/>
            </a:endParaRPr>
          </a:p>
          <a:p>
            <a:pPr marL="0" indent="0" algn="l" rtl="0">
              <a:buFont typeface="Arial" panose="020B0604020202020204" pitchFamily="34" charset="0"/>
              <a:buNone/>
            </a:pPr>
            <a:r>
              <a:rPr lang="en-US" sz="4000" b="1" dirty="0">
                <a:latin typeface="Roboto"/>
              </a:rPr>
              <a:t>#refine – what is the demo here</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19</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8504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#missing</a:t>
            </a:r>
            <a:endParaRPr lang="en-US" sz="1200" dirty="0">
              <a:solidFill>
                <a:srgbClr val="FFFF00"/>
              </a:solidFill>
            </a:endParaRP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3631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latin typeface="Roboto"/>
              </a:rPr>
              <a:t>#Anecdote</a:t>
            </a:r>
            <a:r>
              <a:rPr lang="en-US" sz="1200" b="1" dirty="0">
                <a:solidFill>
                  <a:schemeClr val="tx1">
                    <a:lumMod val="75000"/>
                    <a:lumOff val="25000"/>
                  </a:schemeClr>
                </a:solidFill>
                <a:latin typeface="Roboto"/>
              </a:rPr>
              <a:t> #</a:t>
            </a:r>
            <a:r>
              <a:rPr lang="en-US" sz="1200" b="1" dirty="0">
                <a:solidFill>
                  <a:schemeClr val="accent5">
                    <a:lumMod val="60000"/>
                    <a:lumOff val="40000"/>
                  </a:schemeClr>
                </a:solidFill>
                <a:latin typeface="Roboto"/>
              </a:rPr>
              <a:t>Example #</a:t>
            </a:r>
            <a:r>
              <a:rPr lang="en-US" sz="1200" b="1" dirty="0">
                <a:solidFill>
                  <a:srgbClr val="FF0000"/>
                </a:solidFill>
                <a:latin typeface="Roboto"/>
              </a:rPr>
              <a:t>Demo #</a:t>
            </a:r>
            <a:r>
              <a:rPr lang="en-US" sz="1200" b="1" dirty="0">
                <a:solidFill>
                  <a:srgbClr val="FFFF00"/>
                </a:solidFill>
                <a:latin typeface="Roboto"/>
              </a:rPr>
              <a:t>Punch</a:t>
            </a:r>
          </a:p>
          <a:p>
            <a:pPr marL="0" indent="0" algn="l" rtl="0">
              <a:buFont typeface="Arial" panose="020B0604020202020204" pitchFamily="34" charset="0"/>
              <a:buNone/>
            </a:pPr>
            <a:endParaRPr lang="en-US" sz="1200" b="1" dirty="0">
              <a:solidFill>
                <a:srgbClr val="FFFF00"/>
              </a:solidFill>
              <a:latin typeface="Roboto"/>
            </a:endParaRPr>
          </a:p>
          <a:p>
            <a:pPr marL="0" indent="0" algn="l" rtl="0">
              <a:buFont typeface="Arial" panose="020B0604020202020204" pitchFamily="34" charset="0"/>
              <a:buNone/>
            </a:pPr>
            <a:r>
              <a:rPr lang="en-US" sz="1200" b="1" dirty="0">
                <a:solidFill>
                  <a:srgbClr val="FFFF00"/>
                </a:solidFill>
                <a:latin typeface="Roboto"/>
              </a:rPr>
              <a:t>Title: </a:t>
            </a:r>
            <a:r>
              <a:rPr lang="en-US" sz="1200" b="0" dirty="0">
                <a:solidFill>
                  <a:srgbClr val="FFFF00"/>
                </a:solidFill>
                <a:latin typeface="Roboto"/>
              </a:rPr>
              <a:t>Installing Node.JS</a:t>
            </a:r>
          </a:p>
          <a:p>
            <a:pPr marL="0" indent="0" algn="l" rtl="0">
              <a:buFont typeface="Arial" panose="020B0604020202020204" pitchFamily="34" charset="0"/>
              <a:buNone/>
            </a:pPr>
            <a:r>
              <a:rPr lang="en-US" sz="1200" b="1" dirty="0">
                <a:solidFill>
                  <a:srgbClr val="FFFF00"/>
                </a:solidFill>
                <a:latin typeface="Roboto"/>
              </a:rPr>
              <a:t>Goal: </a:t>
            </a:r>
            <a:r>
              <a:rPr lang="en-US" sz="1200" dirty="0">
                <a:solidFill>
                  <a:srgbClr val="FFFF00"/>
                </a:solidFill>
                <a:latin typeface="Roboto"/>
              </a:rPr>
              <a:t>Understand the puzzle</a:t>
            </a:r>
          </a:p>
          <a:p>
            <a:pPr marL="0" indent="0" algn="l" rtl="0">
              <a:buFont typeface="Arial" panose="020B0604020202020204" pitchFamily="34" charset="0"/>
              <a:buNone/>
            </a:pPr>
            <a:r>
              <a:rPr lang="en-US" sz="1200" b="1" dirty="0">
                <a:latin typeface="Roboto"/>
              </a:rPr>
              <a:t>Time:</a:t>
            </a:r>
            <a:r>
              <a:rPr lang="en-US" sz="1200" dirty="0">
                <a:latin typeface="Roboto"/>
              </a:rPr>
              <a:t> 3</a:t>
            </a:r>
            <a:endParaRPr lang="en-US" sz="1200" b="0" dirty="0">
              <a:latin typeface="Roboto"/>
            </a:endParaRPr>
          </a:p>
          <a:p>
            <a:pPr marL="0" indent="0" algn="l" rtl="0">
              <a:buFont typeface="Arial" panose="020B0604020202020204" pitchFamily="34" charset="0"/>
              <a:buNone/>
            </a:pPr>
            <a:r>
              <a:rPr lang="en-US" sz="1200" b="1" dirty="0">
                <a:latin typeface="Roboto"/>
              </a:rPr>
              <a:t>Punch: Before delving into the details, lets get the picture</a:t>
            </a:r>
          </a:p>
          <a:p>
            <a:pPr marL="0" indent="0" algn="l" rtl="0">
              <a:buFont typeface="Arial" panose="020B0604020202020204" pitchFamily="34" charset="0"/>
              <a:buNone/>
            </a:pPr>
            <a:r>
              <a:rPr lang="en-US" sz="1200" b="1" dirty="0">
                <a:latin typeface="Roboto"/>
              </a:rPr>
              <a:t>Content: </a:t>
            </a:r>
          </a:p>
          <a:p>
            <a:pPr marL="285750" indent="-285750" algn="l" rtl="0">
              <a:buFont typeface="Arial" panose="020B0604020202020204" pitchFamily="34" charset="0"/>
              <a:buChar char="•"/>
            </a:pPr>
            <a:r>
              <a:rPr lang="en-US" sz="1200" b="0" dirty="0">
                <a:latin typeface="Roboto"/>
              </a:rPr>
              <a:t>Our requirements – let’s first understand the big picture, don’t get intimidated you’ll only need to deal with few parts</a:t>
            </a:r>
          </a:p>
          <a:p>
            <a:pPr marL="285750" indent="-285750" algn="l" rtl="0">
              <a:buFont typeface="Arial" panose="020B0604020202020204" pitchFamily="34" charset="0"/>
              <a:buChar char="•"/>
            </a:pPr>
            <a:r>
              <a:rPr lang="en-US" sz="1200" b="0" dirty="0">
                <a:latin typeface="Roboto"/>
              </a:rPr>
              <a:t>The request flow – let’s flow with a user the asks for DB data </a:t>
            </a:r>
            <a:r>
              <a:rPr lang="en-US" sz="1200" b="1" dirty="0">
                <a:solidFill>
                  <a:schemeClr val="tx1">
                    <a:lumMod val="75000"/>
                    <a:lumOff val="25000"/>
                  </a:schemeClr>
                </a:solidFill>
                <a:latin typeface="Roboto"/>
              </a:rPr>
              <a:t>#</a:t>
            </a:r>
            <a:r>
              <a:rPr lang="en-US" sz="1200" b="1" dirty="0">
                <a:solidFill>
                  <a:schemeClr val="accent5">
                    <a:lumMod val="60000"/>
                    <a:lumOff val="40000"/>
                  </a:schemeClr>
                </a:solidFill>
                <a:latin typeface="Roboto"/>
              </a:rPr>
              <a:t>Example</a:t>
            </a:r>
            <a:endParaRPr lang="en-US" sz="1200" b="0" dirty="0">
              <a:latin typeface="Roboto"/>
            </a:endParaRPr>
          </a:p>
          <a:p>
            <a:pPr marL="285750" indent="-285750" algn="l" rtl="0">
              <a:buFont typeface="Arial" panose="020B0604020202020204" pitchFamily="34" charset="0"/>
              <a:buChar char="•"/>
            </a:pPr>
            <a:r>
              <a:rPr lang="en-US" sz="1200" b="0" dirty="0">
                <a:latin typeface="Roboto"/>
              </a:rPr>
              <a:t>I would expect Node to solve most layers – and let me handle only on my services</a:t>
            </a:r>
          </a:p>
          <a:p>
            <a:pPr marL="285750" indent="-285750" algn="l" rtl="0">
              <a:buFont typeface="Arial" panose="020B0604020202020204" pitchFamily="34" charset="0"/>
              <a:buChar char="•"/>
            </a:pPr>
            <a:endParaRPr lang="en-US" sz="1200" b="1" dirty="0">
              <a:latin typeface="Roboto"/>
            </a:endParaRPr>
          </a:p>
          <a:p>
            <a:pPr marL="0" indent="0" algn="l" rtl="0">
              <a:buFont typeface="Arial" panose="020B0604020202020204" pitchFamily="34" charset="0"/>
              <a:buNone/>
            </a:pPr>
            <a:r>
              <a:rPr lang="en-US" sz="1200" b="1" dirty="0">
                <a:latin typeface="Roboto"/>
              </a:rPr>
              <a:t>Gist:</a:t>
            </a:r>
          </a:p>
          <a:p>
            <a:pPr marL="0" indent="0" algn="l" rtl="0">
              <a:buFont typeface="Arial" panose="020B0604020202020204" pitchFamily="34" charset="0"/>
              <a:buNone/>
            </a:pPr>
            <a:r>
              <a:rPr lang="en-US" sz="4000" b="1" dirty="0">
                <a:latin typeface="Roboto"/>
              </a:rPr>
              <a:t>Modules – things for servers</a:t>
            </a:r>
          </a:p>
          <a:p>
            <a:pPr marL="0" indent="0" algn="l" rtl="0">
              <a:buFont typeface="Arial" panose="020B0604020202020204" pitchFamily="34" charset="0"/>
              <a:buNone/>
            </a:pPr>
            <a:r>
              <a:rPr lang="en-US" sz="4000" b="1" dirty="0">
                <a:latin typeface="Roboto"/>
              </a:rPr>
              <a:t>List of modules #demo</a:t>
            </a:r>
          </a:p>
          <a:p>
            <a:pPr marL="0" indent="0" algn="l" rtl="0">
              <a:buFont typeface="Arial" panose="020B0604020202020204" pitchFamily="34" charset="0"/>
              <a:buNone/>
            </a:pPr>
            <a:r>
              <a:rPr lang="en-US" sz="4000" b="1" dirty="0">
                <a:latin typeface="Roboto"/>
              </a:rPr>
              <a:t>NPM – 600K requires mechanism</a:t>
            </a:r>
          </a:p>
          <a:p>
            <a:pPr marL="0" indent="0" algn="l" rtl="0">
              <a:buFont typeface="Arial" panose="020B0604020202020204" pitchFamily="34" charset="0"/>
              <a:buNone/>
            </a:pPr>
            <a:r>
              <a:rPr lang="en-US" sz="4000" b="1" dirty="0">
                <a:latin typeface="Roboto"/>
              </a:rPr>
              <a:t>List of cool packages #demo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4000" b="1" dirty="0">
                <a:latin typeface="Roboto"/>
              </a:rPr>
              <a:t>List of modules #demo</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20</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9953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21</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7335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Goal: </a:t>
            </a:r>
            <a:r>
              <a:rPr lang="en-US" dirty="0"/>
              <a:t>Understand the problems Node covers and the opportunities it brings</a:t>
            </a:r>
          </a:p>
          <a:p>
            <a:pPr marL="0" indent="0">
              <a:buFont typeface="Arial" panose="020B0604020202020204" pitchFamily="34" charset="0"/>
              <a:buNone/>
            </a:pPr>
            <a:r>
              <a:rPr lang="en-US" b="1" dirty="0"/>
              <a:t>Time:</a:t>
            </a:r>
            <a:r>
              <a:rPr lang="en-US" dirty="0"/>
              <a:t> 30 min</a:t>
            </a:r>
          </a:p>
          <a:p>
            <a:pPr marL="0" indent="0">
              <a:buFont typeface="Arial" panose="020B0604020202020204" pitchFamily="34" charset="0"/>
              <a:buNone/>
            </a:pPr>
            <a:r>
              <a:rPr lang="en-US" b="1" dirty="0"/>
              <a:t>Topics: </a:t>
            </a:r>
          </a:p>
          <a:p>
            <a:pPr marL="171450" indent="-171450">
              <a:buFont typeface="Arial" panose="020B0604020202020204" pitchFamily="34" charset="0"/>
              <a:buChar char="•"/>
            </a:pPr>
            <a:r>
              <a:rPr lang="en-US" b="1" dirty="0"/>
              <a:t>Context </a:t>
            </a:r>
            <a:r>
              <a:rPr lang="en-US" b="0" dirty="0"/>
              <a:t>– all your code is </a:t>
            </a:r>
            <a:r>
              <a:rPr lang="en-US" b="0" dirty="0" err="1"/>
              <a:t>async</a:t>
            </a:r>
            <a:r>
              <a:rPr lang="en-US" b="0" dirty="0"/>
              <a:t>, require skills</a:t>
            </a:r>
          </a:p>
          <a:p>
            <a:pPr marL="171450" indent="-171450">
              <a:buFont typeface="Arial" panose="020B0604020202020204" pitchFamily="34" charset="0"/>
              <a:buChar char="•"/>
            </a:pPr>
            <a:r>
              <a:rPr lang="en-US" b="1" dirty="0"/>
              <a:t>Sync problem</a:t>
            </a:r>
          </a:p>
          <a:p>
            <a:pPr marL="171450" indent="-171450">
              <a:buFont typeface="Arial" panose="020B0604020202020204" pitchFamily="34" charset="0"/>
              <a:buChar char="•"/>
            </a:pPr>
            <a:r>
              <a:rPr lang="en-US" b="1" dirty="0" err="1"/>
              <a:t>Async</a:t>
            </a:r>
            <a:r>
              <a:rPr lang="en-US" b="1" dirty="0"/>
              <a:t> problems</a:t>
            </a:r>
          </a:p>
          <a:p>
            <a:pPr marL="171450" indent="-171450">
              <a:buFont typeface="Arial" panose="020B0604020202020204" pitchFamily="34" charset="0"/>
              <a:buChar char="•"/>
            </a:pPr>
            <a:r>
              <a:rPr lang="en-US" b="1" dirty="0"/>
              <a:t>Finding the syntax</a:t>
            </a:r>
          </a:p>
          <a:p>
            <a:pPr marL="171450" indent="-171450">
              <a:buFont typeface="Arial" panose="020B0604020202020204" pitchFamily="34" charset="0"/>
              <a:buChar char="•"/>
            </a:pPr>
            <a:r>
              <a:rPr lang="en-US" b="1" dirty="0"/>
              <a:t>Criteria (comparison table)</a:t>
            </a:r>
          </a:p>
          <a:p>
            <a:pPr marL="171450" indent="-171450">
              <a:buFont typeface="Arial" panose="020B0604020202020204" pitchFamily="34" charset="0"/>
              <a:buChar char="•"/>
            </a:pPr>
            <a:r>
              <a:rPr lang="en-US" b="1" dirty="0"/>
              <a:t>Callbacks basic</a:t>
            </a:r>
          </a:p>
          <a:p>
            <a:pPr marL="171450" indent="-171450">
              <a:buFont typeface="Arial" panose="020B0604020202020204" pitchFamily="34" charset="0"/>
              <a:buChar char="•"/>
            </a:pPr>
            <a:r>
              <a:rPr lang="en-US" b="1" dirty="0"/>
              <a:t>Callback Exercise</a:t>
            </a:r>
          </a:p>
          <a:p>
            <a:pPr marL="171450" indent="-171450">
              <a:buFont typeface="Arial" panose="020B0604020202020204" pitchFamily="34" charset="0"/>
              <a:buChar char="•"/>
            </a:pPr>
            <a:r>
              <a:rPr lang="en-US" b="0" dirty="0"/>
              <a:t>Promise basic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Promise exercise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Async</a:t>
            </a:r>
            <a:r>
              <a:rPr lang="en-US" b="0" dirty="0"/>
              <a:t>/await basic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Async</a:t>
            </a:r>
            <a:r>
              <a:rPr lang="en-US" b="0" dirty="0"/>
              <a:t>/await exercise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Conclusions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22</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5858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latin typeface="Roboto"/>
              </a:rPr>
              <a:t>#Anecdote</a:t>
            </a:r>
            <a:r>
              <a:rPr lang="en-US" sz="1200" b="1" dirty="0">
                <a:solidFill>
                  <a:schemeClr val="tx1">
                    <a:lumMod val="75000"/>
                    <a:lumOff val="25000"/>
                  </a:schemeClr>
                </a:solidFill>
                <a:latin typeface="Roboto"/>
              </a:rPr>
              <a:t> #</a:t>
            </a:r>
            <a:r>
              <a:rPr lang="en-US" sz="1200" b="1" dirty="0">
                <a:solidFill>
                  <a:schemeClr val="accent5">
                    <a:lumMod val="60000"/>
                    <a:lumOff val="40000"/>
                  </a:schemeClr>
                </a:solidFill>
                <a:latin typeface="Roboto"/>
              </a:rPr>
              <a:t>Example #</a:t>
            </a:r>
            <a:r>
              <a:rPr lang="en-US" sz="1200" b="1" dirty="0">
                <a:solidFill>
                  <a:srgbClr val="FF0000"/>
                </a:solidFill>
                <a:latin typeface="Roboto"/>
              </a:rPr>
              <a:t>Demo #</a:t>
            </a:r>
            <a:r>
              <a:rPr lang="en-US" sz="1200" b="1" dirty="0">
                <a:solidFill>
                  <a:srgbClr val="FFFF00"/>
                </a:solidFill>
                <a:latin typeface="Roboto"/>
              </a:rPr>
              <a:t>Punch</a:t>
            </a:r>
          </a:p>
          <a:p>
            <a:pPr marL="0" indent="0" algn="l" rtl="0">
              <a:buFont typeface="Arial" panose="020B0604020202020204" pitchFamily="34" charset="0"/>
              <a:buNone/>
            </a:pPr>
            <a:endParaRPr lang="en-US" sz="1200" b="1" dirty="0">
              <a:solidFill>
                <a:srgbClr val="FFFF00"/>
              </a:solidFill>
              <a:latin typeface="Roboto"/>
            </a:endParaRPr>
          </a:p>
          <a:p>
            <a:pPr marL="0" indent="0" algn="l" rtl="0">
              <a:buFont typeface="Arial" panose="020B0604020202020204" pitchFamily="34" charset="0"/>
              <a:buNone/>
            </a:pPr>
            <a:r>
              <a:rPr lang="en-US" sz="1200" b="1" dirty="0">
                <a:solidFill>
                  <a:srgbClr val="FFFF00"/>
                </a:solidFill>
                <a:latin typeface="Roboto"/>
              </a:rPr>
              <a:t>Title: </a:t>
            </a:r>
            <a:r>
              <a:rPr lang="en-US" sz="1200" b="0" dirty="0">
                <a:solidFill>
                  <a:srgbClr val="FFFF00"/>
                </a:solidFill>
                <a:latin typeface="Roboto"/>
              </a:rPr>
              <a:t>Installing Node.JS</a:t>
            </a:r>
          </a:p>
          <a:p>
            <a:pPr marL="0" indent="0" algn="l" rtl="0">
              <a:buFont typeface="Arial" panose="020B0604020202020204" pitchFamily="34" charset="0"/>
              <a:buNone/>
            </a:pPr>
            <a:r>
              <a:rPr lang="en-US" sz="1200" b="1" dirty="0">
                <a:solidFill>
                  <a:srgbClr val="FFFF00"/>
                </a:solidFill>
                <a:latin typeface="Roboto"/>
              </a:rPr>
              <a:t>Goal: </a:t>
            </a:r>
            <a:r>
              <a:rPr lang="en-US" sz="1200" dirty="0">
                <a:solidFill>
                  <a:srgbClr val="FFFF00"/>
                </a:solidFill>
                <a:latin typeface="Roboto"/>
              </a:rPr>
              <a:t>Understand the puzzle</a:t>
            </a:r>
          </a:p>
          <a:p>
            <a:pPr marL="0" indent="0" algn="l" rtl="0">
              <a:buFont typeface="Arial" panose="020B0604020202020204" pitchFamily="34" charset="0"/>
              <a:buNone/>
            </a:pPr>
            <a:r>
              <a:rPr lang="en-US" sz="1200" b="1" dirty="0">
                <a:latin typeface="Roboto"/>
              </a:rPr>
              <a:t>Time:</a:t>
            </a:r>
            <a:r>
              <a:rPr lang="en-US" sz="1200" dirty="0">
                <a:latin typeface="Roboto"/>
              </a:rPr>
              <a:t> 3</a:t>
            </a:r>
            <a:endParaRPr lang="en-US" sz="1200" b="0" dirty="0">
              <a:latin typeface="Roboto"/>
            </a:endParaRPr>
          </a:p>
          <a:p>
            <a:pPr marL="0" indent="0" algn="l" rtl="0">
              <a:buFont typeface="Arial" panose="020B0604020202020204" pitchFamily="34" charset="0"/>
              <a:buNone/>
            </a:pPr>
            <a:r>
              <a:rPr lang="en-US" sz="1200" b="1" dirty="0">
                <a:latin typeface="Roboto"/>
              </a:rPr>
              <a:t>Punch: Before delving into the details, lets get the picture</a:t>
            </a:r>
          </a:p>
          <a:p>
            <a:pPr marL="0" indent="0" algn="l" rtl="0">
              <a:buFont typeface="Arial" panose="020B0604020202020204" pitchFamily="34" charset="0"/>
              <a:buNone/>
            </a:pPr>
            <a:r>
              <a:rPr lang="en-US" sz="1200" b="1" dirty="0">
                <a:latin typeface="Roboto"/>
              </a:rPr>
              <a:t>Content: </a:t>
            </a:r>
          </a:p>
          <a:p>
            <a:pPr marL="285750" indent="-285750" algn="l" rtl="0">
              <a:buFont typeface="Arial" panose="020B0604020202020204" pitchFamily="34" charset="0"/>
              <a:buChar char="•"/>
            </a:pPr>
            <a:r>
              <a:rPr lang="en-US" sz="1200" b="0" dirty="0">
                <a:latin typeface="Roboto"/>
              </a:rPr>
              <a:t>Our requirements – let’s first understand the big picture, don’t get intimidated you’ll only need to deal with few parts</a:t>
            </a:r>
          </a:p>
          <a:p>
            <a:pPr marL="285750" indent="-285750" algn="l" rtl="0">
              <a:buFont typeface="Arial" panose="020B0604020202020204" pitchFamily="34" charset="0"/>
              <a:buChar char="•"/>
            </a:pPr>
            <a:r>
              <a:rPr lang="en-US" sz="1200" b="0" dirty="0">
                <a:latin typeface="Roboto"/>
              </a:rPr>
              <a:t>The request flow – let’s flow with a user the asks for DB data </a:t>
            </a:r>
            <a:r>
              <a:rPr lang="en-US" sz="1200" b="1" dirty="0">
                <a:solidFill>
                  <a:schemeClr val="tx1">
                    <a:lumMod val="75000"/>
                    <a:lumOff val="25000"/>
                  </a:schemeClr>
                </a:solidFill>
                <a:latin typeface="Roboto"/>
              </a:rPr>
              <a:t>#</a:t>
            </a:r>
            <a:r>
              <a:rPr lang="en-US" sz="1200" b="1" dirty="0">
                <a:solidFill>
                  <a:schemeClr val="accent5">
                    <a:lumMod val="60000"/>
                    <a:lumOff val="40000"/>
                  </a:schemeClr>
                </a:solidFill>
                <a:latin typeface="Roboto"/>
              </a:rPr>
              <a:t>Example</a:t>
            </a:r>
            <a:endParaRPr lang="en-US" sz="1200" b="0" dirty="0">
              <a:latin typeface="Roboto"/>
            </a:endParaRPr>
          </a:p>
          <a:p>
            <a:pPr marL="285750" indent="-285750" algn="l" rtl="0">
              <a:buFont typeface="Arial" panose="020B0604020202020204" pitchFamily="34" charset="0"/>
              <a:buChar char="•"/>
            </a:pPr>
            <a:r>
              <a:rPr lang="en-US" sz="1200" b="0" dirty="0">
                <a:latin typeface="Roboto"/>
              </a:rPr>
              <a:t>I would expect Node to solve most layers – and let me handle only on my services</a:t>
            </a:r>
          </a:p>
          <a:p>
            <a:pPr marL="285750" indent="-285750" algn="l" rtl="0">
              <a:buFont typeface="Arial" panose="020B0604020202020204" pitchFamily="34" charset="0"/>
              <a:buChar char="•"/>
            </a:pPr>
            <a:endParaRPr lang="en-US" sz="1200" b="1" dirty="0">
              <a:latin typeface="Roboto"/>
            </a:endParaRPr>
          </a:p>
          <a:p>
            <a:pPr marL="0" indent="0" algn="l" rtl="0">
              <a:buFont typeface="Arial" panose="020B0604020202020204" pitchFamily="34" charset="0"/>
              <a:buNone/>
            </a:pPr>
            <a:r>
              <a:rPr lang="en-US" sz="1200" b="1" dirty="0">
                <a:latin typeface="Roboto"/>
              </a:rPr>
              <a:t>Gist:</a:t>
            </a:r>
          </a:p>
          <a:p>
            <a:pPr marL="0" indent="0" algn="l" rtl="0">
              <a:buFont typeface="Arial" panose="020B0604020202020204" pitchFamily="34" charset="0"/>
              <a:buNone/>
            </a:pPr>
            <a:r>
              <a:rPr lang="en-US" sz="4000" b="1" dirty="0">
                <a:latin typeface="Roboto"/>
              </a:rPr>
              <a:t>Context – why 3 syntax</a:t>
            </a:r>
          </a:p>
          <a:p>
            <a:pPr marL="0" indent="0" algn="l" rtl="0">
              <a:buFont typeface="Arial" panose="020B0604020202020204" pitchFamily="34" charset="0"/>
              <a:buNone/>
            </a:pPr>
            <a:r>
              <a:rPr lang="en-US" sz="4000" b="1" dirty="0">
                <a:latin typeface="Roboto"/>
              </a:rPr>
              <a:t>By nature – that is thing, 3 syntax</a:t>
            </a:r>
          </a:p>
          <a:p>
            <a:pPr marL="0" indent="0" algn="l" rtl="0">
              <a:buFont typeface="Arial" panose="020B0604020202020204" pitchFamily="34" charset="0"/>
              <a:buNone/>
            </a:pPr>
            <a:r>
              <a:rPr lang="en-US" sz="4000" b="1" dirty="0">
                <a:latin typeface="Roboto"/>
              </a:rPr>
              <a:t>Challenging- bad news &amp; good news (now easy)</a:t>
            </a:r>
          </a:p>
          <a:p>
            <a:pPr marL="0" indent="0" algn="l" rtl="0">
              <a:buFont typeface="Arial" panose="020B0604020202020204" pitchFamily="34" charset="0"/>
              <a:buNone/>
            </a:pPr>
            <a:r>
              <a:rPr lang="en-US" sz="4000" b="1" dirty="0">
                <a:latin typeface="Roboto"/>
              </a:rPr>
              <a:t>Master – 99% of your code</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23</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3940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prstClr val="black"/>
                </a:solidFill>
                <a:effectLst/>
                <a:uLnTx/>
                <a:uFillTx/>
                <a:latin typeface="Roboto"/>
                <a:ea typeface="+mn-ea"/>
                <a:cs typeface="+mn-cs"/>
              </a:rPr>
              <a:t>Context – why learning techniques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prstClr val="black"/>
                </a:solidFill>
                <a:effectLst/>
                <a:uLnTx/>
                <a:uFillTx/>
                <a:latin typeface="Roboto"/>
                <a:ea typeface="+mn-ea"/>
                <a:cs typeface="+mn-cs"/>
              </a:rPr>
              <a:t>Sync is about waiting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prstClr val="black"/>
                </a:solidFill>
                <a:effectLst/>
                <a:uLnTx/>
                <a:uFillTx/>
                <a:latin typeface="Roboto"/>
                <a:ea typeface="+mn-ea"/>
                <a:cs typeface="+mn-cs"/>
              </a:rPr>
              <a:t>IO is slower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prstClr val="black"/>
                </a:solidFill>
                <a:effectLst/>
                <a:uLnTx/>
                <a:uFillTx/>
                <a:latin typeface="Roboto"/>
                <a:ea typeface="+mn-ea"/>
                <a:cs typeface="+mn-cs"/>
              </a:rPr>
              <a:t>Web server = thread per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prstClr val="black"/>
                </a:solidFill>
                <a:effectLst/>
                <a:uLnTx/>
                <a:uFillTx/>
                <a:latin typeface="Roboto"/>
                <a:ea typeface="+mn-ea"/>
                <a:cs typeface="+mn-cs"/>
              </a:rPr>
              <a:t>Show how slow IO #code-example</a:t>
            </a:r>
          </a:p>
          <a:p>
            <a:pPr marL="0" indent="0" algn="l" rtl="0">
              <a:buFont typeface="Arial" panose="020B0604020202020204" pitchFamily="34" charset="0"/>
              <a:buNone/>
            </a:pPr>
            <a:endParaRPr lang="en-US" sz="1200" b="1" dirty="0">
              <a:solidFill>
                <a:schemeClr val="accent1"/>
              </a:solidFill>
            </a:endParaRPr>
          </a:p>
          <a:p>
            <a:pPr marL="0" indent="0" algn="l" rtl="0">
              <a:buFont typeface="Arial" panose="020B0604020202020204" pitchFamily="34" charset="0"/>
              <a:buNone/>
            </a:pPr>
            <a:endParaRPr lang="en-US" sz="1200" b="1" dirty="0">
              <a:solidFill>
                <a:schemeClr val="accent1"/>
              </a:solidFill>
            </a:endParaRPr>
          </a:p>
          <a:p>
            <a:pPr marL="0" indent="0" algn="l" rtl="0">
              <a:buFont typeface="Arial" panose="020B0604020202020204" pitchFamily="34" charset="0"/>
              <a:buNone/>
            </a:pPr>
            <a:endParaRPr lang="en-US" sz="1200" b="1" dirty="0">
              <a:solidFill>
                <a:schemeClr val="accent1"/>
              </a:solidFill>
            </a:endParaRPr>
          </a:p>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Sync vs </a:t>
            </a:r>
            <a:r>
              <a:rPr lang="en-US" sz="1200" b="0" dirty="0" err="1">
                <a:solidFill>
                  <a:srgbClr val="FFFF00"/>
                </a:solidFill>
              </a:rPr>
              <a:t>Async</a:t>
            </a:r>
            <a:endParaRPr lang="en-US" sz="1200" b="0" dirty="0">
              <a:solidFill>
                <a:srgbClr val="FFFF00"/>
              </a:solidFill>
            </a:endParaRPr>
          </a:p>
          <a:p>
            <a:pPr marL="0" indent="0" algn="l" rtl="0">
              <a:buFont typeface="Arial" panose="020B0604020202020204" pitchFamily="34" charset="0"/>
              <a:buNone/>
            </a:pPr>
            <a:r>
              <a:rPr lang="en-US" sz="1200" b="1" dirty="0">
                <a:solidFill>
                  <a:srgbClr val="FFFF00"/>
                </a:solidFill>
              </a:rPr>
              <a:t>Goal: </a:t>
            </a:r>
            <a:r>
              <a:rPr lang="en-US" sz="1200" b="0" dirty="0">
                <a:solidFill>
                  <a:srgbClr val="FFFF00"/>
                </a:solidFill>
              </a:rPr>
              <a:t>Understand the differences</a:t>
            </a:r>
          </a:p>
          <a:p>
            <a:pPr marL="0" indent="0" algn="l" rtl="0">
              <a:buFont typeface="Arial" panose="020B0604020202020204" pitchFamily="34" charset="0"/>
              <a:buNone/>
            </a:pPr>
            <a:r>
              <a:rPr lang="en-US" sz="1200" b="1" dirty="0"/>
              <a:t>Time:</a:t>
            </a:r>
            <a:r>
              <a:rPr lang="en-US" sz="1200" dirty="0"/>
              <a:t> 3</a:t>
            </a:r>
            <a:endParaRPr lang="en-US" sz="1200" b="0" dirty="0"/>
          </a:p>
          <a:p>
            <a:pPr marL="0" indent="0" algn="l" rtl="0">
              <a:buFont typeface="Arial" panose="020B0604020202020204" pitchFamily="34" charset="0"/>
              <a:buNone/>
            </a:pPr>
            <a:r>
              <a:rPr lang="en-US" sz="1200" b="1" dirty="0"/>
              <a:t>Punch: </a:t>
            </a:r>
            <a:r>
              <a:rPr lang="en-US" sz="1200" b="0" dirty="0"/>
              <a:t>Non-blocking is more thread efficient</a:t>
            </a:r>
          </a:p>
          <a:p>
            <a:pPr marL="0" indent="0" algn="l" rtl="0">
              <a:buFont typeface="Arial" panose="020B0604020202020204" pitchFamily="34" charset="0"/>
              <a:buNone/>
            </a:pPr>
            <a:r>
              <a:rPr lang="en-US" sz="1200" b="1" dirty="0"/>
              <a:t>Topics: </a:t>
            </a:r>
          </a:p>
          <a:p>
            <a:pPr marL="285750" indent="-285750" algn="l" rtl="0">
              <a:buFont typeface="Arial" panose="020B0604020202020204" pitchFamily="34" charset="0"/>
              <a:buChar char="•"/>
            </a:pPr>
            <a:r>
              <a:rPr lang="en-US" sz="1200" b="0" dirty="0"/>
              <a:t>Sync is about waiting</a:t>
            </a:r>
          </a:p>
          <a:p>
            <a:pPr marL="285750" indent="-285750" algn="l" rtl="0">
              <a:buFont typeface="Arial" panose="020B0604020202020204" pitchFamily="34" charset="0"/>
              <a:buChar char="•"/>
            </a:pPr>
            <a:r>
              <a:rPr lang="en-US" sz="1200" b="0" dirty="0"/>
              <a:t>But IO is slow</a:t>
            </a:r>
          </a:p>
          <a:p>
            <a:pPr marL="285750" indent="-285750" algn="l" rtl="0">
              <a:buFont typeface="Arial" panose="020B0604020202020204" pitchFamily="34" charset="0"/>
              <a:buChar char="•"/>
            </a:pPr>
            <a:r>
              <a:rPr lang="en-US" sz="1200" b="0" dirty="0"/>
              <a:t>Webserver – blocking, multi-threaded</a:t>
            </a:r>
          </a:p>
          <a:p>
            <a:pPr marL="285750" indent="-285750" algn="l" rtl="0">
              <a:buFont typeface="Arial" panose="020B0604020202020204" pitchFamily="34" charset="0"/>
              <a:buChar char="•"/>
            </a:pPr>
            <a:endParaRPr lang="en-US" sz="1200" b="0" dirty="0"/>
          </a:p>
          <a:p>
            <a:pPr marL="0" indent="0" algn="l" rtl="0">
              <a:buFont typeface="Arial" panose="020B0604020202020204" pitchFamily="34" charset="0"/>
              <a:buNone/>
            </a:pPr>
            <a:endParaRPr lang="en-US" sz="1200" b="1" dirty="0"/>
          </a:p>
          <a:p>
            <a:pPr marL="0" indent="0" algn="l" rtl="0">
              <a:buFont typeface="Arial" panose="020B0604020202020204" pitchFamily="34" charset="0"/>
              <a:buNone/>
            </a:pPr>
            <a:r>
              <a:rPr lang="en-US" sz="1200" b="1" dirty="0"/>
              <a:t>Activity: </a:t>
            </a:r>
            <a:r>
              <a:rPr lang="en-US" sz="1200" b="0" dirty="0"/>
              <a:t>slide</a:t>
            </a:r>
          </a:p>
          <a:p>
            <a:pPr marL="0" indent="0" algn="l" rtl="0">
              <a:buFont typeface="Arial" panose="020B0604020202020204" pitchFamily="34" charset="0"/>
              <a:buNone/>
            </a:pPr>
            <a:endParaRPr lang="en-US" sz="1200" b="0" dirty="0"/>
          </a:p>
          <a:p>
            <a:pPr marL="0" indent="0" algn="l" rtl="0">
              <a:buFont typeface="Arial" panose="020B0604020202020204" pitchFamily="34" charset="0"/>
              <a:buNone/>
            </a:pPr>
            <a:r>
              <a:rPr lang="en-US" sz="1200" b="1" dirty="0">
                <a:latin typeface="Roboto"/>
              </a:rPr>
              <a:t>Sync is waiting – that is thing, 3 syntax</a:t>
            </a:r>
          </a:p>
          <a:p>
            <a:pPr marL="0" indent="0" algn="l" rtl="0">
              <a:buFont typeface="Arial" panose="020B0604020202020204" pitchFamily="34" charset="0"/>
              <a:buNone/>
            </a:pPr>
            <a:r>
              <a:rPr lang="en-US" sz="1200" b="1" dirty="0">
                <a:latin typeface="Roboto"/>
              </a:rPr>
              <a:t>Challenging- bad news &amp; good news (now easy)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latin typeface="Roboto"/>
              </a:rPr>
              <a:t>Master – 99% of your code</a:t>
            </a:r>
            <a:r>
              <a:rPr kumimoji="0" lang="en-US" sz="1200" b="0" i="0" u="none" strike="noStrike" kern="1200" cap="none" spc="0" normalizeH="0" baseline="0" noProof="0" dirty="0">
                <a:ln>
                  <a:noFill/>
                </a:ln>
                <a:solidFill>
                  <a:prstClr val="black"/>
                </a:solidFill>
                <a:effectLst/>
                <a:uLnTx/>
                <a:uFillTx/>
                <a:latin typeface="+mn-lt"/>
                <a:ea typeface="+mn-ea"/>
                <a:cs typeface="+mn-cs"/>
              </a:rPr>
              <a:t>Like restaurant – play a waiters</a:t>
            </a:r>
          </a:p>
          <a:p>
            <a:pPr marL="0" indent="0" algn="l" rtl="0">
              <a:buFont typeface="Arial" panose="020B0604020202020204" pitchFamily="34" charset="0"/>
              <a:buNone/>
            </a:pPr>
            <a:endParaRPr lang="en-US" sz="1200" b="1" dirty="0">
              <a:latin typeface="Roboto"/>
            </a:endParaRPr>
          </a:p>
          <a:p>
            <a:pPr marL="0" indent="0" algn="l" rtl="0">
              <a:buFont typeface="Arial" panose="020B0604020202020204" pitchFamily="34" charset="0"/>
              <a:buNone/>
            </a:pPr>
            <a:endParaRPr lang="en-US" sz="1200" b="0"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24</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9619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prstClr val="black"/>
                </a:solidFill>
                <a:effectLst/>
                <a:uLnTx/>
                <a:uFillTx/>
                <a:latin typeface="Roboto"/>
                <a:ea typeface="+mn-ea"/>
                <a:cs typeface="+mn-cs"/>
              </a:rPr>
              <a:t>Line by line – easy to follow</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prstClr val="black"/>
                </a:solidFill>
                <a:effectLst/>
                <a:uLnTx/>
                <a:uFillTx/>
                <a:latin typeface="Roboto"/>
                <a:ea typeface="+mn-ea"/>
                <a:cs typeface="+mn-cs"/>
              </a:rPr>
              <a:t>Blocks - starvation</a:t>
            </a:r>
          </a:p>
          <a:p>
            <a:pPr marL="0" indent="0" algn="l" rtl="0">
              <a:buFont typeface="Arial" panose="020B0604020202020204" pitchFamily="34" charset="0"/>
              <a:buNone/>
            </a:pPr>
            <a:endParaRPr lang="en-US" sz="1200" b="1" dirty="0">
              <a:solidFill>
                <a:schemeClr val="accent1"/>
              </a:solidFill>
            </a:endParaRPr>
          </a:p>
          <a:p>
            <a:pPr marL="0" indent="0" algn="l" rtl="0">
              <a:buFont typeface="Arial" panose="020B0604020202020204" pitchFamily="34" charset="0"/>
              <a:buNone/>
            </a:pPr>
            <a:endParaRPr lang="en-US" sz="1200" b="1" dirty="0">
              <a:solidFill>
                <a:schemeClr val="accent1"/>
              </a:solidFill>
            </a:endParaRPr>
          </a:p>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Sync vs </a:t>
            </a:r>
            <a:r>
              <a:rPr lang="en-US" sz="1200" b="0" dirty="0" err="1">
                <a:solidFill>
                  <a:srgbClr val="FFFF00"/>
                </a:solidFill>
              </a:rPr>
              <a:t>Async</a:t>
            </a:r>
            <a:endParaRPr lang="en-US" sz="1200" b="0" dirty="0">
              <a:solidFill>
                <a:srgbClr val="FFFF00"/>
              </a:solidFill>
            </a:endParaRPr>
          </a:p>
          <a:p>
            <a:pPr marL="0" indent="0" algn="l" rtl="0">
              <a:buFont typeface="Arial" panose="020B0604020202020204" pitchFamily="34" charset="0"/>
              <a:buNone/>
            </a:pPr>
            <a:r>
              <a:rPr lang="en-US" sz="1200" b="1" dirty="0">
                <a:solidFill>
                  <a:srgbClr val="FFFF00"/>
                </a:solidFill>
              </a:rPr>
              <a:t>Goal: </a:t>
            </a:r>
            <a:r>
              <a:rPr lang="en-US" sz="1200" b="0" dirty="0">
                <a:solidFill>
                  <a:srgbClr val="FFFF00"/>
                </a:solidFill>
              </a:rPr>
              <a:t>Understand the differences</a:t>
            </a:r>
          </a:p>
          <a:p>
            <a:pPr marL="0" indent="0" algn="l" rtl="0">
              <a:buFont typeface="Arial" panose="020B0604020202020204" pitchFamily="34" charset="0"/>
              <a:buNone/>
            </a:pPr>
            <a:r>
              <a:rPr lang="en-US" sz="1200" b="1" dirty="0"/>
              <a:t>Time:</a:t>
            </a:r>
            <a:r>
              <a:rPr lang="en-US" sz="1200" dirty="0"/>
              <a:t> 3</a:t>
            </a:r>
            <a:endParaRPr lang="en-US" sz="1200" b="0" dirty="0"/>
          </a:p>
          <a:p>
            <a:pPr marL="0" indent="0" algn="l" rtl="0">
              <a:buFont typeface="Arial" panose="020B0604020202020204" pitchFamily="34" charset="0"/>
              <a:buNone/>
            </a:pPr>
            <a:r>
              <a:rPr lang="en-US" sz="1200" b="1" dirty="0"/>
              <a:t>Punch: </a:t>
            </a:r>
            <a:r>
              <a:rPr lang="en-US" sz="1200" b="0" dirty="0"/>
              <a:t>Non-blocking is more thread efficient</a:t>
            </a:r>
          </a:p>
          <a:p>
            <a:pPr marL="0" indent="0" algn="l" rtl="0">
              <a:buFont typeface="Arial" panose="020B0604020202020204" pitchFamily="34" charset="0"/>
              <a:buNone/>
            </a:pPr>
            <a:r>
              <a:rPr lang="en-US" sz="1200" b="1" dirty="0"/>
              <a:t>Topics: </a:t>
            </a:r>
            <a:r>
              <a:rPr lang="en-US" sz="1200" b="1" dirty="0">
                <a:solidFill>
                  <a:schemeClr val="accent1"/>
                </a:solidFill>
                <a:latin typeface="Roboto"/>
              </a:rPr>
              <a:t>#Anecdote</a:t>
            </a:r>
            <a:r>
              <a:rPr lang="en-US" sz="1200" b="1" dirty="0">
                <a:solidFill>
                  <a:schemeClr val="tx1">
                    <a:lumMod val="75000"/>
                    <a:lumOff val="25000"/>
                  </a:schemeClr>
                </a:solidFill>
                <a:latin typeface="Roboto"/>
              </a:rPr>
              <a:t> #</a:t>
            </a:r>
            <a:r>
              <a:rPr lang="en-US" sz="1200" b="1" dirty="0">
                <a:solidFill>
                  <a:schemeClr val="accent5">
                    <a:lumMod val="60000"/>
                    <a:lumOff val="40000"/>
                  </a:schemeClr>
                </a:solidFill>
                <a:latin typeface="Roboto"/>
              </a:rPr>
              <a:t>Example #</a:t>
            </a:r>
            <a:r>
              <a:rPr lang="en-US" sz="1200" b="1" dirty="0">
                <a:solidFill>
                  <a:srgbClr val="FF0000"/>
                </a:solidFill>
                <a:latin typeface="Roboto"/>
              </a:rPr>
              <a:t>Demo #</a:t>
            </a:r>
            <a:r>
              <a:rPr lang="en-US" sz="1200" b="1" dirty="0">
                <a:solidFill>
                  <a:srgbClr val="FFFF00"/>
                </a:solidFill>
                <a:latin typeface="Roboto"/>
              </a:rPr>
              <a:t>Punch</a:t>
            </a:r>
          </a:p>
          <a:p>
            <a:pPr marL="0" indent="0" algn="l" rtl="0">
              <a:buFont typeface="Arial" panose="020B0604020202020204" pitchFamily="34" charset="0"/>
              <a:buNone/>
            </a:pPr>
            <a:endParaRPr lang="en-US" sz="1200" b="1" dirty="0">
              <a:solidFill>
                <a:srgbClr val="FFFF00"/>
              </a:solidFill>
              <a:latin typeface="Roboto"/>
            </a:endParaRPr>
          </a:p>
          <a:p>
            <a:pPr marL="0" indent="0" algn="l" rtl="0">
              <a:buFont typeface="Arial" panose="020B0604020202020204" pitchFamily="34" charset="0"/>
              <a:buNone/>
            </a:pPr>
            <a:r>
              <a:rPr lang="en-US" sz="1200" b="1" dirty="0">
                <a:solidFill>
                  <a:srgbClr val="FFFF00"/>
                </a:solidFill>
                <a:latin typeface="Roboto"/>
              </a:rPr>
              <a:t>Title: </a:t>
            </a:r>
            <a:r>
              <a:rPr lang="en-US" sz="1200" b="0" dirty="0">
                <a:solidFill>
                  <a:srgbClr val="FFFF00"/>
                </a:solidFill>
                <a:latin typeface="Roboto"/>
              </a:rPr>
              <a:t>Installing Node.JS</a:t>
            </a:r>
          </a:p>
          <a:p>
            <a:pPr marL="0" indent="0" algn="l" rtl="0">
              <a:buFont typeface="Arial" panose="020B0604020202020204" pitchFamily="34" charset="0"/>
              <a:buNone/>
            </a:pPr>
            <a:r>
              <a:rPr lang="en-US" sz="1200" b="1" dirty="0">
                <a:solidFill>
                  <a:srgbClr val="FFFF00"/>
                </a:solidFill>
                <a:latin typeface="Roboto"/>
              </a:rPr>
              <a:t>Goal: </a:t>
            </a:r>
            <a:r>
              <a:rPr lang="en-US" sz="1200" dirty="0">
                <a:solidFill>
                  <a:srgbClr val="FFFF00"/>
                </a:solidFill>
                <a:latin typeface="Roboto"/>
              </a:rPr>
              <a:t>Understand the puzzle</a:t>
            </a:r>
          </a:p>
          <a:p>
            <a:pPr marL="0" indent="0" algn="l" rtl="0">
              <a:buFont typeface="Arial" panose="020B0604020202020204" pitchFamily="34" charset="0"/>
              <a:buNone/>
            </a:pPr>
            <a:r>
              <a:rPr lang="en-US" sz="1200" b="1" dirty="0">
                <a:latin typeface="Roboto"/>
              </a:rPr>
              <a:t>Time:</a:t>
            </a:r>
            <a:r>
              <a:rPr lang="en-US" sz="1200" dirty="0">
                <a:latin typeface="Roboto"/>
              </a:rPr>
              <a:t> 3</a:t>
            </a:r>
            <a:endParaRPr lang="en-US" sz="1200" b="0" dirty="0">
              <a:latin typeface="Roboto"/>
            </a:endParaRPr>
          </a:p>
          <a:p>
            <a:pPr marL="0" indent="0" algn="l" rtl="0">
              <a:buFont typeface="Arial" panose="020B0604020202020204" pitchFamily="34" charset="0"/>
              <a:buNone/>
            </a:pPr>
            <a:r>
              <a:rPr lang="en-US" sz="1200" b="1" dirty="0">
                <a:latin typeface="Roboto"/>
              </a:rPr>
              <a:t>Punch: Before delving into the details, lets get the picture</a:t>
            </a:r>
          </a:p>
          <a:p>
            <a:pPr marL="0" indent="0" algn="l" rtl="0">
              <a:buFont typeface="Arial" panose="020B0604020202020204" pitchFamily="34" charset="0"/>
              <a:buNone/>
            </a:pPr>
            <a:r>
              <a:rPr lang="en-US" sz="1200" b="1" dirty="0">
                <a:latin typeface="Roboto"/>
              </a:rPr>
              <a:t>Content: </a:t>
            </a:r>
          </a:p>
          <a:p>
            <a:pPr marL="285750" indent="-285750" algn="l" rtl="0">
              <a:buFont typeface="Arial" panose="020B0604020202020204" pitchFamily="34" charset="0"/>
              <a:buChar char="•"/>
            </a:pPr>
            <a:r>
              <a:rPr lang="en-US" sz="1200" b="0" dirty="0">
                <a:latin typeface="Roboto"/>
              </a:rPr>
              <a:t>Our requirements – let’s first understand the big picture, don’t get intimidated you’ll only need to deal with few parts</a:t>
            </a:r>
          </a:p>
          <a:p>
            <a:pPr marL="285750" indent="-285750" algn="l" rtl="0">
              <a:buFont typeface="Arial" panose="020B0604020202020204" pitchFamily="34" charset="0"/>
              <a:buChar char="•"/>
            </a:pPr>
            <a:r>
              <a:rPr lang="en-US" sz="1200" b="0" dirty="0">
                <a:latin typeface="Roboto"/>
              </a:rPr>
              <a:t>The request flow – let’s flow with a user the asks for DB data </a:t>
            </a:r>
            <a:r>
              <a:rPr lang="en-US" sz="1200" b="1" dirty="0">
                <a:solidFill>
                  <a:schemeClr val="tx1">
                    <a:lumMod val="75000"/>
                    <a:lumOff val="25000"/>
                  </a:schemeClr>
                </a:solidFill>
                <a:latin typeface="Roboto"/>
              </a:rPr>
              <a:t>#</a:t>
            </a:r>
            <a:r>
              <a:rPr lang="en-US" sz="1200" b="1" dirty="0">
                <a:solidFill>
                  <a:schemeClr val="accent5">
                    <a:lumMod val="60000"/>
                    <a:lumOff val="40000"/>
                  </a:schemeClr>
                </a:solidFill>
                <a:latin typeface="Roboto"/>
              </a:rPr>
              <a:t>Example</a:t>
            </a:r>
            <a:endParaRPr lang="en-US" sz="1200" b="0" dirty="0">
              <a:latin typeface="Roboto"/>
            </a:endParaRPr>
          </a:p>
          <a:p>
            <a:pPr marL="285750" indent="-285750" algn="l" rtl="0">
              <a:buFont typeface="Arial" panose="020B0604020202020204" pitchFamily="34" charset="0"/>
              <a:buChar char="•"/>
            </a:pPr>
            <a:r>
              <a:rPr lang="en-US" sz="1200" b="0" dirty="0">
                <a:latin typeface="Roboto"/>
              </a:rPr>
              <a:t>I would expect Node to solve most layers – and let me handle only on my services</a:t>
            </a:r>
          </a:p>
          <a:p>
            <a:pPr marL="285750" indent="-285750" algn="l" rtl="0">
              <a:buFont typeface="Arial" panose="020B0604020202020204" pitchFamily="34" charset="0"/>
              <a:buChar char="•"/>
            </a:pPr>
            <a:endParaRPr lang="en-US" sz="1200" b="1" dirty="0">
              <a:latin typeface="Roboto"/>
            </a:endParaRPr>
          </a:p>
          <a:p>
            <a:pPr marL="0" indent="0" algn="l" rtl="0">
              <a:buFont typeface="Arial" panose="020B0604020202020204" pitchFamily="34" charset="0"/>
              <a:buNone/>
            </a:pPr>
            <a:r>
              <a:rPr lang="en-US" sz="1200" b="1" dirty="0">
                <a:latin typeface="Roboto"/>
              </a:rPr>
              <a:t>Gist:</a:t>
            </a:r>
          </a:p>
          <a:p>
            <a:pPr marL="0" indent="0" algn="l" rtl="0">
              <a:buFont typeface="Arial" panose="020B0604020202020204" pitchFamily="34" charset="0"/>
              <a:buNone/>
            </a:pPr>
            <a:r>
              <a:rPr lang="en-US" sz="4000" b="1" dirty="0">
                <a:latin typeface="Roboto"/>
              </a:rPr>
              <a:t>Line by line – like restaurant</a:t>
            </a:r>
          </a:p>
          <a:p>
            <a:pPr marL="0" indent="0" algn="l" rtl="0">
              <a:buFont typeface="Arial" panose="020B0604020202020204" pitchFamily="34" charset="0"/>
              <a:buNone/>
            </a:pPr>
            <a:endParaRPr lang="en-US" sz="1200" b="1" dirty="0"/>
          </a:p>
          <a:p>
            <a:pPr marL="285750" indent="-285750" algn="l" rtl="0">
              <a:buFont typeface="Arial" panose="020B0604020202020204" pitchFamily="34" charset="0"/>
              <a:buChar char="•"/>
            </a:pPr>
            <a:r>
              <a:rPr lang="en-US" sz="1200" b="0" dirty="0"/>
              <a:t>Sync is about waiting</a:t>
            </a:r>
          </a:p>
          <a:p>
            <a:pPr marL="285750" indent="-285750" algn="l" rtl="0">
              <a:buFont typeface="Arial" panose="020B0604020202020204" pitchFamily="34" charset="0"/>
              <a:buChar char="•"/>
            </a:pPr>
            <a:r>
              <a:rPr lang="en-US" sz="1200" b="0" dirty="0"/>
              <a:t>But IO is slow</a:t>
            </a:r>
          </a:p>
          <a:p>
            <a:pPr marL="285750" indent="-285750" algn="l" rtl="0">
              <a:buFont typeface="Arial" panose="020B0604020202020204" pitchFamily="34" charset="0"/>
              <a:buChar char="•"/>
            </a:pPr>
            <a:r>
              <a:rPr lang="en-US" sz="1200" b="0" dirty="0"/>
              <a:t>Webserver – blocking, multi-threaded</a:t>
            </a:r>
          </a:p>
          <a:p>
            <a:pPr marL="285750" indent="-285750" algn="l" rtl="0">
              <a:buFont typeface="Arial" panose="020B0604020202020204" pitchFamily="34" charset="0"/>
              <a:buChar char="•"/>
            </a:pPr>
            <a:endParaRPr lang="en-US" sz="1200" b="0" dirty="0"/>
          </a:p>
          <a:p>
            <a:pPr marL="0" indent="0" algn="l" rtl="0">
              <a:buFont typeface="Arial" panose="020B0604020202020204" pitchFamily="34" charset="0"/>
              <a:buNone/>
            </a:pPr>
            <a:endParaRPr lang="en-US" sz="1200" b="1" dirty="0"/>
          </a:p>
          <a:p>
            <a:pPr marL="0" indent="0" algn="l" rtl="0">
              <a:buFont typeface="Arial" panose="020B0604020202020204" pitchFamily="34" charset="0"/>
              <a:buNone/>
            </a:pPr>
            <a:r>
              <a:rPr lang="en-US" sz="1200" b="1" dirty="0"/>
              <a:t>Activity: </a:t>
            </a:r>
            <a:r>
              <a:rPr lang="en-US" sz="1200" b="0" dirty="0"/>
              <a:t>slide</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25</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065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prstClr val="black"/>
                </a:solidFill>
                <a:effectLst/>
                <a:uLnTx/>
                <a:uFillTx/>
                <a:latin typeface="Roboto"/>
                <a:ea typeface="+mn-ea"/>
                <a:cs typeface="+mn-cs"/>
              </a:rPr>
              <a:t>A-Sync – lines execution is similar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prstClr val="black"/>
                </a:solidFill>
                <a:effectLst/>
                <a:uLnTx/>
                <a:uFillTx/>
                <a:latin typeface="Roboto"/>
                <a:ea typeface="+mn-ea"/>
                <a:cs typeface="+mn-cs"/>
              </a:rPr>
              <a:t>Fire and forget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prstClr val="black"/>
                </a:solidFill>
                <a:effectLst/>
                <a:uLnTx/>
                <a:uFillTx/>
                <a:latin typeface="Roboto"/>
                <a:ea typeface="+mn-ea"/>
                <a:cs typeface="+mn-cs"/>
              </a:rPr>
              <a:t>Syntax problem – how to grab the response</a:t>
            </a:r>
          </a:p>
          <a:p>
            <a:pPr marL="0" indent="0" algn="l" rtl="0">
              <a:buFont typeface="Arial" panose="020B0604020202020204" pitchFamily="34" charset="0"/>
              <a:buNone/>
            </a:pPr>
            <a:endParaRPr lang="en-US" sz="1200" b="1" dirty="0">
              <a:solidFill>
                <a:schemeClr val="accent1"/>
              </a:solidFill>
            </a:endParaRPr>
          </a:p>
          <a:p>
            <a:pPr marL="0" indent="0" algn="l" rtl="0">
              <a:buFont typeface="Arial" panose="020B0604020202020204" pitchFamily="34" charset="0"/>
              <a:buNone/>
            </a:pPr>
            <a:endParaRPr lang="en-US" sz="1200" b="1" dirty="0">
              <a:solidFill>
                <a:schemeClr val="accent1"/>
              </a:solidFill>
            </a:endParaRPr>
          </a:p>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Sync vs </a:t>
            </a:r>
            <a:r>
              <a:rPr lang="en-US" sz="1200" b="0" dirty="0" err="1">
                <a:solidFill>
                  <a:srgbClr val="FFFF00"/>
                </a:solidFill>
              </a:rPr>
              <a:t>Async</a:t>
            </a:r>
            <a:endParaRPr lang="en-US" sz="1200" b="0" dirty="0">
              <a:solidFill>
                <a:srgbClr val="FFFF00"/>
              </a:solidFill>
            </a:endParaRPr>
          </a:p>
          <a:p>
            <a:pPr marL="0" indent="0" algn="l" rtl="0">
              <a:buFont typeface="Arial" panose="020B0604020202020204" pitchFamily="34" charset="0"/>
              <a:buNone/>
            </a:pPr>
            <a:r>
              <a:rPr lang="en-US" sz="1200" b="1" dirty="0">
                <a:solidFill>
                  <a:srgbClr val="FFFF00"/>
                </a:solidFill>
              </a:rPr>
              <a:t>Goal: </a:t>
            </a:r>
            <a:r>
              <a:rPr lang="en-US" sz="1200" b="0" dirty="0">
                <a:solidFill>
                  <a:srgbClr val="FFFF00"/>
                </a:solidFill>
              </a:rPr>
              <a:t>Understand the differences</a:t>
            </a:r>
          </a:p>
          <a:p>
            <a:pPr marL="0" indent="0" algn="l" rtl="0">
              <a:buFont typeface="Arial" panose="020B0604020202020204" pitchFamily="34" charset="0"/>
              <a:buNone/>
            </a:pPr>
            <a:r>
              <a:rPr lang="en-US" sz="1200" b="1" dirty="0"/>
              <a:t>Time:</a:t>
            </a:r>
            <a:r>
              <a:rPr lang="en-US" sz="1200" dirty="0"/>
              <a:t> 3</a:t>
            </a:r>
            <a:endParaRPr lang="en-US" sz="1200" b="0" dirty="0"/>
          </a:p>
          <a:p>
            <a:pPr marL="0" indent="0" algn="l" rtl="0">
              <a:buFont typeface="Arial" panose="020B0604020202020204" pitchFamily="34" charset="0"/>
              <a:buNone/>
            </a:pPr>
            <a:r>
              <a:rPr lang="en-US" sz="1200" b="1" dirty="0"/>
              <a:t>Punch: </a:t>
            </a:r>
            <a:r>
              <a:rPr lang="en-US" sz="1200" b="0" dirty="0"/>
              <a:t>Non-blocking is more thread efficient</a:t>
            </a:r>
          </a:p>
          <a:p>
            <a:pPr marL="0" indent="0" algn="l" rtl="0">
              <a:buFont typeface="Arial" panose="020B0604020202020204" pitchFamily="34" charset="0"/>
              <a:buNone/>
            </a:pPr>
            <a:r>
              <a:rPr lang="en-US" sz="1200" b="1" dirty="0"/>
              <a:t>Topics: </a:t>
            </a:r>
          </a:p>
          <a:p>
            <a:pPr marL="285750" indent="-285750" algn="l" rtl="0">
              <a:buFont typeface="Arial" panose="020B0604020202020204" pitchFamily="34" charset="0"/>
              <a:buChar char="•"/>
            </a:pPr>
            <a:r>
              <a:rPr lang="en-US" sz="1200" b="0" dirty="0"/>
              <a:t>Sync is about waiting</a:t>
            </a:r>
          </a:p>
          <a:p>
            <a:pPr marL="285750" indent="-285750" algn="l" rtl="0">
              <a:buFont typeface="Arial" panose="020B0604020202020204" pitchFamily="34" charset="0"/>
              <a:buChar char="•"/>
            </a:pPr>
            <a:r>
              <a:rPr lang="en-US" sz="1200" b="0" dirty="0"/>
              <a:t>But IO is slow</a:t>
            </a:r>
          </a:p>
          <a:p>
            <a:pPr marL="285750" indent="-285750" algn="l" rtl="0">
              <a:buFont typeface="Arial" panose="020B0604020202020204" pitchFamily="34" charset="0"/>
              <a:buChar char="•"/>
            </a:pPr>
            <a:r>
              <a:rPr lang="en-US" sz="1200" b="0" dirty="0"/>
              <a:t>Webserver – blocking, multi-threaded</a:t>
            </a:r>
          </a:p>
          <a:p>
            <a:pPr marL="285750" indent="-285750" algn="l" rtl="0">
              <a:buFont typeface="Arial" panose="020B0604020202020204" pitchFamily="34" charset="0"/>
              <a:buChar char="•"/>
            </a:pPr>
            <a:endParaRPr lang="en-US" sz="1200" b="0" dirty="0"/>
          </a:p>
          <a:p>
            <a:pPr marL="0" indent="0" algn="l" rtl="0">
              <a:buFont typeface="Arial" panose="020B0604020202020204" pitchFamily="34" charset="0"/>
              <a:buNone/>
            </a:pPr>
            <a:endParaRPr lang="en-US" sz="1200" b="1" dirty="0"/>
          </a:p>
          <a:p>
            <a:pPr marL="0" indent="0" algn="l" rtl="0">
              <a:buFont typeface="Arial" panose="020B0604020202020204" pitchFamily="34" charset="0"/>
              <a:buNone/>
            </a:pPr>
            <a:r>
              <a:rPr lang="en-US" sz="1200" b="1" dirty="0"/>
              <a:t>Activity: </a:t>
            </a:r>
            <a:r>
              <a:rPr lang="en-US" sz="1200" b="0" dirty="0"/>
              <a:t>slide</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26</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3042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prstClr val="black"/>
                </a:solidFill>
                <a:effectLst/>
                <a:uLnTx/>
                <a:uFillTx/>
                <a:latin typeface="Roboto"/>
                <a:ea typeface="+mn-ea"/>
                <a:cs typeface="+mn-cs"/>
              </a:rPr>
              <a:t>Thread never sleeps – Node uses 1!</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prstClr val="black"/>
                </a:solidFill>
                <a:effectLst/>
                <a:uLnTx/>
                <a:uFillTx/>
                <a:latin typeface="Roboto"/>
                <a:ea typeface="+mn-ea"/>
                <a:cs typeface="+mn-cs"/>
              </a:rPr>
              <a:t>Like restaurant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prstClr val="black"/>
                </a:solidFill>
                <a:effectLst/>
                <a:uLnTx/>
                <a:uFillTx/>
                <a:latin typeface="Roboto"/>
                <a:ea typeface="+mn-ea"/>
                <a:cs typeface="+mn-cs"/>
              </a:rPr>
              <a:t>Next slides about taming the complexity</a:t>
            </a:r>
          </a:p>
          <a:p>
            <a:pPr marL="0" indent="0" algn="l" rtl="0">
              <a:buFont typeface="Arial" panose="020B0604020202020204" pitchFamily="34" charset="0"/>
              <a:buNone/>
            </a:pPr>
            <a:endParaRPr lang="en-US" sz="1200" b="1" dirty="0">
              <a:solidFill>
                <a:schemeClr val="accent1"/>
              </a:solidFill>
            </a:endParaRPr>
          </a:p>
          <a:p>
            <a:pPr marL="0" indent="0" algn="l" rtl="0">
              <a:buFont typeface="Arial" panose="020B0604020202020204" pitchFamily="34" charset="0"/>
              <a:buNone/>
            </a:pPr>
            <a:endParaRPr lang="en-US" sz="1200" b="1" dirty="0">
              <a:solidFill>
                <a:schemeClr val="accent1"/>
              </a:solidFill>
            </a:endParaRPr>
          </a:p>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Sync vs </a:t>
            </a:r>
            <a:r>
              <a:rPr lang="en-US" sz="1200" b="0" dirty="0" err="1">
                <a:solidFill>
                  <a:srgbClr val="FFFF00"/>
                </a:solidFill>
              </a:rPr>
              <a:t>Async</a:t>
            </a:r>
            <a:endParaRPr lang="en-US" sz="1200" b="0" dirty="0">
              <a:solidFill>
                <a:srgbClr val="FFFF00"/>
              </a:solidFill>
            </a:endParaRPr>
          </a:p>
          <a:p>
            <a:pPr marL="0" indent="0" algn="l" rtl="0">
              <a:buFont typeface="Arial" panose="020B0604020202020204" pitchFamily="34" charset="0"/>
              <a:buNone/>
            </a:pPr>
            <a:r>
              <a:rPr lang="en-US" sz="1200" b="1" dirty="0">
                <a:solidFill>
                  <a:srgbClr val="FFFF00"/>
                </a:solidFill>
              </a:rPr>
              <a:t>Goal: </a:t>
            </a:r>
            <a:r>
              <a:rPr lang="en-US" sz="1200" b="0" dirty="0">
                <a:solidFill>
                  <a:srgbClr val="FFFF00"/>
                </a:solidFill>
              </a:rPr>
              <a:t>Understand the differences</a:t>
            </a:r>
          </a:p>
          <a:p>
            <a:pPr marL="0" indent="0" algn="l" rtl="0">
              <a:buFont typeface="Arial" panose="020B0604020202020204" pitchFamily="34" charset="0"/>
              <a:buNone/>
            </a:pPr>
            <a:r>
              <a:rPr lang="en-US" sz="1200" b="1" dirty="0"/>
              <a:t>Time:</a:t>
            </a:r>
            <a:r>
              <a:rPr lang="en-US" sz="1200" dirty="0"/>
              <a:t> 3</a:t>
            </a:r>
            <a:endParaRPr lang="en-US" sz="1200" b="0" dirty="0"/>
          </a:p>
          <a:p>
            <a:pPr marL="0" indent="0" algn="l" rtl="0">
              <a:buFont typeface="Arial" panose="020B0604020202020204" pitchFamily="34" charset="0"/>
              <a:buNone/>
            </a:pPr>
            <a:r>
              <a:rPr lang="en-US" sz="1200" b="1" dirty="0"/>
              <a:t>Punch: </a:t>
            </a:r>
            <a:r>
              <a:rPr lang="en-US" sz="1200" b="0" dirty="0"/>
              <a:t>Non-blocking is more thread efficient</a:t>
            </a:r>
          </a:p>
          <a:p>
            <a:pPr marL="0" indent="0" algn="l" rtl="0">
              <a:buFont typeface="Arial" panose="020B0604020202020204" pitchFamily="34" charset="0"/>
              <a:buNone/>
            </a:pPr>
            <a:r>
              <a:rPr lang="en-US" sz="1200" b="1" dirty="0"/>
              <a:t>Topics: </a:t>
            </a:r>
          </a:p>
          <a:p>
            <a:pPr marL="285750" indent="-285750" algn="l" rtl="0">
              <a:buFont typeface="Arial" panose="020B0604020202020204" pitchFamily="34" charset="0"/>
              <a:buChar char="•"/>
            </a:pPr>
            <a:r>
              <a:rPr lang="en-US" sz="1200" b="0" dirty="0"/>
              <a:t>Sync is about waiting</a:t>
            </a:r>
          </a:p>
          <a:p>
            <a:pPr marL="285750" indent="-285750" algn="l" rtl="0">
              <a:buFont typeface="Arial" panose="020B0604020202020204" pitchFamily="34" charset="0"/>
              <a:buChar char="•"/>
            </a:pPr>
            <a:r>
              <a:rPr lang="en-US" sz="1200" b="0" dirty="0"/>
              <a:t>But IO is slow</a:t>
            </a:r>
          </a:p>
          <a:p>
            <a:pPr marL="285750" indent="-285750" algn="l" rtl="0">
              <a:buFont typeface="Arial" panose="020B0604020202020204" pitchFamily="34" charset="0"/>
              <a:buChar char="•"/>
            </a:pPr>
            <a:r>
              <a:rPr lang="en-US" sz="1200" b="0" dirty="0"/>
              <a:t>Webserver – blocking, multi-threaded</a:t>
            </a:r>
          </a:p>
          <a:p>
            <a:pPr marL="285750" indent="-285750" algn="l" rtl="0">
              <a:buFont typeface="Arial" panose="020B0604020202020204" pitchFamily="34" charset="0"/>
              <a:buChar char="•"/>
            </a:pPr>
            <a:r>
              <a:rPr lang="en-US" sz="1200" b="0" dirty="0"/>
              <a:t>Code-demo</a:t>
            </a:r>
          </a:p>
          <a:p>
            <a:pPr marL="285750" indent="-285750" algn="l" rtl="0">
              <a:buFont typeface="Arial" panose="020B0604020202020204" pitchFamily="34" charset="0"/>
              <a:buChar char="•"/>
            </a:pPr>
            <a:endParaRPr lang="en-US" sz="1200" b="0" dirty="0"/>
          </a:p>
          <a:p>
            <a:pPr marL="0" indent="0" algn="l" rtl="0">
              <a:buFont typeface="Arial" panose="020B0604020202020204" pitchFamily="34" charset="0"/>
              <a:buNone/>
            </a:pPr>
            <a:endParaRPr lang="en-US" sz="1200" b="1" dirty="0"/>
          </a:p>
          <a:p>
            <a:pPr marL="0" indent="0" algn="l" rtl="0">
              <a:buFont typeface="Arial" panose="020B0604020202020204" pitchFamily="34" charset="0"/>
              <a:buNone/>
            </a:pPr>
            <a:r>
              <a:rPr lang="en-US" sz="1200" b="1" dirty="0"/>
              <a:t>Activity: </a:t>
            </a:r>
            <a:r>
              <a:rPr lang="en-US" sz="1200" b="0" dirty="0"/>
              <a:t>slide</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27</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288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prstClr val="black"/>
                </a:solidFill>
                <a:effectLst/>
                <a:uLnTx/>
                <a:uFillTx/>
                <a:latin typeface="Roboto"/>
                <a:ea typeface="+mn-ea"/>
                <a:cs typeface="+mn-cs"/>
              </a:rPr>
              <a:t>Context – bottom line is not enough</a:t>
            </a:r>
          </a:p>
          <a:p>
            <a:endParaRPr lang="en-US"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28</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113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prstClr val="black"/>
                </a:solidFill>
                <a:effectLst/>
                <a:uLnTx/>
                <a:uFillTx/>
                <a:latin typeface="Roboto"/>
                <a:ea typeface="+mn-ea"/>
                <a:cs typeface="+mn-cs"/>
              </a:rPr>
              <a:t>Eldest - and worst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prstClr val="black"/>
                </a:solidFill>
                <a:effectLst/>
                <a:uLnTx/>
                <a:uFillTx/>
                <a:latin typeface="Roboto"/>
                <a:ea typeface="+mn-ea"/>
                <a:cs typeface="+mn-cs"/>
              </a:rPr>
              <a:t>Idea – like laundry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prstClr val="black"/>
                </a:solidFill>
                <a:effectLst/>
                <a:uLnTx/>
                <a:uFillTx/>
                <a:latin typeface="Roboto"/>
                <a:ea typeface="+mn-ea"/>
                <a:cs typeface="+mn-cs"/>
              </a:rPr>
              <a:t>Code – mark caller vs </a:t>
            </a:r>
            <a:r>
              <a:rPr kumimoji="0" lang="en-US" sz="4000" b="1" i="0" u="none" strike="noStrike" kern="1200" cap="none" spc="0" normalizeH="0" baseline="0" noProof="0" dirty="0" err="1">
                <a:ln>
                  <a:noFill/>
                </a:ln>
                <a:solidFill>
                  <a:prstClr val="black"/>
                </a:solidFill>
                <a:effectLst/>
                <a:uLnTx/>
                <a:uFillTx/>
                <a:latin typeface="Roboto"/>
                <a:ea typeface="+mn-ea"/>
                <a:cs typeface="+mn-cs"/>
              </a:rPr>
              <a:t>callee</a:t>
            </a:r>
            <a:endParaRPr kumimoji="0" lang="en-US" sz="4000" b="1" i="0" u="none" strike="noStrike" kern="1200" cap="none" spc="0" normalizeH="0" baseline="0" noProof="0" dirty="0">
              <a:ln>
                <a:noFill/>
              </a:ln>
              <a:solidFill>
                <a:prstClr val="black"/>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4000" b="1" i="0" u="none" strike="noStrike" kern="1200" cap="none" spc="0" normalizeH="0" baseline="0" noProof="0" dirty="0">
              <a:ln>
                <a:noFill/>
              </a:ln>
              <a:solidFill>
                <a:prstClr val="black"/>
              </a:solidFill>
              <a:effectLst/>
              <a:uLnTx/>
              <a:uFillTx/>
              <a:latin typeface="Roboto"/>
              <a:ea typeface="+mn-ea"/>
              <a:cs typeface="+mn-cs"/>
            </a:endParaRPr>
          </a:p>
          <a:p>
            <a:pPr marL="0" indent="0" algn="l" rtl="0">
              <a:buFont typeface="Arial" panose="020B0604020202020204" pitchFamily="34" charset="0"/>
              <a:buNone/>
            </a:pPr>
            <a:endParaRPr lang="en-US" sz="1200" b="1" dirty="0">
              <a:solidFill>
                <a:schemeClr val="accent1"/>
              </a:solidFill>
              <a:latin typeface="Roboto"/>
            </a:endParaRPr>
          </a:p>
          <a:p>
            <a:pPr marL="0" indent="0" algn="l" rtl="0">
              <a:buFont typeface="Arial" panose="020B0604020202020204" pitchFamily="34" charset="0"/>
              <a:buNone/>
            </a:pPr>
            <a:endParaRPr lang="he-IL" sz="1200" b="1" dirty="0">
              <a:solidFill>
                <a:schemeClr val="accent1"/>
              </a:solidFill>
              <a:latin typeface="Roboto"/>
            </a:endParaRPr>
          </a:p>
          <a:p>
            <a:pPr marL="0" indent="0" algn="l" rtl="0">
              <a:buFont typeface="Arial" panose="020B0604020202020204" pitchFamily="34" charset="0"/>
              <a:buNone/>
            </a:pPr>
            <a:r>
              <a:rPr lang="en-US" sz="1200" b="1" dirty="0">
                <a:solidFill>
                  <a:schemeClr val="accent1"/>
                </a:solidFill>
                <a:latin typeface="Roboto"/>
              </a:rPr>
              <a:t>#Anecdote</a:t>
            </a:r>
            <a:r>
              <a:rPr lang="en-US" sz="1200" b="1" dirty="0">
                <a:solidFill>
                  <a:schemeClr val="tx1">
                    <a:lumMod val="75000"/>
                    <a:lumOff val="25000"/>
                  </a:schemeClr>
                </a:solidFill>
                <a:latin typeface="Roboto"/>
              </a:rPr>
              <a:t> #</a:t>
            </a:r>
            <a:r>
              <a:rPr lang="en-US" sz="1200" b="1" dirty="0">
                <a:solidFill>
                  <a:schemeClr val="accent5">
                    <a:lumMod val="60000"/>
                    <a:lumOff val="40000"/>
                  </a:schemeClr>
                </a:solidFill>
                <a:latin typeface="Roboto"/>
              </a:rPr>
              <a:t>Example #</a:t>
            </a:r>
            <a:r>
              <a:rPr lang="en-US" sz="1200" b="1" dirty="0">
                <a:solidFill>
                  <a:srgbClr val="FF0000"/>
                </a:solidFill>
                <a:latin typeface="Roboto"/>
              </a:rPr>
              <a:t>Demo #</a:t>
            </a:r>
            <a:r>
              <a:rPr lang="en-US" sz="1200" b="1" dirty="0">
                <a:solidFill>
                  <a:srgbClr val="FFFF00"/>
                </a:solidFill>
                <a:latin typeface="Roboto"/>
              </a:rPr>
              <a:t>Punch</a:t>
            </a:r>
          </a:p>
          <a:p>
            <a:pPr marL="0" indent="0" algn="l" rtl="0">
              <a:buFont typeface="Arial" panose="020B0604020202020204" pitchFamily="34" charset="0"/>
              <a:buNone/>
            </a:pPr>
            <a:endParaRPr lang="en-US" sz="1200" b="1" dirty="0">
              <a:solidFill>
                <a:srgbClr val="FFFF00"/>
              </a:solidFill>
              <a:latin typeface="Roboto"/>
            </a:endParaRPr>
          </a:p>
          <a:p>
            <a:pPr marL="0" indent="0" algn="l" rtl="0">
              <a:buFont typeface="Arial" panose="020B0604020202020204" pitchFamily="34" charset="0"/>
              <a:buNone/>
            </a:pPr>
            <a:r>
              <a:rPr lang="en-US" sz="1200" b="1" dirty="0">
                <a:solidFill>
                  <a:srgbClr val="FFFF00"/>
                </a:solidFill>
                <a:latin typeface="Roboto"/>
              </a:rPr>
              <a:t>Title: </a:t>
            </a:r>
            <a:r>
              <a:rPr lang="en-US" sz="1200" b="0" dirty="0">
                <a:solidFill>
                  <a:srgbClr val="FFFF00"/>
                </a:solidFill>
                <a:latin typeface="Roboto"/>
              </a:rPr>
              <a:t>Installing Node.JS</a:t>
            </a:r>
          </a:p>
          <a:p>
            <a:pPr marL="0" indent="0" algn="l" rtl="0">
              <a:buFont typeface="Arial" panose="020B0604020202020204" pitchFamily="34" charset="0"/>
              <a:buNone/>
            </a:pPr>
            <a:r>
              <a:rPr lang="en-US" sz="1200" b="1" dirty="0">
                <a:solidFill>
                  <a:srgbClr val="FFFF00"/>
                </a:solidFill>
                <a:latin typeface="Roboto"/>
              </a:rPr>
              <a:t>Goal: </a:t>
            </a:r>
            <a:r>
              <a:rPr lang="en-US" sz="1200" dirty="0">
                <a:solidFill>
                  <a:srgbClr val="FFFF00"/>
                </a:solidFill>
                <a:latin typeface="Roboto"/>
              </a:rPr>
              <a:t>Understand the puzzle</a:t>
            </a:r>
          </a:p>
          <a:p>
            <a:pPr marL="0" indent="0" algn="l" rtl="0">
              <a:buFont typeface="Arial" panose="020B0604020202020204" pitchFamily="34" charset="0"/>
              <a:buNone/>
            </a:pPr>
            <a:r>
              <a:rPr lang="en-US" sz="1200" b="1" dirty="0">
                <a:latin typeface="Roboto"/>
              </a:rPr>
              <a:t>Time:</a:t>
            </a:r>
            <a:r>
              <a:rPr lang="en-US" sz="1200" dirty="0">
                <a:latin typeface="Roboto"/>
              </a:rPr>
              <a:t> 3</a:t>
            </a:r>
            <a:endParaRPr lang="en-US" sz="1200" b="0" dirty="0">
              <a:latin typeface="Roboto"/>
            </a:endParaRPr>
          </a:p>
          <a:p>
            <a:pPr marL="0" indent="0" algn="l" rtl="0">
              <a:buFont typeface="Arial" panose="020B0604020202020204" pitchFamily="34" charset="0"/>
              <a:buNone/>
            </a:pPr>
            <a:r>
              <a:rPr lang="en-US" sz="1200" b="1" dirty="0">
                <a:latin typeface="Roboto"/>
              </a:rPr>
              <a:t>Punch: Before delving into the details, lets get the picture</a:t>
            </a:r>
          </a:p>
          <a:p>
            <a:pPr marL="0" indent="0" algn="l" rtl="0">
              <a:buFont typeface="Arial" panose="020B0604020202020204" pitchFamily="34" charset="0"/>
              <a:buNone/>
            </a:pPr>
            <a:r>
              <a:rPr lang="en-US" sz="1200" b="1" dirty="0">
                <a:latin typeface="Roboto"/>
              </a:rPr>
              <a:t>Content: </a:t>
            </a:r>
          </a:p>
          <a:p>
            <a:pPr marL="285750" indent="-285750" algn="l" rtl="0">
              <a:buFont typeface="Arial" panose="020B0604020202020204" pitchFamily="34" charset="0"/>
              <a:buChar char="•"/>
            </a:pPr>
            <a:r>
              <a:rPr lang="en-US" sz="1200" b="0" dirty="0">
                <a:latin typeface="Roboto"/>
              </a:rPr>
              <a:t>Our requirements – let’s first understand the big picture, don’t get intimidated you’ll only need to deal with few parts</a:t>
            </a:r>
          </a:p>
          <a:p>
            <a:pPr marL="285750" indent="-285750" algn="l" rtl="0">
              <a:buFont typeface="Arial" panose="020B0604020202020204" pitchFamily="34" charset="0"/>
              <a:buChar char="•"/>
            </a:pPr>
            <a:r>
              <a:rPr lang="en-US" sz="1200" b="0" dirty="0">
                <a:latin typeface="Roboto"/>
              </a:rPr>
              <a:t>The request flow – let’s flow with a user the asks for DB data </a:t>
            </a:r>
            <a:r>
              <a:rPr lang="en-US" sz="1200" b="1" dirty="0">
                <a:solidFill>
                  <a:schemeClr val="tx1">
                    <a:lumMod val="75000"/>
                    <a:lumOff val="25000"/>
                  </a:schemeClr>
                </a:solidFill>
                <a:latin typeface="Roboto"/>
              </a:rPr>
              <a:t>#</a:t>
            </a:r>
            <a:r>
              <a:rPr lang="en-US" sz="1200" b="1" dirty="0">
                <a:solidFill>
                  <a:schemeClr val="accent5">
                    <a:lumMod val="60000"/>
                    <a:lumOff val="40000"/>
                  </a:schemeClr>
                </a:solidFill>
                <a:latin typeface="Roboto"/>
              </a:rPr>
              <a:t>Example</a:t>
            </a:r>
            <a:endParaRPr lang="en-US" sz="1200" b="0" dirty="0">
              <a:latin typeface="Roboto"/>
            </a:endParaRPr>
          </a:p>
          <a:p>
            <a:pPr marL="285750" indent="-285750" algn="l" rtl="0">
              <a:buFont typeface="Arial" panose="020B0604020202020204" pitchFamily="34" charset="0"/>
              <a:buChar char="•"/>
            </a:pPr>
            <a:r>
              <a:rPr lang="en-US" sz="1200" b="0" dirty="0">
                <a:latin typeface="Roboto"/>
              </a:rPr>
              <a:t>I would expect Node to solve most layers – and let me handle only on my services</a:t>
            </a:r>
          </a:p>
          <a:p>
            <a:pPr marL="285750" indent="-285750" algn="l" rtl="0">
              <a:buFont typeface="Arial" panose="020B0604020202020204" pitchFamily="34" charset="0"/>
              <a:buChar char="•"/>
            </a:pPr>
            <a:endParaRPr lang="en-US" sz="1200" b="1" dirty="0">
              <a:latin typeface="Roboto"/>
            </a:endParaRPr>
          </a:p>
          <a:p>
            <a:pPr marL="0" indent="0" algn="l" rtl="0">
              <a:buFont typeface="Arial" panose="020B0604020202020204" pitchFamily="34" charset="0"/>
              <a:buNone/>
            </a:pPr>
            <a:r>
              <a:rPr lang="en-US" sz="1200" b="1" dirty="0">
                <a:latin typeface="Roboto"/>
              </a:rPr>
              <a:t>Gist:</a:t>
            </a:r>
          </a:p>
          <a:p>
            <a:pPr marL="0" indent="0" algn="l" rtl="0">
              <a:buFont typeface="Arial" panose="020B0604020202020204" pitchFamily="34" charset="0"/>
              <a:buNone/>
            </a:pPr>
            <a:endParaRPr lang="en-US" sz="4000" b="1" dirty="0">
              <a:latin typeface="Roboto"/>
            </a:endParaRPr>
          </a:p>
          <a:p>
            <a:pPr marL="0" indent="0" algn="l" rtl="0">
              <a:buFont typeface="Arial" panose="020B0604020202020204" pitchFamily="34" charset="0"/>
              <a:buNone/>
            </a:pPr>
            <a:r>
              <a:rPr lang="en-US" sz="1400" b="1" dirty="0">
                <a:latin typeface="Roboto"/>
              </a:rPr>
              <a:t>#idea – show the same code slide like the with sync/</a:t>
            </a:r>
            <a:r>
              <a:rPr lang="en-US" sz="1400" b="1" dirty="0" err="1">
                <a:latin typeface="Roboto"/>
              </a:rPr>
              <a:t>async</a:t>
            </a:r>
            <a:r>
              <a:rPr lang="en-US" sz="1400" b="1" dirty="0">
                <a:latin typeface="Roboto"/>
              </a:rPr>
              <a:t> explanation</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29</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8775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Getting in sync about formalities</a:t>
            </a:r>
          </a:p>
          <a:p>
            <a:pPr marL="0" indent="0" algn="l" rtl="0">
              <a:buFont typeface="Arial" panose="020B0604020202020204" pitchFamily="34" charset="0"/>
              <a:buNone/>
            </a:pPr>
            <a:endParaRPr lang="en-US" sz="1200" dirty="0">
              <a:solidFill>
                <a:srgbClr val="FFFF00"/>
              </a:solidFill>
            </a:endParaRPr>
          </a:p>
          <a:p>
            <a:pPr marL="0" indent="0" algn="l" rtl="0">
              <a:buFont typeface="Arial" panose="020B0604020202020204" pitchFamily="34" charset="0"/>
              <a:buNone/>
            </a:pPr>
            <a:r>
              <a:rPr lang="en-US" sz="1200" dirty="0">
                <a:solidFill>
                  <a:srgbClr val="FFFF00"/>
                </a:solidFill>
              </a:rPr>
              <a:t>#about you</a:t>
            </a:r>
          </a:p>
          <a:p>
            <a:pPr marL="0" indent="0" algn="l" rtl="0">
              <a:buFont typeface="Arial" panose="020B0604020202020204" pitchFamily="34" charset="0"/>
              <a:buNone/>
            </a:pPr>
            <a:endParaRPr lang="en-US" sz="1200" dirty="0">
              <a:solidFill>
                <a:srgbClr val="FFFF00"/>
              </a:solidFill>
            </a:endParaRP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2793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prstClr val="black"/>
                </a:solidFill>
                <a:effectLst/>
                <a:uLnTx/>
                <a:uFillTx/>
                <a:latin typeface="Roboto"/>
                <a:ea typeface="+mn-ea"/>
                <a:cs typeface="+mn-cs"/>
              </a:rPr>
              <a:t>Complexity – to show real-world</a:t>
            </a:r>
          </a:p>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30</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511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redine</a:t>
            </a:r>
            <a:r>
              <a:rPr lang="en-US" dirty="0"/>
              <a:t> </a:t>
            </a:r>
            <a:r>
              <a:rPr lang="en-US" dirty="0" err="1"/>
              <a:t>emhphasize</a:t>
            </a:r>
            <a:r>
              <a:rPr lang="en-US" dirty="0"/>
              <a:t> debug, loops, </a:t>
            </a:r>
            <a:r>
              <a:rPr lang="en-US" dirty="0" err="1"/>
              <a:t>etc</a:t>
            </a:r>
            <a:r>
              <a:rPr lang="en-US" dirty="0"/>
              <a:t>, hell</a:t>
            </a:r>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31</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652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32</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1318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latin typeface="Roboto"/>
              </a:rPr>
              <a:t>#Anecdote</a:t>
            </a:r>
            <a:r>
              <a:rPr lang="en-US" sz="1200" b="1" dirty="0">
                <a:solidFill>
                  <a:schemeClr val="tx1">
                    <a:lumMod val="75000"/>
                    <a:lumOff val="25000"/>
                  </a:schemeClr>
                </a:solidFill>
                <a:latin typeface="Roboto"/>
              </a:rPr>
              <a:t> #</a:t>
            </a:r>
            <a:r>
              <a:rPr lang="en-US" sz="1200" b="1" dirty="0">
                <a:solidFill>
                  <a:schemeClr val="accent5">
                    <a:lumMod val="60000"/>
                    <a:lumOff val="40000"/>
                  </a:schemeClr>
                </a:solidFill>
                <a:latin typeface="Roboto"/>
              </a:rPr>
              <a:t>Example #</a:t>
            </a:r>
            <a:r>
              <a:rPr lang="en-US" sz="1200" b="1" dirty="0">
                <a:solidFill>
                  <a:srgbClr val="FF0000"/>
                </a:solidFill>
                <a:latin typeface="Roboto"/>
              </a:rPr>
              <a:t>Demo #</a:t>
            </a:r>
            <a:r>
              <a:rPr lang="en-US" sz="1200" b="1" dirty="0">
                <a:solidFill>
                  <a:srgbClr val="FFFF00"/>
                </a:solidFill>
                <a:latin typeface="Roboto"/>
              </a:rPr>
              <a:t>Punch</a:t>
            </a:r>
          </a:p>
          <a:p>
            <a:pPr marL="0" indent="0" algn="l" rtl="0">
              <a:buFont typeface="Arial" panose="020B0604020202020204" pitchFamily="34" charset="0"/>
              <a:buNone/>
            </a:pPr>
            <a:endParaRPr lang="en-US" sz="1200" b="1" dirty="0">
              <a:solidFill>
                <a:srgbClr val="FFFF00"/>
              </a:solidFill>
              <a:latin typeface="Roboto"/>
            </a:endParaRPr>
          </a:p>
          <a:p>
            <a:pPr marL="0" indent="0" algn="l" rtl="0">
              <a:buFont typeface="Arial" panose="020B0604020202020204" pitchFamily="34" charset="0"/>
              <a:buNone/>
            </a:pPr>
            <a:r>
              <a:rPr lang="en-US" sz="1200" b="1" dirty="0">
                <a:solidFill>
                  <a:srgbClr val="FFFF00"/>
                </a:solidFill>
                <a:latin typeface="Roboto"/>
              </a:rPr>
              <a:t>Title: </a:t>
            </a:r>
            <a:r>
              <a:rPr lang="en-US" sz="1200" b="0" dirty="0">
                <a:solidFill>
                  <a:srgbClr val="FFFF00"/>
                </a:solidFill>
                <a:latin typeface="Roboto"/>
              </a:rPr>
              <a:t>Installing Node.JS</a:t>
            </a:r>
          </a:p>
          <a:p>
            <a:pPr marL="0" indent="0" algn="l" rtl="0">
              <a:buFont typeface="Arial" panose="020B0604020202020204" pitchFamily="34" charset="0"/>
              <a:buNone/>
            </a:pPr>
            <a:r>
              <a:rPr lang="en-US" sz="1200" b="1" dirty="0">
                <a:solidFill>
                  <a:srgbClr val="FFFF00"/>
                </a:solidFill>
                <a:latin typeface="Roboto"/>
              </a:rPr>
              <a:t>Goal: </a:t>
            </a:r>
            <a:r>
              <a:rPr lang="en-US" sz="1200" dirty="0">
                <a:solidFill>
                  <a:srgbClr val="FFFF00"/>
                </a:solidFill>
                <a:latin typeface="Roboto"/>
              </a:rPr>
              <a:t>Understand the puzzle</a:t>
            </a:r>
          </a:p>
          <a:p>
            <a:pPr marL="0" indent="0" algn="l" rtl="0">
              <a:buFont typeface="Arial" panose="020B0604020202020204" pitchFamily="34" charset="0"/>
              <a:buNone/>
            </a:pPr>
            <a:r>
              <a:rPr lang="en-US" sz="1200" b="1" dirty="0">
                <a:latin typeface="Roboto"/>
              </a:rPr>
              <a:t>Time:</a:t>
            </a:r>
            <a:r>
              <a:rPr lang="en-US" sz="1200" dirty="0">
                <a:latin typeface="Roboto"/>
              </a:rPr>
              <a:t> 3</a:t>
            </a:r>
            <a:endParaRPr lang="en-US" sz="1200" b="0" dirty="0">
              <a:latin typeface="Roboto"/>
            </a:endParaRPr>
          </a:p>
          <a:p>
            <a:pPr marL="0" indent="0" algn="l" rtl="0">
              <a:buFont typeface="Arial" panose="020B0604020202020204" pitchFamily="34" charset="0"/>
              <a:buNone/>
            </a:pPr>
            <a:r>
              <a:rPr lang="en-US" sz="1200" b="1" dirty="0">
                <a:latin typeface="Roboto"/>
              </a:rPr>
              <a:t>Punch: Before delving into the details, lets get the picture</a:t>
            </a:r>
          </a:p>
          <a:p>
            <a:pPr marL="0" indent="0" algn="l" rtl="0">
              <a:buFont typeface="Arial" panose="020B0604020202020204" pitchFamily="34" charset="0"/>
              <a:buNone/>
            </a:pPr>
            <a:r>
              <a:rPr lang="en-US" sz="1200" b="1" dirty="0">
                <a:latin typeface="Roboto"/>
              </a:rPr>
              <a:t>Content: </a:t>
            </a:r>
          </a:p>
          <a:p>
            <a:pPr marL="285750" indent="-285750" algn="l" rtl="0">
              <a:buFont typeface="Arial" panose="020B0604020202020204" pitchFamily="34" charset="0"/>
              <a:buChar char="•"/>
            </a:pPr>
            <a:r>
              <a:rPr lang="en-US" sz="1200" b="0" dirty="0">
                <a:latin typeface="Roboto"/>
              </a:rPr>
              <a:t>Our requirements – let’s first understand the big picture, don’t get intimidated you’ll only need to deal with few parts</a:t>
            </a:r>
          </a:p>
          <a:p>
            <a:pPr marL="285750" indent="-285750" algn="l" rtl="0">
              <a:buFont typeface="Arial" panose="020B0604020202020204" pitchFamily="34" charset="0"/>
              <a:buChar char="•"/>
            </a:pPr>
            <a:r>
              <a:rPr lang="en-US" sz="1200" b="0" dirty="0">
                <a:latin typeface="Roboto"/>
              </a:rPr>
              <a:t>The request flow – let’s flow with a user the asks for DB data </a:t>
            </a:r>
            <a:r>
              <a:rPr lang="en-US" sz="1200" b="1" dirty="0">
                <a:solidFill>
                  <a:schemeClr val="tx1">
                    <a:lumMod val="75000"/>
                    <a:lumOff val="25000"/>
                  </a:schemeClr>
                </a:solidFill>
                <a:latin typeface="Roboto"/>
              </a:rPr>
              <a:t>#</a:t>
            </a:r>
            <a:r>
              <a:rPr lang="en-US" sz="1200" b="1" dirty="0">
                <a:solidFill>
                  <a:schemeClr val="accent5">
                    <a:lumMod val="60000"/>
                    <a:lumOff val="40000"/>
                  </a:schemeClr>
                </a:solidFill>
                <a:latin typeface="Roboto"/>
              </a:rPr>
              <a:t>Example</a:t>
            </a:r>
            <a:endParaRPr lang="en-US" sz="1200" b="0" dirty="0">
              <a:latin typeface="Roboto"/>
            </a:endParaRPr>
          </a:p>
          <a:p>
            <a:pPr marL="285750" indent="-285750" algn="l" rtl="0">
              <a:buFont typeface="Arial" panose="020B0604020202020204" pitchFamily="34" charset="0"/>
              <a:buChar char="•"/>
            </a:pPr>
            <a:r>
              <a:rPr lang="en-US" sz="1200" b="0" dirty="0">
                <a:latin typeface="Roboto"/>
              </a:rPr>
              <a:t>I would expect Node to solve most layers – and let me handle only on my services</a:t>
            </a:r>
          </a:p>
          <a:p>
            <a:pPr marL="285750" indent="-285750" algn="l" rtl="0">
              <a:buFont typeface="Arial" panose="020B0604020202020204" pitchFamily="34" charset="0"/>
              <a:buChar char="•"/>
            </a:pPr>
            <a:endParaRPr lang="en-US" sz="1200" b="1" dirty="0">
              <a:latin typeface="Roboto"/>
            </a:endParaRPr>
          </a:p>
          <a:p>
            <a:pPr marL="0" indent="0" algn="l" rtl="0">
              <a:buFont typeface="Arial" panose="020B0604020202020204" pitchFamily="34" charset="0"/>
              <a:buNone/>
            </a:pPr>
            <a:r>
              <a:rPr lang="en-US" sz="1200" b="1" dirty="0">
                <a:latin typeface="Roboto"/>
              </a:rPr>
              <a:t>Gist:</a:t>
            </a:r>
          </a:p>
          <a:p>
            <a:pPr marL="0" indent="0" algn="l" rtl="0">
              <a:buFont typeface="Arial" panose="020B0604020202020204" pitchFamily="34" charset="0"/>
              <a:buNone/>
            </a:pPr>
            <a:r>
              <a:rPr lang="en-US" sz="4000" b="1" dirty="0">
                <a:latin typeface="Roboto"/>
              </a:rPr>
              <a:t>By nature – that is thing</a:t>
            </a:r>
          </a:p>
          <a:p>
            <a:pPr marL="0" indent="0" algn="l" rtl="0">
              <a:buFont typeface="Arial" panose="020B0604020202020204" pitchFamily="34" charset="0"/>
              <a:buNone/>
            </a:pPr>
            <a:r>
              <a:rPr lang="en-US" sz="4000" b="1" dirty="0">
                <a:latin typeface="Roboto"/>
              </a:rPr>
              <a:t>Challenging - bad news &amp; good news (now easy)</a:t>
            </a:r>
          </a:p>
          <a:p>
            <a:pPr marL="0" indent="0" algn="l" rtl="0">
              <a:buFont typeface="Arial" panose="020B0604020202020204" pitchFamily="34" charset="0"/>
              <a:buNone/>
            </a:pPr>
            <a:r>
              <a:rPr lang="en-US" sz="4000" b="1" dirty="0">
                <a:latin typeface="Roboto"/>
              </a:rPr>
              <a:t>Master – 99% of your code</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33</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614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34</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80993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35</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230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36</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84028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latin typeface="Roboto"/>
              </a:rPr>
              <a:t>#Anecdote</a:t>
            </a:r>
            <a:r>
              <a:rPr lang="en-US" sz="1200" b="1" dirty="0">
                <a:solidFill>
                  <a:schemeClr val="tx1">
                    <a:lumMod val="75000"/>
                    <a:lumOff val="25000"/>
                  </a:schemeClr>
                </a:solidFill>
                <a:latin typeface="Roboto"/>
              </a:rPr>
              <a:t> #</a:t>
            </a:r>
            <a:r>
              <a:rPr lang="en-US" sz="1200" b="1" dirty="0">
                <a:solidFill>
                  <a:schemeClr val="accent5">
                    <a:lumMod val="60000"/>
                    <a:lumOff val="40000"/>
                  </a:schemeClr>
                </a:solidFill>
                <a:latin typeface="Roboto"/>
              </a:rPr>
              <a:t>Example #</a:t>
            </a:r>
            <a:r>
              <a:rPr lang="en-US" sz="1200" b="1" dirty="0">
                <a:solidFill>
                  <a:srgbClr val="FF0000"/>
                </a:solidFill>
                <a:latin typeface="Roboto"/>
              </a:rPr>
              <a:t>Demo #</a:t>
            </a:r>
            <a:r>
              <a:rPr lang="en-US" sz="1200" b="1" dirty="0">
                <a:solidFill>
                  <a:srgbClr val="FFFF00"/>
                </a:solidFill>
                <a:latin typeface="Roboto"/>
              </a:rPr>
              <a:t>Punch</a:t>
            </a:r>
          </a:p>
          <a:p>
            <a:pPr marL="0" indent="0" algn="l" rtl="0">
              <a:buFont typeface="Arial" panose="020B0604020202020204" pitchFamily="34" charset="0"/>
              <a:buNone/>
            </a:pPr>
            <a:endParaRPr lang="en-US" sz="1200" b="1" dirty="0">
              <a:solidFill>
                <a:srgbClr val="FFFF00"/>
              </a:solidFill>
              <a:latin typeface="Roboto"/>
            </a:endParaRPr>
          </a:p>
          <a:p>
            <a:pPr marL="0" indent="0" algn="l" rtl="0">
              <a:buFont typeface="Arial" panose="020B0604020202020204" pitchFamily="34" charset="0"/>
              <a:buNone/>
            </a:pPr>
            <a:r>
              <a:rPr lang="en-US" sz="1200" b="1" dirty="0">
                <a:solidFill>
                  <a:srgbClr val="FFFF00"/>
                </a:solidFill>
                <a:latin typeface="Roboto"/>
              </a:rPr>
              <a:t>Title: </a:t>
            </a:r>
            <a:r>
              <a:rPr lang="en-US" sz="1200" b="0" dirty="0">
                <a:solidFill>
                  <a:srgbClr val="FFFF00"/>
                </a:solidFill>
                <a:latin typeface="Roboto"/>
              </a:rPr>
              <a:t>Installing Node.JS</a:t>
            </a:r>
          </a:p>
          <a:p>
            <a:pPr marL="0" indent="0" algn="l" rtl="0">
              <a:buFont typeface="Arial" panose="020B0604020202020204" pitchFamily="34" charset="0"/>
              <a:buNone/>
            </a:pPr>
            <a:r>
              <a:rPr lang="en-US" sz="1200" b="1" dirty="0">
                <a:solidFill>
                  <a:srgbClr val="FFFF00"/>
                </a:solidFill>
                <a:latin typeface="Roboto"/>
              </a:rPr>
              <a:t>Goal: </a:t>
            </a:r>
            <a:r>
              <a:rPr lang="en-US" sz="1200" dirty="0">
                <a:solidFill>
                  <a:srgbClr val="FFFF00"/>
                </a:solidFill>
                <a:latin typeface="Roboto"/>
              </a:rPr>
              <a:t>Understand the puzzle</a:t>
            </a:r>
          </a:p>
          <a:p>
            <a:pPr marL="0" indent="0" algn="l" rtl="0">
              <a:buFont typeface="Arial" panose="020B0604020202020204" pitchFamily="34" charset="0"/>
              <a:buNone/>
            </a:pPr>
            <a:r>
              <a:rPr lang="en-US" sz="1200" b="1" dirty="0">
                <a:latin typeface="Roboto"/>
              </a:rPr>
              <a:t>Time:</a:t>
            </a:r>
            <a:r>
              <a:rPr lang="en-US" sz="1200" dirty="0">
                <a:latin typeface="Roboto"/>
              </a:rPr>
              <a:t> 3</a:t>
            </a:r>
            <a:endParaRPr lang="en-US" sz="1200" b="0" dirty="0">
              <a:latin typeface="Roboto"/>
            </a:endParaRPr>
          </a:p>
          <a:p>
            <a:pPr marL="0" indent="0" algn="l" rtl="0">
              <a:buFont typeface="Arial" panose="020B0604020202020204" pitchFamily="34" charset="0"/>
              <a:buNone/>
            </a:pPr>
            <a:r>
              <a:rPr lang="en-US" sz="1200" b="1" dirty="0">
                <a:latin typeface="Roboto"/>
              </a:rPr>
              <a:t>Punch: Before delving into the details, lets get the picture</a:t>
            </a:r>
          </a:p>
          <a:p>
            <a:pPr marL="0" indent="0" algn="l" rtl="0">
              <a:buFont typeface="Arial" panose="020B0604020202020204" pitchFamily="34" charset="0"/>
              <a:buNone/>
            </a:pPr>
            <a:r>
              <a:rPr lang="en-US" sz="1200" b="1" dirty="0">
                <a:latin typeface="Roboto"/>
              </a:rPr>
              <a:t>Content: </a:t>
            </a:r>
          </a:p>
          <a:p>
            <a:pPr marL="285750" indent="-285750" algn="l" rtl="0">
              <a:buFont typeface="Arial" panose="020B0604020202020204" pitchFamily="34" charset="0"/>
              <a:buChar char="•"/>
            </a:pPr>
            <a:r>
              <a:rPr lang="en-US" sz="1200" b="0" dirty="0">
                <a:latin typeface="Roboto"/>
              </a:rPr>
              <a:t>Our requirements – let’s first understand the big picture, don’t get intimidated you’ll only need to deal with few parts</a:t>
            </a:r>
          </a:p>
          <a:p>
            <a:pPr marL="285750" indent="-285750" algn="l" rtl="0">
              <a:buFont typeface="Arial" panose="020B0604020202020204" pitchFamily="34" charset="0"/>
              <a:buChar char="•"/>
            </a:pPr>
            <a:r>
              <a:rPr lang="en-US" sz="1200" b="0" dirty="0">
                <a:latin typeface="Roboto"/>
              </a:rPr>
              <a:t>The request flow – let’s flow with a user the asks for DB data </a:t>
            </a:r>
            <a:r>
              <a:rPr lang="en-US" sz="1200" b="1" dirty="0">
                <a:solidFill>
                  <a:schemeClr val="tx1">
                    <a:lumMod val="75000"/>
                    <a:lumOff val="25000"/>
                  </a:schemeClr>
                </a:solidFill>
                <a:latin typeface="Roboto"/>
              </a:rPr>
              <a:t>#</a:t>
            </a:r>
            <a:r>
              <a:rPr lang="en-US" sz="1200" b="1" dirty="0">
                <a:solidFill>
                  <a:schemeClr val="accent5">
                    <a:lumMod val="60000"/>
                    <a:lumOff val="40000"/>
                  </a:schemeClr>
                </a:solidFill>
                <a:latin typeface="Roboto"/>
              </a:rPr>
              <a:t>Example</a:t>
            </a:r>
            <a:endParaRPr lang="en-US" sz="1200" b="0" dirty="0">
              <a:latin typeface="Roboto"/>
            </a:endParaRPr>
          </a:p>
          <a:p>
            <a:pPr marL="285750" indent="-285750" algn="l" rtl="0">
              <a:buFont typeface="Arial" panose="020B0604020202020204" pitchFamily="34" charset="0"/>
              <a:buChar char="•"/>
            </a:pPr>
            <a:r>
              <a:rPr lang="en-US" sz="1200" b="0" dirty="0">
                <a:latin typeface="Roboto"/>
              </a:rPr>
              <a:t>I would expect Node to solve most layers – and let me handle only on my services</a:t>
            </a:r>
          </a:p>
          <a:p>
            <a:pPr marL="285750" indent="-285750" algn="l" rtl="0">
              <a:buFont typeface="Arial" panose="020B0604020202020204" pitchFamily="34" charset="0"/>
              <a:buChar char="•"/>
            </a:pPr>
            <a:endParaRPr lang="en-US" sz="1200" b="1" dirty="0">
              <a:latin typeface="Roboto"/>
            </a:endParaRPr>
          </a:p>
          <a:p>
            <a:pPr marL="0" indent="0" algn="l" rtl="0">
              <a:buFont typeface="Arial" panose="020B0604020202020204" pitchFamily="34" charset="0"/>
              <a:buNone/>
            </a:pPr>
            <a:r>
              <a:rPr lang="en-US" sz="1200" b="1" dirty="0">
                <a:latin typeface="Roboto"/>
              </a:rPr>
              <a:t>Gist:</a:t>
            </a:r>
          </a:p>
          <a:p>
            <a:pPr marL="0" indent="0" algn="l" rtl="0">
              <a:buFont typeface="Arial" panose="020B0604020202020204" pitchFamily="34" charset="0"/>
              <a:buNone/>
            </a:pPr>
            <a:r>
              <a:rPr lang="en-US" sz="4000" b="1" dirty="0">
                <a:latin typeface="Roboto"/>
              </a:rPr>
              <a:t>By nature – that is thing</a:t>
            </a:r>
          </a:p>
          <a:p>
            <a:pPr marL="0" indent="0" algn="l" rtl="0">
              <a:buFont typeface="Arial" panose="020B0604020202020204" pitchFamily="34" charset="0"/>
              <a:buNone/>
            </a:pPr>
            <a:r>
              <a:rPr lang="en-US" sz="4000" b="1" dirty="0">
                <a:latin typeface="Roboto"/>
              </a:rPr>
              <a:t>Challenging - bad news &amp; good news (now easy)</a:t>
            </a:r>
          </a:p>
          <a:p>
            <a:pPr marL="0" indent="0" algn="l" rtl="0">
              <a:buFont typeface="Arial" panose="020B0604020202020204" pitchFamily="34" charset="0"/>
              <a:buNone/>
            </a:pPr>
            <a:r>
              <a:rPr lang="en-US" sz="4000" b="1" dirty="0">
                <a:latin typeface="Roboto"/>
              </a:rPr>
              <a:t>Master – 99% of your code</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37</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18580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38</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7586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39</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4248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Goal: </a:t>
            </a:r>
            <a:r>
              <a:rPr lang="en-US" dirty="0"/>
              <a:t>Understand the problems Node covers and the opportunities it brings</a:t>
            </a:r>
          </a:p>
          <a:p>
            <a:pPr marL="0" indent="0">
              <a:buFont typeface="Arial" panose="020B0604020202020204" pitchFamily="34" charset="0"/>
              <a:buNone/>
            </a:pPr>
            <a:r>
              <a:rPr lang="en-US" b="1" dirty="0"/>
              <a:t>Time:</a:t>
            </a:r>
            <a:r>
              <a:rPr lang="en-US" dirty="0"/>
              <a:t> 30 min</a:t>
            </a:r>
          </a:p>
          <a:p>
            <a:pPr marL="0" indent="0">
              <a:buFont typeface="Arial" panose="020B0604020202020204" pitchFamily="34" charset="0"/>
              <a:buNone/>
            </a:pPr>
            <a:r>
              <a:rPr lang="en-US" b="1" dirty="0"/>
              <a:t>Topics: </a:t>
            </a:r>
          </a:p>
          <a:p>
            <a:pPr marL="171450" indent="-171450">
              <a:buFont typeface="Arial" panose="020B0604020202020204" pitchFamily="34" charset="0"/>
              <a:buChar char="•"/>
            </a:pPr>
            <a:r>
              <a:rPr lang="en-US" b="1" dirty="0"/>
              <a:t>History </a:t>
            </a:r>
            <a:r>
              <a:rPr lang="en-US" b="0" dirty="0"/>
              <a:t>– How it began, Ryan Dahl announcement, how it grew</a:t>
            </a:r>
          </a:p>
          <a:p>
            <a:pPr marL="171450" indent="-171450">
              <a:buFont typeface="Arial" panose="020B0604020202020204" pitchFamily="34" charset="0"/>
              <a:buChar char="•"/>
            </a:pPr>
            <a:r>
              <a:rPr lang="en-US" b="1" dirty="0"/>
              <a:t>Now - </a:t>
            </a:r>
            <a:r>
              <a:rPr lang="en-US" b="0" dirty="0"/>
              <a:t> where is it now (companies, popularity)</a:t>
            </a:r>
          </a:p>
          <a:p>
            <a:pPr marL="171450" indent="-171450">
              <a:buFont typeface="Arial" panose="020B0604020202020204" pitchFamily="34" charset="0"/>
              <a:buChar char="•"/>
            </a:pPr>
            <a:r>
              <a:rPr lang="en-US" b="1" dirty="0"/>
              <a:t>Usage –</a:t>
            </a:r>
            <a:r>
              <a:rPr lang="en-US" b="0" dirty="0"/>
              <a:t> what people are doing with Node.JS</a:t>
            </a:r>
          </a:p>
          <a:p>
            <a:pPr marL="171450" indent="-171450">
              <a:buFont typeface="Arial" panose="020B0604020202020204" pitchFamily="34" charset="0"/>
              <a:buChar char="•"/>
            </a:pPr>
            <a:r>
              <a:rPr lang="en-US" b="1" dirty="0"/>
              <a:t>Philosophy – </a:t>
            </a:r>
            <a:r>
              <a:rPr lang="en-US" b="0" dirty="0"/>
              <a:t>the 3 principles: naked, directed, community</a:t>
            </a:r>
          </a:p>
          <a:p>
            <a:pPr marL="171450" indent="-171450">
              <a:buFont typeface="Arial" panose="020B0604020202020204" pitchFamily="34" charset="0"/>
              <a:buChar char="•"/>
            </a:pPr>
            <a:r>
              <a:rPr lang="en-US" b="0" dirty="0"/>
              <a:t>Prepare</a:t>
            </a:r>
          </a:p>
          <a:p>
            <a:pPr marL="628650" lvl="1" indent="-171450">
              <a:buFont typeface="Arial" panose="020B0604020202020204" pitchFamily="34" charset="0"/>
              <a:buChar char="•"/>
            </a:pPr>
            <a:r>
              <a:rPr lang="en-US" b="0" dirty="0"/>
              <a:t>YouTube Video</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4</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85412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40</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7375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2800" b="1" dirty="0">
                <a:latin typeface="Roboto"/>
              </a:rPr>
              <a:t>Punch – tough topic, easy bottom line</a:t>
            </a:r>
          </a:p>
          <a:p>
            <a:pPr marL="0" indent="0" algn="l" rtl="0">
              <a:buFont typeface="Arial" panose="020B0604020202020204" pitchFamily="34" charset="0"/>
              <a:buNone/>
            </a:pPr>
            <a:r>
              <a:rPr lang="en-US" sz="2800" b="1" dirty="0">
                <a:latin typeface="Roboto"/>
              </a:rPr>
              <a:t>Show visual diff #examples/user-products-{method}/final.js</a:t>
            </a:r>
          </a:p>
          <a:p>
            <a:pPr marL="0" indent="0" algn="l" rtl="0">
              <a:buFont typeface="Arial" panose="020B0604020202020204" pitchFamily="34" charset="0"/>
              <a:buNone/>
            </a:pPr>
            <a:endParaRPr lang="en-US" sz="2800" b="1" dirty="0">
              <a:latin typeface="Roboto"/>
            </a:endParaRPr>
          </a:p>
          <a:p>
            <a:pPr marL="0" indent="0" algn="l" rtl="0">
              <a:buFont typeface="Arial" panose="020B0604020202020204" pitchFamily="34" charset="0"/>
              <a:buNone/>
            </a:pPr>
            <a:endParaRPr lang="en-US" sz="2800" b="1" dirty="0">
              <a:latin typeface="Roboto"/>
            </a:endParaRP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41</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51486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Goal: </a:t>
            </a:r>
            <a:r>
              <a:rPr lang="en-US" dirty="0"/>
              <a:t>Understand the problems Node covers and the opportunities it brings</a:t>
            </a:r>
          </a:p>
          <a:p>
            <a:pPr marL="0" indent="0">
              <a:buFont typeface="Arial" panose="020B0604020202020204" pitchFamily="34" charset="0"/>
              <a:buNone/>
            </a:pPr>
            <a:r>
              <a:rPr lang="en-US" b="1" dirty="0"/>
              <a:t>Time:</a:t>
            </a:r>
            <a:r>
              <a:rPr lang="en-US" dirty="0"/>
              <a:t> 30 min</a:t>
            </a:r>
          </a:p>
          <a:p>
            <a:pPr marL="0" indent="0">
              <a:buFont typeface="Arial" panose="020B0604020202020204" pitchFamily="34" charset="0"/>
              <a:buNone/>
            </a:pPr>
            <a:r>
              <a:rPr lang="en-US" b="1" dirty="0"/>
              <a:t>Topics: </a:t>
            </a:r>
          </a:p>
          <a:p>
            <a:pPr marL="171450" indent="-171450">
              <a:buFont typeface="Arial" panose="020B0604020202020204" pitchFamily="34" charset="0"/>
              <a:buChar char="•"/>
            </a:pPr>
            <a:r>
              <a:rPr lang="en-US" b="1" dirty="0"/>
              <a:t>History </a:t>
            </a:r>
            <a:r>
              <a:rPr lang="en-US" b="0" dirty="0"/>
              <a:t>– How it began, Ryan Dahl announcement, how it grew</a:t>
            </a:r>
          </a:p>
          <a:p>
            <a:pPr marL="171450" indent="-171450">
              <a:buFont typeface="Arial" panose="020B0604020202020204" pitchFamily="34" charset="0"/>
              <a:buChar char="•"/>
            </a:pPr>
            <a:r>
              <a:rPr lang="en-US" b="1" dirty="0"/>
              <a:t>Now - </a:t>
            </a:r>
            <a:r>
              <a:rPr lang="en-US" b="0" dirty="0"/>
              <a:t> where is it now (companies, popularity)</a:t>
            </a:r>
          </a:p>
          <a:p>
            <a:pPr marL="171450" indent="-171450">
              <a:buFont typeface="Arial" panose="020B0604020202020204" pitchFamily="34" charset="0"/>
              <a:buChar char="•"/>
            </a:pPr>
            <a:r>
              <a:rPr lang="en-US" b="1" dirty="0"/>
              <a:t>Usage –</a:t>
            </a:r>
            <a:r>
              <a:rPr lang="en-US" b="0" dirty="0"/>
              <a:t> what people are doing with Node.JS</a:t>
            </a:r>
          </a:p>
          <a:p>
            <a:pPr marL="171450" indent="-171450">
              <a:buFont typeface="Arial" panose="020B0604020202020204" pitchFamily="34" charset="0"/>
              <a:buChar char="•"/>
            </a:pPr>
            <a:r>
              <a:rPr lang="en-US" b="1" dirty="0"/>
              <a:t>Philosophy – </a:t>
            </a:r>
            <a:r>
              <a:rPr lang="en-US" b="0" dirty="0"/>
              <a:t>the 3 principles: naked, directed, community</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42</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68822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3600" b="1" dirty="0"/>
              <a:t>Usages – BOT, IOT, </a:t>
            </a:r>
            <a:r>
              <a:rPr lang="en-US" sz="3600" b="1" dirty="0" err="1"/>
              <a:t>etc</a:t>
            </a:r>
            <a:endParaRPr lang="en-US" sz="3600" b="1" dirty="0"/>
          </a:p>
          <a:p>
            <a:pPr marL="0" indent="0">
              <a:buFont typeface="Arial" panose="020B0604020202020204" pitchFamily="34" charset="0"/>
              <a:buNone/>
            </a:pPr>
            <a:r>
              <a:rPr lang="en-US" sz="3600" b="1" dirty="0"/>
              <a:t>API only</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Goal: </a:t>
            </a:r>
            <a:r>
              <a:rPr lang="en-US" dirty="0"/>
              <a:t>Understand how Node philosophy is implemented in web apps</a:t>
            </a:r>
          </a:p>
          <a:p>
            <a:pPr marL="0" indent="0">
              <a:buFont typeface="Arial" panose="020B0604020202020204" pitchFamily="34" charset="0"/>
              <a:buNone/>
            </a:pPr>
            <a:r>
              <a:rPr lang="en-US" b="1" dirty="0"/>
              <a:t>Time:</a:t>
            </a:r>
            <a:r>
              <a:rPr lang="en-US" dirty="0"/>
              <a:t> 90 min</a:t>
            </a:r>
          </a:p>
          <a:p>
            <a:pPr marL="0" indent="0">
              <a:buFont typeface="Arial" panose="020B0604020202020204" pitchFamily="34" charset="0"/>
              <a:buNone/>
            </a:pPr>
            <a:r>
              <a:rPr lang="en-US" b="1" dirty="0"/>
              <a:t>Topics: </a:t>
            </a:r>
          </a:p>
          <a:p>
            <a:pPr marL="171450" indent="-171450">
              <a:buFont typeface="Arial" panose="020B0604020202020204" pitchFamily="34" charset="0"/>
              <a:buChar char="•"/>
            </a:pPr>
            <a:r>
              <a:rPr lang="en-US" b="1" dirty="0"/>
              <a:t>WIFM – web apps are the most common use case, including IOT, BOT</a:t>
            </a:r>
          </a:p>
          <a:p>
            <a:pPr marL="171450" indent="-171450">
              <a:buFont typeface="Arial" panose="020B0604020202020204" pitchFamily="34" charset="0"/>
              <a:buChar char="•"/>
            </a:pPr>
            <a:r>
              <a:rPr lang="en-US" b="1" dirty="0"/>
              <a:t>Anatomy of any web app</a:t>
            </a:r>
          </a:p>
          <a:p>
            <a:pPr marL="171450" indent="-171450">
              <a:buFont typeface="Arial" panose="020B0604020202020204" pitchFamily="34" charset="0"/>
              <a:buChar char="•"/>
            </a:pPr>
            <a:r>
              <a:rPr lang="en-US" b="1" dirty="0"/>
              <a:t>Choose your framework – Raw vs Express vs </a:t>
            </a:r>
            <a:r>
              <a:rPr lang="en-US" b="1" dirty="0" err="1"/>
              <a:t>LoopBack</a:t>
            </a:r>
            <a:r>
              <a:rPr lang="en-US" b="1" dirty="0"/>
              <a:t> vs ASP.NET</a:t>
            </a:r>
          </a:p>
          <a:p>
            <a:pPr marL="171450" indent="-171450">
              <a:buFont typeface="Arial" panose="020B0604020202020204" pitchFamily="34" charset="0"/>
              <a:buChar char="•"/>
            </a:pPr>
            <a:r>
              <a:rPr lang="en-US" b="1" dirty="0"/>
              <a:t>Intro to Express – the project, site, installation, </a:t>
            </a:r>
            <a:r>
              <a:rPr lang="en-US" b="1" dirty="0" err="1"/>
              <a:t>etc</a:t>
            </a:r>
            <a:endParaRPr lang="en-US" b="1" dirty="0"/>
          </a:p>
          <a:p>
            <a:pPr marL="171450" indent="-171450">
              <a:buFont typeface="Arial" panose="020B0604020202020204" pitchFamily="34" charset="0"/>
              <a:buChar char="•"/>
            </a:pPr>
            <a:r>
              <a:rPr lang="en-US" b="1" dirty="0"/>
              <a:t>Express Hello World – basic get, routes, separated networking, </a:t>
            </a:r>
            <a:r>
              <a:rPr lang="en-US" b="1" dirty="0" err="1"/>
              <a:t>req</a:t>
            </a:r>
            <a:r>
              <a:rPr lang="en-US" b="1" dirty="0"/>
              <a:t> &amp; res objects, POSTMAN</a:t>
            </a:r>
          </a:p>
          <a:p>
            <a:pPr marL="171450" indent="-171450">
              <a:buFont typeface="Arial" panose="020B0604020202020204" pitchFamily="34" charset="0"/>
              <a:buChar char="•"/>
            </a:pPr>
            <a:r>
              <a:rPr lang="en-US" b="1" dirty="0" err="1"/>
              <a:t>Middlewares</a:t>
            </a:r>
            <a:r>
              <a:rPr lang="en-US" b="1" dirty="0"/>
              <a:t> – logging, country check, passport, explore the markets</a:t>
            </a:r>
          </a:p>
          <a:p>
            <a:pPr marL="171450" indent="-171450">
              <a:buFont typeface="Arial" panose="020B0604020202020204" pitchFamily="34" charset="0"/>
              <a:buChar char="•"/>
            </a:pPr>
            <a:r>
              <a:rPr lang="en-US" b="1" dirty="0"/>
              <a:t>Professional Express - moving to components, Swagger tools, others</a:t>
            </a:r>
          </a:p>
          <a:p>
            <a:pPr marL="171450" indent="-171450">
              <a:buFont typeface="Arial" panose="020B0604020202020204" pitchFamily="34" charset="0"/>
              <a:buChar char="•"/>
            </a:pPr>
            <a:r>
              <a:rPr lang="en-US" b="1" dirty="0"/>
              <a:t>Data access intro – loose </a:t>
            </a:r>
            <a:r>
              <a:rPr lang="en-US" b="1" dirty="0" err="1"/>
              <a:t>db</a:t>
            </a:r>
            <a:r>
              <a:rPr lang="en-US" b="1" dirty="0"/>
              <a:t> vs file </a:t>
            </a:r>
            <a:r>
              <a:rPr lang="en-US" b="1" dirty="0" err="1"/>
              <a:t>db</a:t>
            </a:r>
            <a:r>
              <a:rPr lang="en-US" b="1" dirty="0"/>
              <a:t> vs structured, choose ORM</a:t>
            </a:r>
          </a:p>
          <a:p>
            <a:pPr marL="171450" indent="-171450">
              <a:buFont typeface="Arial" panose="020B0604020202020204" pitchFamily="34" charset="0"/>
              <a:buChar char="•"/>
            </a:pPr>
            <a:r>
              <a:rPr lang="en-US" b="1" dirty="0"/>
              <a:t>Creating DAL – bookshelf, inserting and querying, nice SQL, downside of high-level ORM</a:t>
            </a:r>
          </a:p>
          <a:p>
            <a:pPr marL="171450" indent="-171450">
              <a:buFont typeface="Arial" panose="020B0604020202020204" pitchFamily="34" charset="0"/>
              <a:buChar char="•"/>
            </a:pPr>
            <a:r>
              <a:rPr lang="en-US" b="1" dirty="0"/>
              <a:t>Real time socket.IO</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Future ideas: </a:t>
            </a:r>
            <a:r>
              <a:rPr lang="en-US" b="0" dirty="0"/>
              <a:t>add session + user + </a:t>
            </a:r>
            <a:r>
              <a:rPr lang="en-US" b="0" dirty="0" err="1"/>
              <a:t>mq</a:t>
            </a:r>
            <a:r>
              <a:rPr lang="en-US" b="0" dirty="0"/>
              <a:t> to anatomy diagram, strength the anatomy slide punch, explain why express </a:t>
            </a:r>
            <a:r>
              <a:rPr lang="en-US" b="0" dirty="0" err="1"/>
              <a:t>wanna</a:t>
            </a:r>
            <a:r>
              <a:rPr lang="en-US" b="0" dirty="0"/>
              <a:t> control the details (flexible in terms of use case), middleware slide, put loopback in popularity comparison, write what to open,  </a:t>
            </a:r>
            <a:endParaRPr lang="en-US" b="1" dirty="0"/>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Day tasks:</a:t>
            </a:r>
          </a:p>
          <a:p>
            <a:pPr marL="0" indent="0">
              <a:buFont typeface="Arial" panose="020B0604020202020204" pitchFamily="34" charset="0"/>
              <a:buNone/>
            </a:pPr>
            <a:r>
              <a:rPr lang="en-US" b="1" dirty="0"/>
              <a:t>10-12 create components, dirty app file, practice express-generator, POSTMAN, country-check, logging middleware, swagger, bookshelf , socket.io, </a:t>
            </a:r>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43</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0893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400" b="1" dirty="0">
                <a:solidFill>
                  <a:schemeClr val="accent1"/>
                </a:solidFill>
              </a:rPr>
              <a:t>#Anecdote</a:t>
            </a:r>
            <a:r>
              <a:rPr lang="en-US" sz="1400" b="1" dirty="0">
                <a:solidFill>
                  <a:schemeClr val="tx1">
                    <a:lumMod val="75000"/>
                    <a:lumOff val="25000"/>
                  </a:schemeClr>
                </a:solidFill>
              </a:rPr>
              <a:t> #</a:t>
            </a:r>
            <a:r>
              <a:rPr lang="en-US" sz="1400" b="1" dirty="0">
                <a:solidFill>
                  <a:schemeClr val="accent5">
                    <a:lumMod val="60000"/>
                    <a:lumOff val="40000"/>
                  </a:schemeClr>
                </a:solidFill>
              </a:rPr>
              <a:t>Example #</a:t>
            </a:r>
            <a:r>
              <a:rPr lang="en-US" sz="1400" b="1" dirty="0">
                <a:solidFill>
                  <a:srgbClr val="FF0000"/>
                </a:solidFill>
              </a:rPr>
              <a:t>Demo #</a:t>
            </a:r>
            <a:r>
              <a:rPr lang="en-US" sz="1400" b="1" dirty="0">
                <a:solidFill>
                  <a:srgbClr val="FFFF00"/>
                </a:solidFill>
              </a:rPr>
              <a:t>Punch</a:t>
            </a:r>
          </a:p>
          <a:p>
            <a:pPr marL="0" indent="0" algn="l" rtl="0">
              <a:buFont typeface="Arial" panose="020B0604020202020204" pitchFamily="34" charset="0"/>
              <a:buNone/>
            </a:pPr>
            <a:endParaRPr lang="en-US" sz="1400" b="1" dirty="0">
              <a:solidFill>
                <a:srgbClr val="FFFF00"/>
              </a:solidFill>
            </a:endParaRPr>
          </a:p>
          <a:p>
            <a:pPr marL="0" indent="0" algn="l" rtl="0">
              <a:buFont typeface="Arial" panose="020B0604020202020204" pitchFamily="34" charset="0"/>
              <a:buNone/>
            </a:pPr>
            <a:r>
              <a:rPr lang="en-US" sz="1400" b="1" dirty="0">
                <a:solidFill>
                  <a:srgbClr val="FFFF00"/>
                </a:solidFill>
              </a:rPr>
              <a:t>Title: </a:t>
            </a:r>
            <a:r>
              <a:rPr lang="en-US" sz="1400" b="0" dirty="0">
                <a:solidFill>
                  <a:srgbClr val="FFFF00"/>
                </a:solidFill>
              </a:rPr>
              <a:t>Anatomy of any web app</a:t>
            </a:r>
          </a:p>
          <a:p>
            <a:pPr marL="0" indent="0" algn="l" rtl="0">
              <a:buFont typeface="Arial" panose="020B0604020202020204" pitchFamily="34" charset="0"/>
              <a:buNone/>
            </a:pPr>
            <a:r>
              <a:rPr lang="en-US" sz="1400" b="1" dirty="0">
                <a:solidFill>
                  <a:srgbClr val="FFFF00"/>
                </a:solidFill>
              </a:rPr>
              <a:t>Goal: </a:t>
            </a:r>
            <a:r>
              <a:rPr lang="en-US" sz="1400" dirty="0">
                <a:solidFill>
                  <a:srgbClr val="FFFF00"/>
                </a:solidFill>
              </a:rPr>
              <a:t>Understand the puzzle</a:t>
            </a:r>
          </a:p>
          <a:p>
            <a:pPr marL="0" indent="0" algn="l" rtl="0">
              <a:buFont typeface="Arial" panose="020B0604020202020204" pitchFamily="34" charset="0"/>
              <a:buNone/>
            </a:pPr>
            <a:r>
              <a:rPr lang="en-US" sz="1400" b="1" dirty="0"/>
              <a:t>Time:</a:t>
            </a:r>
            <a:r>
              <a:rPr lang="en-US" sz="1400" dirty="0"/>
              <a:t> 3</a:t>
            </a:r>
            <a:endParaRPr lang="en-US" sz="1400" b="0" dirty="0"/>
          </a:p>
          <a:p>
            <a:pPr marL="0" indent="0" algn="l" rtl="0">
              <a:buFont typeface="Arial" panose="020B0604020202020204" pitchFamily="34" charset="0"/>
              <a:buNone/>
            </a:pPr>
            <a:r>
              <a:rPr lang="en-US" sz="1400" b="1" dirty="0"/>
              <a:t>Punch: Before delving into the details, lets get the picture</a:t>
            </a:r>
          </a:p>
          <a:p>
            <a:pPr marL="0" indent="0" algn="l" rtl="0">
              <a:buFont typeface="Arial" panose="020B0604020202020204" pitchFamily="34" charset="0"/>
              <a:buNone/>
            </a:pPr>
            <a:r>
              <a:rPr lang="en-US" sz="1400" b="1" dirty="0"/>
              <a:t>Content: </a:t>
            </a:r>
          </a:p>
          <a:p>
            <a:pPr marL="285750" indent="-285750" algn="l" rtl="0">
              <a:buFont typeface="Arial" panose="020B0604020202020204" pitchFamily="34" charset="0"/>
              <a:buChar char="•"/>
            </a:pPr>
            <a:r>
              <a:rPr lang="en-US" sz="1400" b="0" dirty="0"/>
              <a:t>Our requirements – let’s first understand the big picture, don’t get intimidated you’ll only need to deal with few parts</a:t>
            </a:r>
          </a:p>
          <a:p>
            <a:pPr marL="285750" indent="-285750" algn="l" rtl="0">
              <a:buFont typeface="Arial" panose="020B0604020202020204" pitchFamily="34" charset="0"/>
              <a:buChar char="•"/>
            </a:pPr>
            <a:r>
              <a:rPr lang="en-US" sz="1400" b="0" dirty="0"/>
              <a:t>The request flow – let’s flow with a user the asks for DB data </a:t>
            </a:r>
            <a:r>
              <a:rPr lang="en-US" sz="1400" b="1" dirty="0">
                <a:solidFill>
                  <a:schemeClr val="tx1">
                    <a:lumMod val="75000"/>
                    <a:lumOff val="25000"/>
                  </a:schemeClr>
                </a:solidFill>
              </a:rPr>
              <a:t>#</a:t>
            </a:r>
            <a:r>
              <a:rPr lang="en-US" sz="1400" b="1" dirty="0">
                <a:solidFill>
                  <a:schemeClr val="accent5">
                    <a:lumMod val="60000"/>
                    <a:lumOff val="40000"/>
                  </a:schemeClr>
                </a:solidFill>
              </a:rPr>
              <a:t>Example</a:t>
            </a:r>
            <a:endParaRPr lang="en-US" sz="1400" b="0" dirty="0"/>
          </a:p>
          <a:p>
            <a:pPr marL="285750" indent="-285750" algn="l" rtl="0">
              <a:buFont typeface="Arial" panose="020B0604020202020204" pitchFamily="34" charset="0"/>
              <a:buChar char="•"/>
            </a:pPr>
            <a:r>
              <a:rPr lang="en-US" sz="1400" b="0" dirty="0"/>
              <a:t>I would expect Node to solve most layers – and let me handle only on my services</a:t>
            </a:r>
          </a:p>
          <a:p>
            <a:pPr marL="285750" indent="-285750" algn="l" rtl="0">
              <a:buFont typeface="Arial" panose="020B0604020202020204" pitchFamily="34" charset="0"/>
              <a:buChar char="•"/>
            </a:pPr>
            <a:endParaRPr lang="en-US" sz="1400" b="1" dirty="0"/>
          </a:p>
          <a:p>
            <a:pPr marL="0" indent="0" algn="l" rtl="0">
              <a:buFont typeface="Arial" panose="020B0604020202020204" pitchFamily="34" charset="0"/>
              <a:buNone/>
            </a:pPr>
            <a:r>
              <a:rPr lang="en-US" sz="1400" b="1" dirty="0"/>
              <a:t>Activity: </a:t>
            </a:r>
            <a:r>
              <a:rPr lang="en-US" sz="1400" b="0" dirty="0"/>
              <a:t>Draw on slide</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44</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759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Anatomy of a service</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Understand that it’s an idea, not a checklist</a:t>
            </a:r>
          </a:p>
          <a:p>
            <a:pPr marL="0" indent="0" algn="l" rtl="0">
              <a:buFont typeface="Arial" panose="020B0604020202020204" pitchFamily="34" charset="0"/>
              <a:buNone/>
            </a:pPr>
            <a:r>
              <a:rPr lang="en-US" sz="1200" b="1" dirty="0"/>
              <a:t>Time:</a:t>
            </a:r>
            <a:r>
              <a:rPr lang="en-US" sz="1200" dirty="0"/>
              <a:t> 10</a:t>
            </a:r>
            <a:endParaRPr lang="en-US" sz="1200" b="0" dirty="0"/>
          </a:p>
          <a:p>
            <a:pPr marL="0" indent="0" algn="l" rtl="0">
              <a:buFont typeface="Arial" panose="020B0604020202020204" pitchFamily="34" charset="0"/>
              <a:buNone/>
            </a:pPr>
            <a:r>
              <a:rPr lang="en-US" sz="1200" b="1" dirty="0"/>
              <a:t>Punch: </a:t>
            </a:r>
            <a:r>
              <a:rPr lang="en-US" sz="1200" b="0" dirty="0"/>
              <a:t>Small is the ultimate cure</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Before we move to demo, let’s understand what should be done</a:t>
            </a:r>
          </a:p>
          <a:p>
            <a:pPr marL="285750" indent="-285750" algn="l" rtl="0">
              <a:buFont typeface="Arial" panose="020B0604020202020204" pitchFamily="34" charset="0"/>
              <a:buChar char="•"/>
            </a:pPr>
            <a:r>
              <a:rPr lang="en-US" sz="1200" b="0" dirty="0"/>
              <a:t>Microservices is not a result – it’s a set of principles, not a platform. 1 developer can separate into 7 classes, other to 2000, who is modular? </a:t>
            </a:r>
            <a:r>
              <a:rPr lang="en-US" sz="1200" b="1" dirty="0"/>
              <a:t>#example</a:t>
            </a:r>
            <a:endParaRPr lang="he-IL" sz="1200" b="1" dirty="0"/>
          </a:p>
          <a:p>
            <a:pPr marL="285750" indent="-285750" algn="l" rtl="0">
              <a:buFont typeface="Arial" panose="020B0604020202020204" pitchFamily="34" charset="0"/>
              <a:buChar char="•"/>
            </a:pPr>
            <a:r>
              <a:rPr lang="en-US" sz="1200" b="0" dirty="0"/>
              <a:t>What is MUST – the things with no way back</a:t>
            </a:r>
          </a:p>
          <a:p>
            <a:pPr marL="285750" indent="-285750" algn="l" rtl="0">
              <a:buFont typeface="Arial" panose="020B0604020202020204" pitchFamily="34" charset="0"/>
              <a:buChar char="•"/>
            </a:pPr>
            <a:r>
              <a:rPr lang="en-US" sz="1200" b="0" dirty="0"/>
              <a:t>Nice to have are things we can apply later - </a:t>
            </a:r>
            <a:endParaRPr lang="en-US" sz="1200" b="1" dirty="0"/>
          </a:p>
          <a:p>
            <a:pPr marL="285750" indent="-285750" algn="l" rtl="0">
              <a:buFont typeface="Arial" panose="020B0604020202020204" pitchFamily="34" charset="0"/>
              <a:buChar char="•"/>
            </a:pPr>
            <a:endParaRPr lang="en-US" sz="1200"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GIST: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Popular guidelines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Separate the Domain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Entry points vs libraries vs domain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Domain building blocks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45</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1925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5A2BE02-96F5-4DD8-B54D-971342F1FECE}"/>
              </a:ext>
            </a:extLst>
          </p:cNvPr>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Rich frameworks</a:t>
            </a:r>
          </a:p>
          <a:p>
            <a:pPr marL="0" indent="0" algn="l" rtl="0">
              <a:buFont typeface="Arial" panose="020B0604020202020204" pitchFamily="34" charset="0"/>
              <a:buNone/>
            </a:pPr>
            <a:r>
              <a:rPr lang="en-US" sz="1200" b="1" dirty="0">
                <a:solidFill>
                  <a:srgbClr val="FFFF00"/>
                </a:solidFill>
              </a:rPr>
              <a:t>Goal: </a:t>
            </a:r>
            <a:r>
              <a:rPr lang="en-US" sz="1200" b="0" dirty="0">
                <a:solidFill>
                  <a:srgbClr val="FFFF00"/>
                </a:solidFill>
              </a:rPr>
              <a:t>Understand the value of opinionated</a:t>
            </a:r>
          </a:p>
          <a:p>
            <a:pPr marL="0" indent="0" algn="l" rtl="0">
              <a:buFont typeface="Arial" panose="020B0604020202020204" pitchFamily="34" charset="0"/>
              <a:buNone/>
            </a:pPr>
            <a:r>
              <a:rPr lang="en-US" sz="1200" b="1" dirty="0"/>
              <a:t>Time:</a:t>
            </a:r>
            <a:r>
              <a:rPr lang="en-US" sz="1200" dirty="0"/>
              <a:t> 3</a:t>
            </a:r>
            <a:endParaRPr lang="en-US" sz="1200" b="0" dirty="0"/>
          </a:p>
          <a:p>
            <a:pPr marL="0" indent="0" algn="l" rtl="0">
              <a:buFont typeface="Arial" panose="020B0604020202020204" pitchFamily="34" charset="0"/>
              <a:buNone/>
            </a:pPr>
            <a:r>
              <a:rPr lang="en-US" sz="1200" b="1" dirty="0"/>
              <a:t>Punch: </a:t>
            </a:r>
            <a:r>
              <a:rPr lang="en-US" sz="1200" b="0" dirty="0"/>
              <a:t>JS developers</a:t>
            </a:r>
          </a:p>
          <a:p>
            <a:pPr marL="0" indent="0" algn="l" rtl="0">
              <a:buFont typeface="Arial" panose="020B0604020202020204" pitchFamily="34" charset="0"/>
              <a:buNone/>
            </a:pPr>
            <a:r>
              <a:rPr lang="en-US" sz="1200" b="1" dirty="0"/>
              <a:t>Content: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Some libraries cover everything – </a:t>
            </a:r>
            <a:r>
              <a:rPr lang="en-US" sz="1200" b="0" dirty="0">
                <a:solidFill>
                  <a:schemeClr val="accent5">
                    <a:lumMod val="60000"/>
                    <a:lumOff val="40000"/>
                  </a:schemeClr>
                </a:solidFill>
              </a:rPr>
              <a:t>you only left to handle your code (define route, fields -&gt; get free DAL)</a:t>
            </a:r>
            <a:endParaRPr lang="en-US" sz="1200" b="1" dirty="0">
              <a:solidFill>
                <a:schemeClr val="accent5">
                  <a:lumMod val="60000"/>
                  <a:lumOff val="40000"/>
                </a:schemeClr>
              </a:solidFill>
            </a:endParaRPr>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r>
              <a:rPr lang="en-US" sz="1200" b="1" dirty="0"/>
              <a:t>Activity: </a:t>
            </a:r>
            <a:r>
              <a:rPr lang="en-US" sz="1200" b="0" dirty="0"/>
              <a:t>Slide</a:t>
            </a:r>
          </a:p>
          <a:p>
            <a:endParaRPr lang="en-US" dirty="0"/>
          </a:p>
        </p:txBody>
      </p:sp>
    </p:spTree>
    <p:extLst>
      <p:ext uri="{BB962C8B-B14F-4D97-AF65-F5344CB8AC3E}">
        <p14:creationId xmlns:p14="http://schemas.microsoft.com/office/powerpoint/2010/main" val="33582475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400" b="1" dirty="0">
                <a:solidFill>
                  <a:schemeClr val="accent1"/>
                </a:solidFill>
              </a:rPr>
              <a:t>#Anecdote</a:t>
            </a:r>
            <a:r>
              <a:rPr lang="en-US" sz="1400" b="1" dirty="0">
                <a:solidFill>
                  <a:schemeClr val="tx1">
                    <a:lumMod val="75000"/>
                    <a:lumOff val="25000"/>
                  </a:schemeClr>
                </a:solidFill>
              </a:rPr>
              <a:t> #</a:t>
            </a:r>
            <a:r>
              <a:rPr lang="en-US" sz="1400" b="1" dirty="0">
                <a:solidFill>
                  <a:schemeClr val="accent5">
                    <a:lumMod val="60000"/>
                    <a:lumOff val="40000"/>
                  </a:schemeClr>
                </a:solidFill>
              </a:rPr>
              <a:t>Example #</a:t>
            </a:r>
            <a:r>
              <a:rPr lang="en-US" sz="1400" b="1" dirty="0">
                <a:solidFill>
                  <a:srgbClr val="FF0000"/>
                </a:solidFill>
              </a:rPr>
              <a:t>Demo #</a:t>
            </a:r>
            <a:r>
              <a:rPr lang="en-US" sz="1400" b="1" dirty="0">
                <a:solidFill>
                  <a:srgbClr val="FFFF00"/>
                </a:solidFill>
              </a:rPr>
              <a:t>Punch</a:t>
            </a:r>
          </a:p>
          <a:p>
            <a:pPr marL="0" indent="0" algn="l" rtl="0">
              <a:buFont typeface="Arial" panose="020B0604020202020204" pitchFamily="34" charset="0"/>
              <a:buNone/>
            </a:pPr>
            <a:endParaRPr lang="en-US" sz="1400" b="1" dirty="0">
              <a:solidFill>
                <a:srgbClr val="FFFF00"/>
              </a:solidFill>
            </a:endParaRPr>
          </a:p>
          <a:p>
            <a:pPr marL="0" indent="0" algn="l" rtl="0">
              <a:buFont typeface="Arial" panose="020B0604020202020204" pitchFamily="34" charset="0"/>
              <a:buNone/>
            </a:pPr>
            <a:r>
              <a:rPr lang="en-US" sz="1400" b="1" dirty="0">
                <a:solidFill>
                  <a:srgbClr val="FFFF00"/>
                </a:solidFill>
              </a:rPr>
              <a:t>Title: </a:t>
            </a:r>
            <a:r>
              <a:rPr lang="en-US" sz="1400" b="0" dirty="0">
                <a:solidFill>
                  <a:srgbClr val="FFFF00"/>
                </a:solidFill>
              </a:rPr>
              <a:t>Intro To Express </a:t>
            </a:r>
          </a:p>
          <a:p>
            <a:pPr marL="0" indent="0" algn="l" rtl="0">
              <a:buFont typeface="Arial" panose="020B0604020202020204" pitchFamily="34" charset="0"/>
              <a:buNone/>
            </a:pPr>
            <a:r>
              <a:rPr lang="en-US" sz="1400" b="1" dirty="0">
                <a:solidFill>
                  <a:srgbClr val="FFFF00"/>
                </a:solidFill>
              </a:rPr>
              <a:t>Goal: </a:t>
            </a:r>
            <a:r>
              <a:rPr lang="en-US" sz="1400" dirty="0">
                <a:solidFill>
                  <a:srgbClr val="FFFF00"/>
                </a:solidFill>
              </a:rPr>
              <a:t>Why the </a:t>
            </a:r>
            <a:r>
              <a:rPr lang="en-US" sz="1400" dirty="0" err="1">
                <a:solidFill>
                  <a:srgbClr val="FFFF00"/>
                </a:solidFill>
              </a:rPr>
              <a:t>opionionated</a:t>
            </a:r>
            <a:r>
              <a:rPr lang="en-US" sz="1400" dirty="0">
                <a:solidFill>
                  <a:srgbClr val="FFFF00"/>
                </a:solidFill>
              </a:rPr>
              <a:t> didn’t succeed</a:t>
            </a:r>
          </a:p>
          <a:p>
            <a:pPr marL="0" indent="0" algn="l" rtl="0">
              <a:buFont typeface="Arial" panose="020B0604020202020204" pitchFamily="34" charset="0"/>
              <a:buNone/>
            </a:pPr>
            <a:r>
              <a:rPr lang="en-US" sz="1400" b="1" dirty="0"/>
              <a:t>Time:</a:t>
            </a:r>
            <a:r>
              <a:rPr lang="en-US" sz="1400" dirty="0"/>
              <a:t> 3</a:t>
            </a:r>
            <a:endParaRPr lang="en-US" sz="1400" b="0" dirty="0"/>
          </a:p>
          <a:p>
            <a:pPr marL="0" indent="0" algn="l" rtl="0">
              <a:buFont typeface="Arial" panose="020B0604020202020204" pitchFamily="34" charset="0"/>
              <a:buNone/>
            </a:pPr>
            <a:r>
              <a:rPr lang="en-US" sz="1400" b="1" dirty="0"/>
              <a:t>Punch: </a:t>
            </a:r>
            <a:r>
              <a:rPr lang="en-US" sz="1400" b="0" dirty="0"/>
              <a:t>We’re JS developers, where we are going there are no roads</a:t>
            </a:r>
          </a:p>
          <a:p>
            <a:pPr marL="0" indent="0" algn="l" rtl="0">
              <a:buFont typeface="Arial" panose="020B0604020202020204" pitchFamily="34" charset="0"/>
              <a:buNone/>
            </a:pPr>
            <a:r>
              <a:rPr lang="en-US" sz="1400" b="1" dirty="0"/>
              <a:t>Content: </a:t>
            </a:r>
          </a:p>
          <a:p>
            <a:pPr marL="285750" indent="-285750" algn="l" rtl="0">
              <a:buFont typeface="Arial" panose="020B0604020202020204" pitchFamily="34" charset="0"/>
              <a:buChar char="•"/>
            </a:pPr>
            <a:r>
              <a:rPr lang="en-US" sz="1400" b="0" dirty="0"/>
              <a:t>The data</a:t>
            </a:r>
          </a:p>
          <a:p>
            <a:pPr marL="285750" indent="-285750" algn="l" rtl="0">
              <a:buFont typeface="Arial" panose="020B0604020202020204" pitchFamily="34" charset="0"/>
              <a:buChar char="•"/>
            </a:pPr>
            <a:endParaRPr lang="en-US" sz="1400" b="0" dirty="0"/>
          </a:p>
          <a:p>
            <a:pPr marL="285750" indent="-285750" algn="l" rtl="0">
              <a:buFont typeface="Arial" panose="020B0604020202020204" pitchFamily="34" charset="0"/>
              <a:buChar char="•"/>
            </a:pPr>
            <a:endParaRPr lang="en-US" sz="1400" b="0" dirty="0"/>
          </a:p>
          <a:p>
            <a:pPr marL="285750" indent="-285750" algn="l" rtl="0">
              <a:buFont typeface="Arial" panose="020B0604020202020204" pitchFamily="34" charset="0"/>
              <a:buChar char="•"/>
            </a:pPr>
            <a:endParaRPr lang="en-US" sz="1400" b="1" dirty="0"/>
          </a:p>
          <a:p>
            <a:pPr marL="0" indent="0" algn="l" rtl="0">
              <a:buFont typeface="Arial" panose="020B0604020202020204" pitchFamily="34" charset="0"/>
              <a:buNone/>
            </a:pPr>
            <a:r>
              <a:rPr lang="en-US" sz="1400" b="1" dirty="0"/>
              <a:t>Activity: </a:t>
            </a:r>
            <a:r>
              <a:rPr lang="en-US" sz="1400" b="0" dirty="0"/>
              <a:t>summary slide and browsing</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47</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3013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400" b="1" dirty="0">
                <a:solidFill>
                  <a:schemeClr val="accent1"/>
                </a:solidFill>
              </a:rPr>
              <a:t>#Anecdote</a:t>
            </a:r>
            <a:r>
              <a:rPr lang="en-US" sz="1400" b="1" dirty="0">
                <a:solidFill>
                  <a:schemeClr val="tx1">
                    <a:lumMod val="75000"/>
                    <a:lumOff val="25000"/>
                  </a:schemeClr>
                </a:solidFill>
              </a:rPr>
              <a:t> #</a:t>
            </a:r>
            <a:r>
              <a:rPr lang="en-US" sz="1400" b="1" dirty="0">
                <a:solidFill>
                  <a:schemeClr val="accent5">
                    <a:lumMod val="60000"/>
                    <a:lumOff val="40000"/>
                  </a:schemeClr>
                </a:solidFill>
              </a:rPr>
              <a:t>Example #</a:t>
            </a:r>
            <a:r>
              <a:rPr lang="en-US" sz="1400" b="1" dirty="0">
                <a:solidFill>
                  <a:srgbClr val="FF0000"/>
                </a:solidFill>
              </a:rPr>
              <a:t>Demo #</a:t>
            </a:r>
            <a:r>
              <a:rPr lang="en-US" sz="1400" b="1" dirty="0">
                <a:solidFill>
                  <a:srgbClr val="FFFF00"/>
                </a:solidFill>
              </a:rPr>
              <a:t>Punch</a:t>
            </a:r>
          </a:p>
          <a:p>
            <a:pPr marL="0" indent="0" algn="l" rtl="0">
              <a:buFont typeface="Arial" panose="020B0604020202020204" pitchFamily="34" charset="0"/>
              <a:buNone/>
            </a:pPr>
            <a:endParaRPr lang="en-US" sz="1400" b="1" dirty="0">
              <a:solidFill>
                <a:srgbClr val="FFFF00"/>
              </a:solidFill>
            </a:endParaRPr>
          </a:p>
          <a:p>
            <a:pPr marL="0" indent="0" algn="l" rtl="0">
              <a:buFont typeface="Arial" panose="020B0604020202020204" pitchFamily="34" charset="0"/>
              <a:buNone/>
            </a:pPr>
            <a:r>
              <a:rPr lang="en-US" sz="1400" b="1" dirty="0">
                <a:solidFill>
                  <a:srgbClr val="FFFF00"/>
                </a:solidFill>
              </a:rPr>
              <a:t>Title: </a:t>
            </a:r>
            <a:r>
              <a:rPr lang="en-US" sz="1400" b="0" dirty="0">
                <a:solidFill>
                  <a:srgbClr val="FFFF00"/>
                </a:solidFill>
              </a:rPr>
              <a:t>Intro To Express </a:t>
            </a:r>
          </a:p>
          <a:p>
            <a:pPr marL="0" indent="0" algn="l" rtl="0">
              <a:buFont typeface="Arial" panose="020B0604020202020204" pitchFamily="34" charset="0"/>
              <a:buNone/>
            </a:pPr>
            <a:r>
              <a:rPr lang="en-US" sz="1400" b="1" dirty="0">
                <a:solidFill>
                  <a:srgbClr val="FFFF00"/>
                </a:solidFill>
              </a:rPr>
              <a:t>Goal: </a:t>
            </a:r>
            <a:r>
              <a:rPr lang="en-US" sz="1400" dirty="0">
                <a:solidFill>
                  <a:srgbClr val="FFFF00"/>
                </a:solidFill>
              </a:rPr>
              <a:t>Why the </a:t>
            </a:r>
            <a:r>
              <a:rPr lang="en-US" sz="1400" dirty="0" err="1">
                <a:solidFill>
                  <a:srgbClr val="FFFF00"/>
                </a:solidFill>
              </a:rPr>
              <a:t>opionionated</a:t>
            </a:r>
            <a:r>
              <a:rPr lang="en-US" sz="1400" dirty="0">
                <a:solidFill>
                  <a:srgbClr val="FFFF00"/>
                </a:solidFill>
              </a:rPr>
              <a:t> didn’t succeed</a:t>
            </a:r>
          </a:p>
          <a:p>
            <a:pPr marL="0" indent="0" algn="l" rtl="0">
              <a:buFont typeface="Arial" panose="020B0604020202020204" pitchFamily="34" charset="0"/>
              <a:buNone/>
            </a:pPr>
            <a:r>
              <a:rPr lang="en-US" sz="1400" b="1" dirty="0"/>
              <a:t>Time:</a:t>
            </a:r>
            <a:r>
              <a:rPr lang="en-US" sz="1400" dirty="0"/>
              <a:t> 3</a:t>
            </a:r>
            <a:endParaRPr lang="en-US" sz="1400" b="0" dirty="0"/>
          </a:p>
          <a:p>
            <a:pPr marL="0" indent="0" algn="l" rtl="0">
              <a:buFont typeface="Arial" panose="020B0604020202020204" pitchFamily="34" charset="0"/>
              <a:buNone/>
            </a:pPr>
            <a:r>
              <a:rPr lang="en-US" sz="1400" b="1" dirty="0"/>
              <a:t>Punch: </a:t>
            </a:r>
            <a:r>
              <a:rPr lang="en-US" sz="1400" b="0" dirty="0"/>
              <a:t>We’re JS developers, where we are going there are no roads</a:t>
            </a:r>
          </a:p>
          <a:p>
            <a:pPr marL="0" indent="0" algn="l" rtl="0">
              <a:buFont typeface="Arial" panose="020B0604020202020204" pitchFamily="34" charset="0"/>
              <a:buNone/>
            </a:pPr>
            <a:r>
              <a:rPr lang="en-US" sz="1400" b="1" dirty="0"/>
              <a:t>Content: </a:t>
            </a:r>
          </a:p>
          <a:p>
            <a:pPr marL="285750" indent="-285750" algn="l" rtl="0">
              <a:buFont typeface="Arial" panose="020B0604020202020204" pitchFamily="34" charset="0"/>
              <a:buChar char="•"/>
            </a:pPr>
            <a:r>
              <a:rPr lang="en-US" sz="1400" b="0" dirty="0"/>
              <a:t>The data</a:t>
            </a:r>
          </a:p>
          <a:p>
            <a:pPr marL="285750" indent="-285750" algn="l" rtl="0">
              <a:buFont typeface="Arial" panose="020B0604020202020204" pitchFamily="34" charset="0"/>
              <a:buChar char="•"/>
            </a:pPr>
            <a:endParaRPr lang="en-US" sz="1400" b="0" dirty="0"/>
          </a:p>
          <a:p>
            <a:pPr marL="285750" indent="-285750" algn="l" rtl="0">
              <a:buFont typeface="Arial" panose="020B0604020202020204" pitchFamily="34" charset="0"/>
              <a:buChar char="•"/>
            </a:pPr>
            <a:r>
              <a:rPr lang="en-US" sz="1400" b="0" dirty="0"/>
              <a:t>#missing</a:t>
            </a:r>
          </a:p>
          <a:p>
            <a:pPr marL="285750" indent="-285750" algn="l" rtl="0">
              <a:buFont typeface="Arial" panose="020B0604020202020204" pitchFamily="34" charset="0"/>
              <a:buChar char="•"/>
            </a:pPr>
            <a:endParaRPr lang="en-US" sz="1400" b="0" dirty="0"/>
          </a:p>
          <a:p>
            <a:pPr marL="285750" indent="-285750" algn="l" rtl="0">
              <a:buFont typeface="Arial" panose="020B0604020202020204" pitchFamily="34" charset="0"/>
              <a:buChar char="•"/>
            </a:pPr>
            <a:endParaRPr lang="en-US" sz="1400" b="0" dirty="0"/>
          </a:p>
          <a:p>
            <a:pPr marL="285750" indent="-285750" algn="l" rtl="0">
              <a:buFont typeface="Arial" panose="020B0604020202020204" pitchFamily="34" charset="0"/>
              <a:buChar char="•"/>
            </a:pPr>
            <a:endParaRPr lang="en-US" sz="1400" b="1" dirty="0"/>
          </a:p>
          <a:p>
            <a:pPr marL="0" indent="0" algn="l" rtl="0">
              <a:buFont typeface="Arial" panose="020B0604020202020204" pitchFamily="34" charset="0"/>
              <a:buNone/>
            </a:pPr>
            <a:r>
              <a:rPr lang="en-US" sz="1400" b="1" dirty="0"/>
              <a:t>Activity: </a:t>
            </a:r>
            <a:r>
              <a:rPr lang="en-US" sz="1400" b="0" dirty="0"/>
              <a:t>summary slide and browsing</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48</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273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400" b="1" dirty="0">
                <a:solidFill>
                  <a:schemeClr val="accent1"/>
                </a:solidFill>
              </a:rPr>
              <a:t>#Anecdote</a:t>
            </a:r>
            <a:r>
              <a:rPr lang="en-US" sz="1400" b="1" dirty="0">
                <a:solidFill>
                  <a:schemeClr val="tx1">
                    <a:lumMod val="75000"/>
                    <a:lumOff val="25000"/>
                  </a:schemeClr>
                </a:solidFill>
              </a:rPr>
              <a:t> #</a:t>
            </a:r>
            <a:r>
              <a:rPr lang="en-US" sz="1400" b="1" dirty="0">
                <a:solidFill>
                  <a:schemeClr val="accent5">
                    <a:lumMod val="60000"/>
                    <a:lumOff val="40000"/>
                  </a:schemeClr>
                </a:solidFill>
              </a:rPr>
              <a:t>Example #</a:t>
            </a:r>
            <a:r>
              <a:rPr lang="en-US" sz="1400" b="1" dirty="0">
                <a:solidFill>
                  <a:srgbClr val="FF0000"/>
                </a:solidFill>
              </a:rPr>
              <a:t>Demo #</a:t>
            </a:r>
            <a:r>
              <a:rPr lang="en-US" sz="1400" b="1" dirty="0">
                <a:solidFill>
                  <a:srgbClr val="FFFF00"/>
                </a:solidFill>
              </a:rPr>
              <a:t>Punch</a:t>
            </a:r>
          </a:p>
          <a:p>
            <a:pPr marL="0" indent="0" algn="l" rtl="0">
              <a:buFont typeface="Arial" panose="020B0604020202020204" pitchFamily="34" charset="0"/>
              <a:buNone/>
            </a:pPr>
            <a:endParaRPr lang="en-US" sz="1400" b="1" dirty="0">
              <a:solidFill>
                <a:srgbClr val="FFFF00"/>
              </a:solidFill>
            </a:endParaRPr>
          </a:p>
          <a:p>
            <a:pPr marL="0" indent="0" algn="l" rtl="0">
              <a:buFont typeface="Arial" panose="020B0604020202020204" pitchFamily="34" charset="0"/>
              <a:buNone/>
            </a:pPr>
            <a:r>
              <a:rPr lang="en-US" sz="1400" b="1" dirty="0">
                <a:solidFill>
                  <a:srgbClr val="FFFF00"/>
                </a:solidFill>
              </a:rPr>
              <a:t>Title: </a:t>
            </a:r>
            <a:r>
              <a:rPr lang="en-US" sz="1400" b="0" dirty="0" err="1">
                <a:solidFill>
                  <a:srgbClr val="FFFF00"/>
                </a:solidFill>
              </a:rPr>
              <a:t>Middlewares</a:t>
            </a:r>
            <a:endParaRPr lang="en-US" sz="1400" b="0" dirty="0">
              <a:solidFill>
                <a:srgbClr val="FFFF00"/>
              </a:solidFill>
            </a:endParaRPr>
          </a:p>
          <a:p>
            <a:pPr marL="0" indent="0" algn="l" rtl="0">
              <a:buFont typeface="Arial" panose="020B0604020202020204" pitchFamily="34" charset="0"/>
              <a:buNone/>
            </a:pPr>
            <a:r>
              <a:rPr lang="en-US" sz="1400" b="1" dirty="0">
                <a:solidFill>
                  <a:srgbClr val="FFFF00"/>
                </a:solidFill>
              </a:rPr>
              <a:t>Goal: </a:t>
            </a:r>
            <a:r>
              <a:rPr lang="en-US" sz="1400" dirty="0">
                <a:solidFill>
                  <a:srgbClr val="FFFF00"/>
                </a:solidFill>
              </a:rPr>
              <a:t>Understand its usage: custom logic per each request</a:t>
            </a:r>
          </a:p>
          <a:p>
            <a:pPr marL="0" indent="0" algn="l" rtl="0">
              <a:buFont typeface="Arial" panose="020B0604020202020204" pitchFamily="34" charset="0"/>
              <a:buNone/>
            </a:pPr>
            <a:r>
              <a:rPr lang="en-US" sz="1400" b="1" dirty="0"/>
              <a:t>Time:</a:t>
            </a:r>
            <a:r>
              <a:rPr lang="en-US" sz="1400" dirty="0"/>
              <a:t> 15</a:t>
            </a:r>
            <a:endParaRPr lang="en-US" sz="1400" b="0" dirty="0"/>
          </a:p>
          <a:p>
            <a:pPr marL="0" indent="0" algn="l" rtl="0">
              <a:buFont typeface="Arial" panose="020B0604020202020204" pitchFamily="34" charset="0"/>
              <a:buNone/>
            </a:pPr>
            <a:r>
              <a:rPr lang="en-US" sz="1400" b="1" dirty="0"/>
              <a:t>Punch: </a:t>
            </a:r>
            <a:r>
              <a:rPr lang="en-US" sz="1400" b="0" dirty="0"/>
              <a:t>when, how</a:t>
            </a:r>
          </a:p>
          <a:p>
            <a:pPr marL="0" indent="0" algn="l" rtl="0">
              <a:buFont typeface="Arial" panose="020B0604020202020204" pitchFamily="34" charset="0"/>
              <a:buNone/>
            </a:pPr>
            <a:r>
              <a:rPr lang="en-US" sz="1400" b="1" dirty="0"/>
              <a:t>Content: </a:t>
            </a:r>
          </a:p>
          <a:p>
            <a:pPr marL="285750" indent="-285750" algn="l" rtl="0">
              <a:buFont typeface="Arial" panose="020B0604020202020204" pitchFamily="34" charset="0"/>
              <a:buChar char="•"/>
            </a:pPr>
            <a:r>
              <a:rPr lang="en-US" sz="1400" b="0" dirty="0"/>
              <a:t>Show need - does the body parser affects all routes? </a:t>
            </a:r>
            <a:r>
              <a:rPr lang="en-US" sz="1400" b="1" dirty="0"/>
              <a:t>#Question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Definition –</a:t>
            </a:r>
            <a:r>
              <a:rPr lang="en-US" sz="1400" b="1" dirty="0"/>
              <a:t> </a:t>
            </a:r>
            <a:r>
              <a:rPr lang="en-US" sz="1400" b="0" dirty="0"/>
              <a:t>chain of enrichments on all requests. use it anytime you want to stop or enrich a request. For example, </a:t>
            </a:r>
            <a:r>
              <a:rPr lang="en-US" sz="1400" b="0" dirty="0" err="1"/>
              <a:t>auth</a:t>
            </a:r>
            <a:r>
              <a:rPr lang="en-US" sz="1400" b="0" dirty="0"/>
              <a:t>, encrypt, </a:t>
            </a:r>
            <a:r>
              <a:rPr lang="en-US" sz="1400" b="1" dirty="0"/>
              <a:t>#example</a:t>
            </a:r>
          </a:p>
          <a:p>
            <a:pPr marL="285750" indent="-285750" algn="l" rtl="0">
              <a:buFont typeface="Arial" panose="020B0604020202020204" pitchFamily="34" charset="0"/>
              <a:buChar char="•"/>
            </a:pPr>
            <a:r>
              <a:rPr lang="en-US" sz="1400" b="0" dirty="0"/>
              <a:t>Mechanics – function that is provided to Express</a:t>
            </a:r>
          </a:p>
          <a:p>
            <a:pPr marL="285750" indent="-285750" algn="l" rtl="0">
              <a:buFont typeface="Arial" panose="020B0604020202020204" pitchFamily="34" charset="0"/>
              <a:buChar char="•"/>
            </a:pPr>
            <a:r>
              <a:rPr lang="en-US" sz="1400" b="0" dirty="0"/>
              <a:t>Example –  logging and header example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Express is minimalist - by default to support many scenario, rich market place </a:t>
            </a:r>
            <a:r>
              <a:rPr lang="en-US" sz="1400" b="1" dirty="0"/>
              <a:t>#demo</a:t>
            </a:r>
            <a:endParaRPr lang="en-US" sz="1400" b="0" dirty="0"/>
          </a:p>
          <a:p>
            <a:pPr marL="285750" indent="-285750" algn="l" rtl="0">
              <a:buFont typeface="Arial" panose="020B0604020202020204" pitchFamily="34" charset="0"/>
              <a:buChar char="•"/>
            </a:pPr>
            <a:r>
              <a:rPr lang="en-US" sz="1400" b="0" dirty="0" err="1"/>
              <a:t>Auth</a:t>
            </a:r>
            <a:r>
              <a:rPr lang="en-US" sz="1400" b="0" dirty="0"/>
              <a:t> demo – login, </a:t>
            </a:r>
            <a:r>
              <a:rPr lang="en-US" sz="1400" b="0" dirty="0" err="1"/>
              <a:t>auth</a:t>
            </a:r>
            <a:r>
              <a:rPr lang="en-US" sz="1400" b="0" dirty="0"/>
              <a:t> middleware, processing</a:t>
            </a:r>
          </a:p>
          <a:p>
            <a:pPr marL="285750" indent="-285750" algn="l" rtl="0">
              <a:buFont typeface="Arial" panose="020B0604020202020204" pitchFamily="34" charset="0"/>
              <a:buChar char="•"/>
            </a:pPr>
            <a:r>
              <a:rPr lang="en-US" sz="1400" b="0" dirty="0"/>
              <a:t>What’s wrong – sessions, performance</a:t>
            </a:r>
          </a:p>
          <a:p>
            <a:pPr marL="285750" indent="-285750" algn="l" rtl="0">
              <a:buFont typeface="Arial" panose="020B0604020202020204" pitchFamily="34" charset="0"/>
              <a:buChar char="•"/>
            </a:pPr>
            <a:r>
              <a:rPr lang="en-US" sz="1400" b="0" dirty="0"/>
              <a:t>Organizing </a:t>
            </a:r>
            <a:r>
              <a:rPr lang="en-US" sz="1400" b="0" dirty="0" err="1"/>
              <a:t>middlewares</a:t>
            </a:r>
            <a:r>
              <a:rPr lang="en-US" sz="1400" b="0" dirty="0"/>
              <a:t> – pool &amp; use</a:t>
            </a:r>
          </a:p>
          <a:p>
            <a:pPr marL="285750" indent="-285750" algn="l" rtl="0">
              <a:buFont typeface="Arial" panose="020B0604020202020204" pitchFamily="34" charset="0"/>
              <a:buChar char="•"/>
            </a:pPr>
            <a:endParaRPr lang="en-US" sz="1400" b="0" dirty="0"/>
          </a:p>
          <a:p>
            <a:pPr marL="285750" indent="-285750" algn="l" rtl="0">
              <a:buFont typeface="Arial" panose="020B0604020202020204" pitchFamily="34" charset="0"/>
              <a:buChar char="•"/>
            </a:pPr>
            <a:endParaRPr lang="en-US" sz="1400" b="0" dirty="0"/>
          </a:p>
          <a:p>
            <a:pPr marL="0" indent="0" algn="l" rtl="0">
              <a:buFont typeface="Arial" panose="020B0604020202020204" pitchFamily="34" charset="0"/>
              <a:buNone/>
            </a:pPr>
            <a:endParaRPr lang="en-US" sz="1400" b="1" dirty="0"/>
          </a:p>
          <a:p>
            <a:pPr marL="0" indent="0" algn="l" rtl="0">
              <a:buFont typeface="Arial" panose="020B0604020202020204" pitchFamily="34" charset="0"/>
              <a:buNone/>
            </a:pPr>
            <a:r>
              <a:rPr lang="en-US" sz="1400" b="1" dirty="0"/>
              <a:t>Activity: </a:t>
            </a:r>
            <a:r>
              <a:rPr lang="en-US" sz="1400" b="0" dirty="0"/>
              <a:t>pipeline slide	</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49</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245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Where it begun</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What problem it solves</a:t>
            </a:r>
          </a:p>
          <a:p>
            <a:pPr marL="0" indent="0" algn="l" rtl="0">
              <a:buFont typeface="Arial" panose="020B0604020202020204" pitchFamily="34" charset="0"/>
              <a:buNone/>
            </a:pPr>
            <a:r>
              <a:rPr lang="en-US" sz="1200" b="1" dirty="0"/>
              <a:t>Time:</a:t>
            </a:r>
            <a:r>
              <a:rPr lang="en-US" sz="1200" dirty="0"/>
              <a:t> 7</a:t>
            </a:r>
            <a:endParaRPr lang="en-US" sz="1200" b="0" dirty="0"/>
          </a:p>
          <a:p>
            <a:pPr marL="0" indent="0" algn="l" rtl="0">
              <a:buFont typeface="Arial" panose="020B0604020202020204" pitchFamily="34" charset="0"/>
              <a:buNone/>
            </a:pPr>
            <a:r>
              <a:rPr lang="en-US" sz="1200" b="1" dirty="0"/>
              <a:t>Punch: </a:t>
            </a:r>
            <a:r>
              <a:rPr lang="en-US" sz="1200" b="0" dirty="0"/>
              <a:t>biggest community on earth is locked</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Let me tell you a story – there was a conference before 9 years </a:t>
            </a:r>
            <a:r>
              <a:rPr lang="en-US" sz="1200" b="1" dirty="0">
                <a:solidFill>
                  <a:schemeClr val="accent1"/>
                </a:solidFill>
              </a:rPr>
              <a:t>#Anecdote</a:t>
            </a:r>
            <a:endParaRPr lang="en-US" sz="1200" b="0" dirty="0"/>
          </a:p>
          <a:p>
            <a:pPr marL="285750" indent="-285750" algn="l" rtl="0">
              <a:buFont typeface="Arial" panose="020B0604020202020204" pitchFamily="34" charset="0"/>
              <a:buChar char="•"/>
            </a:pPr>
            <a:r>
              <a:rPr lang="en-US" sz="1200" b="0" dirty="0"/>
              <a:t>He said 3 major things – (1) IO is done wrong (2) the community is locked (3) run everywhere</a:t>
            </a:r>
          </a:p>
          <a:p>
            <a:pPr marL="285750" indent="-285750" algn="l" rtl="0">
              <a:buFont typeface="Arial" panose="020B0604020202020204" pitchFamily="34" charset="0"/>
              <a:buChar char="•"/>
            </a:pPr>
            <a:r>
              <a:rPr lang="en-US" sz="1200" b="0" dirty="0"/>
              <a:t>Video live – let’s see few of his things </a:t>
            </a:r>
            <a:r>
              <a:rPr lang="en-US" sz="1200" b="1" dirty="0"/>
              <a:t>#Demo</a:t>
            </a:r>
          </a:p>
          <a:p>
            <a:pPr marL="285750" indent="-285750" algn="l" rtl="0">
              <a:buFont typeface="Arial" panose="020B0604020202020204" pitchFamily="34" charset="0"/>
              <a:buChar char="•"/>
            </a:pPr>
            <a:r>
              <a:rPr lang="en-US" sz="1200" b="0" dirty="0"/>
              <a:t>He disappeared – bug his legacy is alive and </a:t>
            </a:r>
            <a:r>
              <a:rPr lang="en-US" sz="1200" b="0" dirty="0" err="1"/>
              <a:t>kickin</a:t>
            </a:r>
            <a:endParaRPr lang="en-US" sz="1200" b="0" dirty="0"/>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r>
              <a:rPr lang="en-US" sz="1200" b="1" dirty="0"/>
              <a:t>Activity: </a:t>
            </a:r>
            <a:r>
              <a:rPr lang="en-US" sz="1200" b="0" dirty="0"/>
              <a:t>slide, maybe drawing, </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5</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5332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Minimal Express #examples/express/basic-auth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Define: Functions for all requests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Possibilities: stop and enrich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Huge marketplace #demo</a:t>
            </a:r>
          </a:p>
          <a:p>
            <a:pPr marL="0" indent="0" algn="l" rtl="0">
              <a:buFont typeface="Arial" panose="020B0604020202020204" pitchFamily="34" charset="0"/>
              <a:buNone/>
            </a:pPr>
            <a:endParaRPr lang="en-US" sz="1400" b="1" dirty="0">
              <a:solidFill>
                <a:srgbClr val="FFFF00"/>
              </a:solidFill>
            </a:endParaRPr>
          </a:p>
          <a:p>
            <a:pPr marL="0" indent="0" algn="l" rtl="0">
              <a:buFont typeface="Arial" panose="020B0604020202020204" pitchFamily="34" charset="0"/>
              <a:buNone/>
            </a:pPr>
            <a:r>
              <a:rPr lang="en-US" sz="1400" b="1" dirty="0">
                <a:solidFill>
                  <a:srgbClr val="FFFF00"/>
                </a:solidFill>
              </a:rPr>
              <a:t>Title: </a:t>
            </a:r>
            <a:r>
              <a:rPr lang="en-US" sz="1400" b="0" dirty="0">
                <a:solidFill>
                  <a:srgbClr val="FFFF00"/>
                </a:solidFill>
              </a:rPr>
              <a:t>What are Middleware</a:t>
            </a:r>
          </a:p>
          <a:p>
            <a:pPr marL="0" indent="0" algn="l" rtl="0">
              <a:buFont typeface="Arial" panose="020B0604020202020204" pitchFamily="34" charset="0"/>
              <a:buNone/>
            </a:pPr>
            <a:r>
              <a:rPr lang="en-US" sz="1400" b="1" dirty="0">
                <a:solidFill>
                  <a:srgbClr val="FFFF00"/>
                </a:solidFill>
              </a:rPr>
              <a:t>Goal: </a:t>
            </a:r>
            <a:r>
              <a:rPr lang="en-US" sz="1400" b="0" dirty="0">
                <a:solidFill>
                  <a:srgbClr val="FFFF00"/>
                </a:solidFill>
              </a:rPr>
              <a:t>Get the idea</a:t>
            </a:r>
          </a:p>
          <a:p>
            <a:pPr marL="0" indent="0" algn="l" rtl="0">
              <a:buFont typeface="Arial" panose="020B0604020202020204" pitchFamily="34" charset="0"/>
              <a:buNone/>
            </a:pPr>
            <a:r>
              <a:rPr lang="en-US" sz="1400" b="1" dirty="0"/>
              <a:t>Time:</a:t>
            </a:r>
            <a:r>
              <a:rPr lang="en-US" sz="1400" dirty="0"/>
              <a:t> 3</a:t>
            </a:r>
            <a:endParaRPr lang="en-US" sz="1400" b="0" dirty="0"/>
          </a:p>
          <a:p>
            <a:pPr marL="0" indent="0" algn="l" rtl="0">
              <a:buFont typeface="Arial" panose="020B0604020202020204" pitchFamily="34" charset="0"/>
              <a:buNone/>
            </a:pPr>
            <a:r>
              <a:rPr lang="en-US" sz="1400" b="1" dirty="0"/>
              <a:t>Punch: </a:t>
            </a:r>
            <a:r>
              <a:rPr lang="en-US" sz="1400" b="0" dirty="0"/>
              <a:t>Define specific pipeline</a:t>
            </a:r>
          </a:p>
          <a:p>
            <a:pPr marL="0" indent="0" algn="l" rtl="0">
              <a:buFont typeface="Arial" panose="020B0604020202020204" pitchFamily="34" charset="0"/>
              <a:buNone/>
            </a:pPr>
            <a:r>
              <a:rPr lang="en-US" sz="1400" b="1" dirty="0"/>
              <a:t>Content: </a:t>
            </a:r>
          </a:p>
          <a:p>
            <a:pPr marL="285750" lvl="0" indent="-285750" algn="l" rtl="0">
              <a:buFont typeface="Arial" panose="020B0604020202020204" pitchFamily="34" charset="0"/>
              <a:buChar char="•"/>
            </a:pPr>
            <a:r>
              <a:rPr lang="en-US" sz="1400" b="0" dirty="0"/>
              <a:t>The minimalist Express – /</a:t>
            </a:r>
            <a:r>
              <a:rPr lang="en-US" sz="1400" b="0" dirty="0" err="1"/>
              <a:t>api</a:t>
            </a:r>
            <a:r>
              <a:rPr lang="en-US" sz="1400" b="0" dirty="0"/>
              <a:t>/products, no body parser, because Express is versatile </a:t>
            </a:r>
            <a:r>
              <a:rPr lang="en-US" sz="1400" b="1" dirty="0"/>
              <a:t>#punch</a:t>
            </a:r>
          </a:p>
          <a:p>
            <a:pPr marL="285750" lvl="0" indent="-285750" algn="l" rtl="0">
              <a:buFont typeface="Arial" panose="020B0604020202020204" pitchFamily="34" charset="0"/>
              <a:buChar char="•"/>
            </a:pPr>
            <a:r>
              <a:rPr lang="en-US" sz="1400" b="0" dirty="0"/>
              <a:t>Minimalism is good for IoT and friends</a:t>
            </a:r>
          </a:p>
          <a:p>
            <a:pPr marL="285750" indent="-285750" algn="l" rtl="0">
              <a:buFont typeface="Arial" panose="020B0604020202020204" pitchFamily="34" charset="0"/>
              <a:buChar char="•"/>
            </a:pPr>
            <a:r>
              <a:rPr lang="en-US" sz="1400" b="0" dirty="0"/>
              <a:t>Definition – </a:t>
            </a:r>
            <a:r>
              <a:rPr lang="en-US" sz="1400" b="0" dirty="0" err="1"/>
              <a:t>Middlewares</a:t>
            </a:r>
            <a:r>
              <a:rPr lang="en-US" sz="1400" b="0" dirty="0"/>
              <a:t> are things to happen on all or group of request, like logging, limiting, </a:t>
            </a:r>
            <a:r>
              <a:rPr lang="en-US" sz="1400" b="0" dirty="0" err="1"/>
              <a:t>auth</a:t>
            </a:r>
            <a:r>
              <a:rPr lang="he-IL" sz="1400" b="0" dirty="0"/>
              <a:t> </a:t>
            </a:r>
            <a:r>
              <a:rPr lang="en-US" sz="1400" b="0" dirty="0"/>
              <a:t> #2slide</a:t>
            </a:r>
          </a:p>
          <a:p>
            <a:pPr marL="285750" indent="-285750" algn="l" rtl="0">
              <a:buFont typeface="Arial" panose="020B0604020202020204" pitchFamily="34" charset="0"/>
              <a:buChar char="•"/>
            </a:pPr>
            <a:r>
              <a:rPr lang="en-US" sz="1400" b="0" dirty="0"/>
              <a:t>Possibilities – can enrich (geo location, user roles, zip </a:t>
            </a:r>
            <a:r>
              <a:rPr lang="en-US" sz="1400" b="1" dirty="0"/>
              <a:t>#example</a:t>
            </a:r>
            <a:r>
              <a:rPr lang="en-US" sz="1400" b="0" dirty="0"/>
              <a:t>), stop (too many requests), act on downstream and upstream</a:t>
            </a:r>
          </a:p>
          <a:p>
            <a:pPr marL="0" indent="0" algn="l" rtl="0">
              <a:buFont typeface="Arial" panose="020B0604020202020204" pitchFamily="34" charset="0"/>
              <a:buNone/>
            </a:pPr>
            <a:r>
              <a:rPr lang="en-US" sz="2800" b="1" dirty="0"/>
              <a:t>Gist:</a:t>
            </a:r>
          </a:p>
          <a:p>
            <a:pPr marL="285750" indent="-285750" algn="l" rtl="0">
              <a:buFont typeface="Arial" panose="020B0604020202020204" pitchFamily="34" charset="0"/>
              <a:buChar char="•"/>
            </a:pPr>
            <a:endParaRPr lang="en-US" sz="2800" b="1" dirty="0"/>
          </a:p>
          <a:p>
            <a:pPr marL="0" indent="0" algn="l" rtl="0">
              <a:buFont typeface="Arial" panose="020B0604020202020204" pitchFamily="34" charset="0"/>
              <a:buNone/>
            </a:pPr>
            <a:endParaRPr lang="en-US" sz="1400" b="1" dirty="0"/>
          </a:p>
          <a:p>
            <a:pPr marL="0" indent="0" algn="l" rtl="0">
              <a:buFont typeface="Arial" panose="020B0604020202020204" pitchFamily="34" charset="0"/>
              <a:buNone/>
            </a:pPr>
            <a:endParaRPr lang="en-US" sz="1400" b="1" dirty="0"/>
          </a:p>
          <a:p>
            <a:pPr marL="0" indent="0" algn="l" rtl="0">
              <a:buFont typeface="Arial" panose="020B0604020202020204" pitchFamily="34" charset="0"/>
              <a:buNone/>
            </a:pPr>
            <a:r>
              <a:rPr lang="en-US" sz="1400" b="1" dirty="0"/>
              <a:t>Activity: </a:t>
            </a:r>
            <a:r>
              <a:rPr lang="en-US" sz="1400" b="0" dirty="0"/>
              <a:t>pipeline slide</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50</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59737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400" b="1" dirty="0">
                <a:solidFill>
                  <a:schemeClr val="accent1"/>
                </a:solidFill>
              </a:rPr>
              <a:t>#Anecdote</a:t>
            </a:r>
            <a:r>
              <a:rPr lang="en-US" sz="1400" b="1" dirty="0">
                <a:solidFill>
                  <a:schemeClr val="tx1">
                    <a:lumMod val="75000"/>
                    <a:lumOff val="25000"/>
                  </a:schemeClr>
                </a:solidFill>
              </a:rPr>
              <a:t> #</a:t>
            </a:r>
            <a:r>
              <a:rPr lang="en-US" sz="1400" b="1" dirty="0">
                <a:solidFill>
                  <a:schemeClr val="accent5">
                    <a:lumMod val="60000"/>
                    <a:lumOff val="40000"/>
                  </a:schemeClr>
                </a:solidFill>
              </a:rPr>
              <a:t>Example #</a:t>
            </a:r>
            <a:r>
              <a:rPr lang="en-US" sz="1400" b="1" dirty="0">
                <a:solidFill>
                  <a:srgbClr val="FF0000"/>
                </a:solidFill>
              </a:rPr>
              <a:t>Demo #</a:t>
            </a:r>
            <a:r>
              <a:rPr lang="en-US" sz="1400" b="1" dirty="0">
                <a:solidFill>
                  <a:srgbClr val="FFFF00"/>
                </a:solidFill>
              </a:rPr>
              <a:t>Punch</a:t>
            </a:r>
          </a:p>
          <a:p>
            <a:pPr marL="0" indent="0" algn="l" rtl="0">
              <a:buFont typeface="Arial" panose="020B0604020202020204" pitchFamily="34" charset="0"/>
              <a:buNone/>
            </a:pPr>
            <a:endParaRPr lang="en-US" sz="1400" b="1" dirty="0">
              <a:solidFill>
                <a:srgbClr val="FFFF00"/>
              </a:solidFill>
            </a:endParaRPr>
          </a:p>
          <a:p>
            <a:pPr marL="0" indent="0" algn="l" rtl="0">
              <a:buFont typeface="Arial" panose="020B0604020202020204" pitchFamily="34" charset="0"/>
              <a:buNone/>
            </a:pPr>
            <a:r>
              <a:rPr lang="en-US" sz="1400" b="1" dirty="0">
                <a:solidFill>
                  <a:srgbClr val="FFFF00"/>
                </a:solidFill>
              </a:rPr>
              <a:t>Title: </a:t>
            </a:r>
            <a:r>
              <a:rPr lang="en-US" sz="1400" b="0" dirty="0">
                <a:solidFill>
                  <a:srgbClr val="FFFF00"/>
                </a:solidFill>
              </a:rPr>
              <a:t>Middleware syntax</a:t>
            </a:r>
          </a:p>
          <a:p>
            <a:pPr marL="0" indent="0" algn="l" rtl="0">
              <a:buFont typeface="Arial" panose="020B0604020202020204" pitchFamily="34" charset="0"/>
              <a:buNone/>
            </a:pPr>
            <a:r>
              <a:rPr lang="en-US" sz="1400" b="1" dirty="0">
                <a:solidFill>
                  <a:srgbClr val="FFFF00"/>
                </a:solidFill>
              </a:rPr>
              <a:t>Goal: </a:t>
            </a:r>
            <a:r>
              <a:rPr lang="en-US" sz="1400" b="0" dirty="0">
                <a:solidFill>
                  <a:srgbClr val="FFFF00"/>
                </a:solidFill>
              </a:rPr>
              <a:t>Get the idea</a:t>
            </a:r>
          </a:p>
          <a:p>
            <a:pPr marL="0" indent="0" algn="l" rtl="0">
              <a:buFont typeface="Arial" panose="020B0604020202020204" pitchFamily="34" charset="0"/>
              <a:buNone/>
            </a:pPr>
            <a:r>
              <a:rPr lang="en-US" sz="1400" b="1" dirty="0"/>
              <a:t>Time:</a:t>
            </a:r>
            <a:r>
              <a:rPr lang="en-US" sz="1400" dirty="0"/>
              <a:t> 3 </a:t>
            </a:r>
            <a:endParaRPr lang="en-US" sz="1400" b="0" dirty="0"/>
          </a:p>
          <a:p>
            <a:pPr marL="0" indent="0" algn="l" rtl="0">
              <a:buFont typeface="Arial" panose="020B0604020202020204" pitchFamily="34" charset="0"/>
              <a:buNone/>
            </a:pPr>
            <a:r>
              <a:rPr lang="en-US" sz="1400" b="1" dirty="0"/>
              <a:t>Punch: </a:t>
            </a:r>
            <a:r>
              <a:rPr lang="en-US" sz="1400" b="0" dirty="0"/>
              <a:t>Define specific pipeline</a:t>
            </a:r>
          </a:p>
          <a:p>
            <a:pPr marL="0" indent="0" algn="l" rtl="0">
              <a:buFont typeface="Arial" panose="020B0604020202020204" pitchFamily="34" charset="0"/>
              <a:buNone/>
            </a:pPr>
            <a:r>
              <a:rPr lang="en-US" sz="1400" b="1" dirty="0"/>
              <a:t>Content: </a:t>
            </a:r>
          </a:p>
          <a:p>
            <a:pPr marL="285750" indent="-285750" algn="l" rtl="0">
              <a:buFont typeface="Arial" panose="020B0604020202020204" pitchFamily="34" charset="0"/>
              <a:buChar char="•"/>
            </a:pPr>
            <a:r>
              <a:rPr lang="en-US" sz="1400" b="0" dirty="0"/>
              <a:t>Just a function – all have the same signature #2slide</a:t>
            </a:r>
          </a:p>
          <a:p>
            <a:pPr marL="285750" indent="-285750" algn="l" rtl="0">
              <a:buFont typeface="Arial" panose="020B0604020202020204" pitchFamily="34" charset="0"/>
              <a:buChar char="•"/>
            </a:pPr>
            <a:r>
              <a:rPr lang="en-US" sz="1400" b="0" dirty="0"/>
              <a:t>Register using Express – tell Express</a:t>
            </a:r>
          </a:p>
          <a:p>
            <a:pPr marL="285750" indent="-285750" algn="l" rtl="0">
              <a:buFont typeface="Arial" panose="020B0604020202020204" pitchFamily="34" charset="0"/>
              <a:buChar char="•"/>
            </a:pPr>
            <a:r>
              <a:rPr lang="en-US" sz="1400" b="0" dirty="0"/>
              <a:t>Basic logger – create global logger </a:t>
            </a:r>
            <a:r>
              <a:rPr lang="en-US" sz="1400" b="1" dirty="0"/>
              <a:t>#demo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Scopes – somethings are global (body parser </a:t>
            </a:r>
            <a:r>
              <a:rPr lang="en-US" sz="1400" b="1" dirty="0"/>
              <a:t>#example</a:t>
            </a:r>
            <a:r>
              <a:rPr lang="en-US" sz="1400" b="0" dirty="0"/>
              <a:t>), others are scoped (authorization </a:t>
            </a:r>
            <a:r>
              <a:rPr lang="en-US" sz="1400" b="1" dirty="0"/>
              <a:t>#example</a:t>
            </a:r>
            <a:r>
              <a:rPr lang="en-US" sz="1400" b="0" dirty="0"/>
              <a:t>)</a:t>
            </a:r>
            <a:endParaRPr lang="en-US" sz="1400" b="1" dirty="0"/>
          </a:p>
          <a:p>
            <a:pPr marL="285750" indent="-285750" algn="l" rtl="0">
              <a:buFont typeface="Arial" panose="020B0604020202020204" pitchFamily="34" charset="0"/>
              <a:buChar char="•"/>
            </a:pPr>
            <a:r>
              <a:rPr lang="en-US" sz="1400" b="0" dirty="0"/>
              <a:t>Downstream – remove header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Organizing </a:t>
            </a:r>
            <a:r>
              <a:rPr lang="en-US" sz="1400" b="0" dirty="0" err="1"/>
              <a:t>middlewares</a:t>
            </a:r>
            <a:r>
              <a:rPr lang="en-US" sz="1400" b="0" dirty="0"/>
              <a:t> pool – avoid global, make reusable </a:t>
            </a:r>
            <a:r>
              <a:rPr lang="en-US" sz="1400" b="1" dirty="0"/>
              <a:t>#code</a:t>
            </a:r>
          </a:p>
          <a:p>
            <a:pPr marL="285750" indent="-285750" algn="l" rtl="0">
              <a:buFont typeface="Arial" panose="020B0604020202020204" pitchFamily="34" charset="0"/>
              <a:buChar char="•"/>
            </a:pPr>
            <a:endParaRPr lang="en-US" sz="1400" b="0" dirty="0"/>
          </a:p>
          <a:p>
            <a:pPr marL="0" indent="0" algn="l" rtl="0">
              <a:buFont typeface="Arial" panose="020B0604020202020204" pitchFamily="34" charset="0"/>
              <a:buNone/>
            </a:pPr>
            <a:r>
              <a:rPr lang="en-US" sz="2800" b="1" dirty="0"/>
              <a:t>Gist:</a:t>
            </a:r>
          </a:p>
          <a:p>
            <a:pPr marL="285750" indent="-285750" algn="l" rtl="0">
              <a:buFont typeface="Arial" panose="020B0604020202020204" pitchFamily="34" charset="0"/>
              <a:buChar char="•"/>
            </a:pPr>
            <a:r>
              <a:rPr lang="en-US" sz="2800" b="1" dirty="0"/>
              <a:t>Ubiquity signature</a:t>
            </a:r>
          </a:p>
          <a:p>
            <a:pPr marL="285750" indent="-285750" algn="l" rtl="0">
              <a:buFont typeface="Arial" panose="020B0604020202020204" pitchFamily="34" charset="0"/>
              <a:buChar char="•"/>
            </a:pPr>
            <a:r>
              <a:rPr lang="en-US" sz="2800" b="1" dirty="0"/>
              <a:t>Register</a:t>
            </a:r>
          </a:p>
          <a:p>
            <a:pPr marL="285750" indent="-285750" algn="l" rtl="0">
              <a:buFont typeface="Arial" panose="020B0604020202020204" pitchFamily="34" charset="0"/>
              <a:buChar char="•"/>
            </a:pPr>
            <a:r>
              <a:rPr lang="en-US" sz="2800" b="1" dirty="0"/>
              <a:t>Basic logger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1" dirty="0"/>
              <a:t>Downstream header</a:t>
            </a:r>
          </a:p>
          <a:p>
            <a:pPr marL="285750" indent="-285750" algn="l" rtl="0">
              <a:buFont typeface="Arial" panose="020B0604020202020204" pitchFamily="34" charset="0"/>
              <a:buChar char="•"/>
            </a:pPr>
            <a:r>
              <a:rPr lang="en-US" sz="2800" b="1" dirty="0"/>
              <a:t>Scope (all, router, paths)</a:t>
            </a:r>
          </a:p>
          <a:p>
            <a:pPr marL="285750" indent="-285750" algn="l" rtl="0">
              <a:buFont typeface="Arial" panose="020B0604020202020204" pitchFamily="34" charset="0"/>
              <a:buChar char="•"/>
            </a:pPr>
            <a:r>
              <a:rPr lang="en-US" sz="2800" b="1" dirty="0"/>
              <a:t>Organize</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51</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2116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52</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46892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53</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4914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Goal: </a:t>
            </a:r>
            <a:r>
              <a:rPr lang="en-US" dirty="0"/>
              <a:t>Understand the problems Node covers and the opportunities it brings</a:t>
            </a:r>
          </a:p>
          <a:p>
            <a:pPr marL="0" indent="0">
              <a:buFont typeface="Arial" panose="020B0604020202020204" pitchFamily="34" charset="0"/>
              <a:buNone/>
            </a:pPr>
            <a:r>
              <a:rPr lang="en-US" b="1" dirty="0"/>
              <a:t>Time:</a:t>
            </a:r>
            <a:r>
              <a:rPr lang="en-US" dirty="0"/>
              <a:t> 30 min</a:t>
            </a:r>
          </a:p>
          <a:p>
            <a:pPr marL="0" indent="0">
              <a:buFont typeface="Arial" panose="020B0604020202020204" pitchFamily="34" charset="0"/>
              <a:buNone/>
            </a:pPr>
            <a:r>
              <a:rPr lang="en-US" b="1" dirty="0"/>
              <a:t>Topics: </a:t>
            </a:r>
          </a:p>
          <a:p>
            <a:pPr marL="171450" indent="-171450">
              <a:buFont typeface="Arial" panose="020B0604020202020204" pitchFamily="34" charset="0"/>
              <a:buChar char="•"/>
            </a:pPr>
            <a:r>
              <a:rPr lang="en-US" b="1" dirty="0"/>
              <a:t>Context </a:t>
            </a:r>
            <a:r>
              <a:rPr lang="en-US" b="0" dirty="0"/>
              <a:t>– subjective, patterns</a:t>
            </a:r>
          </a:p>
          <a:p>
            <a:pPr marL="171450" indent="-171450">
              <a:buFont typeface="Arial" panose="020B0604020202020204" pitchFamily="34" charset="0"/>
              <a:buChar char="•"/>
            </a:pPr>
            <a:r>
              <a:rPr lang="en-US" b="1" dirty="0"/>
              <a:t>Guidelines</a:t>
            </a:r>
          </a:p>
          <a:p>
            <a:pPr marL="628650" lvl="1" indent="-171450">
              <a:buFont typeface="Arial" panose="020B0604020202020204" pitchFamily="34" charset="0"/>
              <a:buChar char="•"/>
            </a:pPr>
            <a:r>
              <a:rPr lang="en-US" b="1" dirty="0"/>
              <a:t>Microservices - small</a:t>
            </a:r>
          </a:p>
          <a:p>
            <a:pPr marL="628650" lvl="1" indent="-171450">
              <a:buFont typeface="Arial" panose="020B0604020202020204" pitchFamily="34" charset="0"/>
              <a:buChar char="•"/>
            </a:pPr>
            <a:r>
              <a:rPr lang="en-US" b="1" dirty="0"/>
              <a:t>DDD – isolate the domain, Hexagon architecture</a:t>
            </a:r>
          </a:p>
          <a:p>
            <a:pPr marL="628650" lvl="1" indent="-171450">
              <a:buFont typeface="Arial" panose="020B0604020202020204" pitchFamily="34" charset="0"/>
              <a:buChar char="•"/>
            </a:pPr>
            <a:r>
              <a:rPr lang="en-US" b="1" dirty="0"/>
              <a:t>Practical</a:t>
            </a:r>
          </a:p>
          <a:p>
            <a:pPr marL="171450" lvl="0" indent="-171450">
              <a:buFont typeface="Arial" panose="020B0604020202020204" pitchFamily="34" charset="0"/>
              <a:buChar char="•"/>
            </a:pPr>
            <a:r>
              <a:rPr lang="en-US" b="1" dirty="0"/>
              <a:t>Bird eye view – </a:t>
            </a:r>
            <a:r>
              <a:rPr lang="en-US" b="0" dirty="0"/>
              <a:t>services, libraries, </a:t>
            </a:r>
            <a:r>
              <a:rPr lang="en-US" b="0" dirty="0" err="1"/>
              <a:t>mq</a:t>
            </a:r>
            <a:r>
              <a:rPr lang="en-US" b="0" dirty="0"/>
              <a:t>, frameworks</a:t>
            </a:r>
          </a:p>
          <a:p>
            <a:pPr marL="171450" lvl="0" indent="-171450">
              <a:buFont typeface="Arial" panose="020B0604020202020204" pitchFamily="34" charset="0"/>
              <a:buChar char="•"/>
            </a:pPr>
            <a:r>
              <a:rPr lang="en-US" b="1" dirty="0"/>
              <a:t>Anatomy of a service – </a:t>
            </a:r>
            <a:r>
              <a:rPr lang="en-US" b="0" dirty="0"/>
              <a:t>entry points, domain, the all-express antipattern, layers, entities vs services</a:t>
            </a:r>
          </a:p>
          <a:p>
            <a:pPr marL="171450" lvl="0" indent="-171450">
              <a:buFont typeface="Arial" panose="020B0604020202020204" pitchFamily="34" charset="0"/>
              <a:buChar char="•"/>
            </a:pPr>
            <a:r>
              <a:rPr lang="en-US" b="1" dirty="0"/>
              <a:t>Code demo – bird-eye view, debug a flow</a:t>
            </a:r>
          </a:p>
          <a:p>
            <a:pPr marL="171450" lvl="0" indent="-171450">
              <a:buFont typeface="Arial" panose="020B0604020202020204" pitchFamily="34" charset="0"/>
              <a:buChar cha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54</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3355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latin typeface="Roboto"/>
              </a:rPr>
              <a:t>#Anecdote</a:t>
            </a:r>
            <a:r>
              <a:rPr lang="en-US" sz="1200" b="1" dirty="0">
                <a:solidFill>
                  <a:schemeClr val="tx1">
                    <a:lumMod val="75000"/>
                    <a:lumOff val="25000"/>
                  </a:schemeClr>
                </a:solidFill>
                <a:latin typeface="Roboto"/>
              </a:rPr>
              <a:t> #</a:t>
            </a:r>
            <a:r>
              <a:rPr lang="en-US" sz="1200" b="1" dirty="0">
                <a:solidFill>
                  <a:schemeClr val="accent5">
                    <a:lumMod val="60000"/>
                    <a:lumOff val="40000"/>
                  </a:schemeClr>
                </a:solidFill>
                <a:latin typeface="Roboto"/>
              </a:rPr>
              <a:t>Example #</a:t>
            </a:r>
            <a:r>
              <a:rPr lang="en-US" sz="1200" b="1" dirty="0">
                <a:solidFill>
                  <a:srgbClr val="FF0000"/>
                </a:solidFill>
                <a:latin typeface="Roboto"/>
              </a:rPr>
              <a:t>Demo #</a:t>
            </a:r>
            <a:r>
              <a:rPr lang="en-US" sz="1200" b="1" dirty="0">
                <a:solidFill>
                  <a:srgbClr val="FFFF00"/>
                </a:solidFill>
                <a:latin typeface="Roboto"/>
              </a:rPr>
              <a:t>Punch</a:t>
            </a:r>
          </a:p>
          <a:p>
            <a:pPr marL="0" indent="0" algn="l" rtl="0">
              <a:buFont typeface="Arial" panose="020B0604020202020204" pitchFamily="34" charset="0"/>
              <a:buNone/>
            </a:pPr>
            <a:endParaRPr lang="en-US" sz="1200" b="1" dirty="0">
              <a:solidFill>
                <a:srgbClr val="FFFF00"/>
              </a:solidFill>
              <a:latin typeface="Roboto"/>
            </a:endParaRPr>
          </a:p>
          <a:p>
            <a:pPr marL="0" indent="0" algn="l" rtl="0">
              <a:buFont typeface="Arial" panose="020B0604020202020204" pitchFamily="34" charset="0"/>
              <a:buNone/>
            </a:pPr>
            <a:r>
              <a:rPr lang="en-US" sz="1200" b="1" dirty="0">
                <a:solidFill>
                  <a:srgbClr val="FFFF00"/>
                </a:solidFill>
                <a:latin typeface="Roboto"/>
              </a:rPr>
              <a:t>Title: </a:t>
            </a:r>
            <a:r>
              <a:rPr lang="en-US" sz="1200" b="0" dirty="0">
                <a:solidFill>
                  <a:srgbClr val="FFFF00"/>
                </a:solidFill>
                <a:latin typeface="Roboto"/>
              </a:rPr>
              <a:t>Installing Node.JS</a:t>
            </a:r>
          </a:p>
          <a:p>
            <a:pPr marL="0" indent="0" algn="l" rtl="0">
              <a:buFont typeface="Arial" panose="020B0604020202020204" pitchFamily="34" charset="0"/>
              <a:buNone/>
            </a:pPr>
            <a:r>
              <a:rPr lang="en-US" sz="1200" b="1" dirty="0">
                <a:solidFill>
                  <a:srgbClr val="FFFF00"/>
                </a:solidFill>
                <a:latin typeface="Roboto"/>
              </a:rPr>
              <a:t>Goal: </a:t>
            </a:r>
            <a:r>
              <a:rPr lang="en-US" sz="1200" dirty="0">
                <a:solidFill>
                  <a:srgbClr val="FFFF00"/>
                </a:solidFill>
                <a:latin typeface="Roboto"/>
              </a:rPr>
              <a:t>Understand the puzzle</a:t>
            </a:r>
          </a:p>
          <a:p>
            <a:pPr marL="0" indent="0" algn="l" rtl="0">
              <a:buFont typeface="Arial" panose="020B0604020202020204" pitchFamily="34" charset="0"/>
              <a:buNone/>
            </a:pPr>
            <a:r>
              <a:rPr lang="en-US" sz="1200" b="1" dirty="0">
                <a:latin typeface="Roboto"/>
              </a:rPr>
              <a:t>Time:</a:t>
            </a:r>
            <a:r>
              <a:rPr lang="en-US" sz="1200" dirty="0">
                <a:latin typeface="Roboto"/>
              </a:rPr>
              <a:t> 3</a:t>
            </a:r>
            <a:endParaRPr lang="en-US" sz="1200" b="0" dirty="0">
              <a:latin typeface="Roboto"/>
            </a:endParaRPr>
          </a:p>
          <a:p>
            <a:pPr marL="0" indent="0" algn="l" rtl="0">
              <a:buFont typeface="Arial" panose="020B0604020202020204" pitchFamily="34" charset="0"/>
              <a:buNone/>
            </a:pPr>
            <a:r>
              <a:rPr lang="en-US" sz="1200" b="1" dirty="0">
                <a:latin typeface="Roboto"/>
              </a:rPr>
              <a:t>Punch: Before delving into the details, lets get the picture</a:t>
            </a:r>
          </a:p>
          <a:p>
            <a:pPr marL="0" indent="0" algn="l" rtl="0">
              <a:buFont typeface="Arial" panose="020B0604020202020204" pitchFamily="34" charset="0"/>
              <a:buNone/>
            </a:pPr>
            <a:r>
              <a:rPr lang="en-US" sz="1200" b="1" dirty="0">
                <a:latin typeface="Roboto"/>
              </a:rPr>
              <a:t>Content: </a:t>
            </a:r>
          </a:p>
          <a:p>
            <a:pPr marL="285750" indent="-285750" algn="l" rtl="0">
              <a:buFont typeface="Arial" panose="020B0604020202020204" pitchFamily="34" charset="0"/>
              <a:buChar char="•"/>
            </a:pPr>
            <a:r>
              <a:rPr lang="en-US" sz="1200" b="0" dirty="0">
                <a:latin typeface="Roboto"/>
              </a:rPr>
              <a:t>Our requirements – let’s first understand the big picture, don’t get intimidated you’ll only need to deal with few parts</a:t>
            </a:r>
          </a:p>
          <a:p>
            <a:pPr marL="285750" indent="-285750" algn="l" rtl="0">
              <a:buFont typeface="Arial" panose="020B0604020202020204" pitchFamily="34" charset="0"/>
              <a:buChar char="•"/>
            </a:pPr>
            <a:r>
              <a:rPr lang="en-US" sz="1200" b="0" dirty="0">
                <a:latin typeface="Roboto"/>
              </a:rPr>
              <a:t>The request flow – let’s flow with a user the asks for DB data </a:t>
            </a:r>
            <a:r>
              <a:rPr lang="en-US" sz="1200" b="1" dirty="0">
                <a:solidFill>
                  <a:schemeClr val="tx1">
                    <a:lumMod val="75000"/>
                    <a:lumOff val="25000"/>
                  </a:schemeClr>
                </a:solidFill>
                <a:latin typeface="Roboto"/>
              </a:rPr>
              <a:t>#</a:t>
            </a:r>
            <a:r>
              <a:rPr lang="en-US" sz="1200" b="1" dirty="0">
                <a:solidFill>
                  <a:schemeClr val="accent5">
                    <a:lumMod val="60000"/>
                    <a:lumOff val="40000"/>
                  </a:schemeClr>
                </a:solidFill>
                <a:latin typeface="Roboto"/>
              </a:rPr>
              <a:t>Example</a:t>
            </a:r>
            <a:endParaRPr lang="en-US" sz="1200" b="0" dirty="0">
              <a:latin typeface="Roboto"/>
            </a:endParaRPr>
          </a:p>
          <a:p>
            <a:pPr marL="285750" indent="-285750" algn="l" rtl="0">
              <a:buFont typeface="Arial" panose="020B0604020202020204" pitchFamily="34" charset="0"/>
              <a:buChar char="•"/>
            </a:pPr>
            <a:r>
              <a:rPr lang="en-US" sz="1200" b="0" dirty="0">
                <a:latin typeface="Roboto"/>
              </a:rPr>
              <a:t>I would expect Node to solve most layers – and let me handle only on my services</a:t>
            </a:r>
          </a:p>
          <a:p>
            <a:pPr marL="285750" indent="-285750" algn="l" rtl="0">
              <a:buFont typeface="Arial" panose="020B0604020202020204" pitchFamily="34" charset="0"/>
              <a:buChar char="•"/>
            </a:pPr>
            <a:endParaRPr lang="en-US" sz="1200" b="1" dirty="0">
              <a:latin typeface="Roboto"/>
            </a:endParaRPr>
          </a:p>
          <a:p>
            <a:pPr marL="0" indent="0" algn="l" rtl="0">
              <a:buFont typeface="Arial" panose="020B0604020202020204" pitchFamily="34" charset="0"/>
              <a:buNone/>
            </a:pPr>
            <a:r>
              <a:rPr lang="en-US" sz="1200" b="1" dirty="0">
                <a:latin typeface="Roboto"/>
              </a:rPr>
              <a:t>Gist:</a:t>
            </a:r>
          </a:p>
          <a:p>
            <a:pPr marL="0" indent="0" algn="l" rtl="0">
              <a:buFont typeface="Arial" panose="020B0604020202020204" pitchFamily="34" charset="0"/>
              <a:buNone/>
            </a:pPr>
            <a:r>
              <a:rPr lang="en-US" sz="4000" b="1" dirty="0">
                <a:latin typeface="Roboto"/>
              </a:rPr>
              <a:t>Warning – not a single way</a:t>
            </a:r>
          </a:p>
          <a:p>
            <a:pPr marL="0" indent="0" algn="l" rtl="0">
              <a:buFont typeface="Arial" panose="020B0604020202020204" pitchFamily="34" charset="0"/>
              <a:buNone/>
            </a:pPr>
            <a:r>
              <a:rPr lang="en-US" sz="4000" b="1" dirty="0">
                <a:latin typeface="Roboto"/>
              </a:rPr>
              <a:t>Popular – not niche</a:t>
            </a:r>
          </a:p>
          <a:p>
            <a:pPr marL="0" indent="0" algn="l" rtl="0">
              <a:buFont typeface="Arial" panose="020B0604020202020204" pitchFamily="34" charset="0"/>
              <a:buNone/>
            </a:pPr>
            <a:r>
              <a:rPr lang="en-US" sz="4000" b="1" dirty="0">
                <a:latin typeface="Roboto"/>
              </a:rPr>
              <a:t>From 10ft to ground</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55</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6512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Break your monolith</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The basic act of microservices</a:t>
            </a:r>
          </a:p>
          <a:p>
            <a:pPr marL="0" indent="0" algn="l" rtl="0">
              <a:buFont typeface="Arial" panose="020B0604020202020204" pitchFamily="34" charset="0"/>
              <a:buNone/>
            </a:pPr>
            <a:r>
              <a:rPr lang="en-US" sz="1200" b="1" dirty="0"/>
              <a:t>Time:</a:t>
            </a:r>
            <a:r>
              <a:rPr lang="en-US" sz="1200" dirty="0"/>
              <a:t> 10</a:t>
            </a:r>
            <a:endParaRPr lang="en-US" sz="1200" b="0" dirty="0"/>
          </a:p>
          <a:p>
            <a:pPr marL="0" indent="0" algn="l" rtl="0">
              <a:buFont typeface="Arial" panose="020B0604020202020204" pitchFamily="34" charset="0"/>
              <a:buNone/>
            </a:pPr>
            <a:r>
              <a:rPr lang="en-US" sz="1200" b="1" dirty="0"/>
              <a:t>Punch: </a:t>
            </a:r>
            <a:r>
              <a:rPr lang="en-US" sz="1200" b="0" dirty="0"/>
              <a:t>Small is the ultimate cure</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Let’s discuss mis – revolutionary design, a lot of hype and but many questions, we’re about to see real code</a:t>
            </a:r>
            <a:endParaRPr lang="he-IL" sz="1200" b="0" dirty="0"/>
          </a:p>
          <a:p>
            <a:pPr marL="285750" indent="-285750" algn="l" rtl="0">
              <a:buFont typeface="Arial" panose="020B0604020202020204" pitchFamily="34" charset="0"/>
              <a:buChar char="•"/>
            </a:pPr>
            <a:r>
              <a:rPr lang="en-US" sz="1200" b="0" dirty="0"/>
              <a:t>We take a monolith – a big piece that lives and die together, if order dies then product dies as well</a:t>
            </a:r>
          </a:p>
          <a:p>
            <a:pPr marL="285750" indent="-285750" algn="l" rtl="0">
              <a:buFont typeface="Arial" panose="020B0604020202020204" pitchFamily="34" charset="0"/>
              <a:buChar char="•"/>
            </a:pPr>
            <a:r>
              <a:rPr lang="en-US" sz="1200" b="0" dirty="0"/>
              <a:t>Separate into small and autonomous – small is obvious but what is autonomous? It has it own life and resources, he can’t alone</a:t>
            </a:r>
          </a:p>
          <a:p>
            <a:pPr marL="285750" indent="-285750" algn="l" rtl="0">
              <a:buFont typeface="Arial" panose="020B0604020202020204" pitchFamily="34" charset="0"/>
              <a:buChar char="•"/>
            </a:pPr>
            <a:r>
              <a:rPr lang="en-US" sz="1200" b="0" dirty="0"/>
              <a:t>The big monolith challenge – many reason but 2 are critical: (a) </a:t>
            </a:r>
            <a:r>
              <a:rPr lang="en-US" sz="1200" b="1" dirty="0"/>
              <a:t>it’s too big – years of patterns ended up with more complex systems #anecdote </a:t>
            </a:r>
            <a:r>
              <a:rPr lang="en-US" sz="1200" b="0" dirty="0"/>
              <a:t>(b) deploy fear, what if Amazon had to change the entire system only to new button </a:t>
            </a:r>
            <a:r>
              <a:rPr lang="en-US" sz="1200" b="1" dirty="0"/>
              <a:t>#Example</a:t>
            </a:r>
          </a:p>
          <a:p>
            <a:pPr marL="285750" indent="-285750" algn="l" rtl="0">
              <a:buFont typeface="Arial" panose="020B0604020202020204" pitchFamily="34" charset="0"/>
              <a:buChar char="•"/>
            </a:pPr>
            <a:r>
              <a:rPr lang="en-US" sz="1200" b="0" dirty="0"/>
              <a:t>Other concerns – resiliency – the black Friday syndrome </a:t>
            </a:r>
            <a:r>
              <a:rPr lang="en-US" sz="1200" b="1" dirty="0"/>
              <a:t>#</a:t>
            </a:r>
            <a:r>
              <a:rPr lang="en-US" sz="1200" b="1" dirty="0" err="1"/>
              <a:t>Ancedote</a:t>
            </a:r>
            <a:r>
              <a:rPr lang="en-US" sz="1200" b="1" dirty="0"/>
              <a:t>, </a:t>
            </a:r>
            <a:r>
              <a:rPr lang="en-US" sz="1200" b="0" dirty="0"/>
              <a:t>tech-agnostic – I can solve each problem with different technology, ML – Python, Chat – Node </a:t>
            </a:r>
            <a:r>
              <a:rPr lang="en-US" sz="1200" b="1" dirty="0"/>
              <a:t>#Example</a:t>
            </a:r>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endParaRPr lang="en-US" sz="1200"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GIST:</a:t>
            </a:r>
          </a:p>
          <a:p>
            <a:pPr marL="0" indent="0" algn="l" rtl="0">
              <a:buFont typeface="Arial" panose="020B0604020202020204" pitchFamily="34" charset="0"/>
              <a:buNone/>
            </a:pPr>
            <a:endParaRPr lang="en-US" sz="1200" b="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1" i="0" u="none" strike="noStrike" kern="1200" cap="none" spc="0" normalizeH="0" baseline="0" noProof="0" dirty="0">
                <a:ln>
                  <a:noFill/>
                </a:ln>
                <a:solidFill>
                  <a:prstClr val="black"/>
                </a:solidFill>
                <a:effectLst/>
                <a:uLnTx/>
                <a:uFillTx/>
                <a:latin typeface="+mn-lt"/>
                <a:ea typeface="+mn-ea"/>
                <a:cs typeface="+mn-cs"/>
              </a:rPr>
              <a:t>Break one software to many </a:t>
            </a:r>
            <a:r>
              <a:rPr kumimoji="0" lang="en-US" sz="4000" b="1" i="0" u="none" strike="noStrike" kern="1200" cap="none" spc="0" normalizeH="0" baseline="0" noProof="0" dirty="0" err="1">
                <a:ln>
                  <a:noFill/>
                </a:ln>
                <a:solidFill>
                  <a:prstClr val="black"/>
                </a:solidFill>
                <a:effectLst/>
                <a:uLnTx/>
                <a:uFillTx/>
                <a:latin typeface="+mn-lt"/>
                <a:ea typeface="+mn-ea"/>
                <a:cs typeface="+mn-cs"/>
              </a:rPr>
              <a:t>autonmous</a:t>
            </a:r>
            <a:endParaRPr kumimoji="0" lang="en-US" sz="4000" b="1" i="0" u="none" strike="noStrike" kern="1200" cap="none" spc="0" normalizeH="0" baseline="0" noProof="0" dirty="0">
              <a:ln>
                <a:noFill/>
              </a:ln>
              <a:solidFill>
                <a:prstClr val="black"/>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1" i="0" u="none" strike="noStrike" kern="1200" cap="none" spc="0" normalizeH="0" baseline="0" noProof="0" dirty="0">
                <a:ln>
                  <a:noFill/>
                </a:ln>
                <a:solidFill>
                  <a:prstClr val="black"/>
                </a:solidFill>
                <a:effectLst/>
                <a:uLnTx/>
                <a:uFillTx/>
                <a:latin typeface="+mn-lt"/>
                <a:ea typeface="+mn-ea"/>
                <a:cs typeface="+mn-cs"/>
              </a:rPr>
              <a:t>Small - the ultimate pattern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1" i="0" u="none" strike="noStrike" kern="1200" cap="none" spc="0" normalizeH="0" baseline="0" noProof="0" dirty="0">
                <a:ln>
                  <a:noFill/>
                </a:ln>
                <a:solidFill>
                  <a:prstClr val="black"/>
                </a:solidFill>
                <a:effectLst/>
                <a:uLnTx/>
                <a:uFillTx/>
                <a:latin typeface="+mn-lt"/>
                <a:ea typeface="+mn-ea"/>
                <a:cs typeface="+mn-cs"/>
              </a:rPr>
              <a:t>Re-deploy Amazon.com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1" i="0" u="none" strike="noStrike" kern="1200" cap="none" spc="0" normalizeH="0" baseline="0" noProof="0" dirty="0">
                <a:ln>
                  <a:noFill/>
                </a:ln>
                <a:solidFill>
                  <a:prstClr val="black"/>
                </a:solidFill>
                <a:effectLst/>
                <a:uLnTx/>
                <a:uFillTx/>
                <a:latin typeface="+mn-lt"/>
                <a:ea typeface="+mn-ea"/>
                <a:cs typeface="+mn-cs"/>
              </a:rPr>
              <a:t>Shopping go on, Node vs Python, selective hardware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1" i="0" u="none" strike="noStrike" kern="1200" cap="none" spc="0" normalizeH="0" baseline="0" noProof="0" dirty="0">
                <a:ln>
                  <a:noFill/>
                </a:ln>
                <a:solidFill>
                  <a:prstClr val="black"/>
                </a:solidFill>
                <a:effectLst/>
                <a:uLnTx/>
                <a:uFillTx/>
                <a:latin typeface="+mn-lt"/>
                <a:ea typeface="+mn-ea"/>
                <a:cs typeface="+mn-cs"/>
              </a:rPr>
              <a:t>I’m conservative</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56</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02562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Break your monolith</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The basic act of microservices</a:t>
            </a:r>
          </a:p>
          <a:p>
            <a:pPr marL="0" indent="0" algn="l" rtl="0">
              <a:buFont typeface="Arial" panose="020B0604020202020204" pitchFamily="34" charset="0"/>
              <a:buNone/>
            </a:pPr>
            <a:r>
              <a:rPr lang="en-US" sz="1200" b="1" dirty="0"/>
              <a:t>Time:</a:t>
            </a:r>
            <a:r>
              <a:rPr lang="en-US" sz="1200" dirty="0"/>
              <a:t> 10</a:t>
            </a:r>
            <a:endParaRPr lang="en-US" sz="1200" b="0" dirty="0"/>
          </a:p>
          <a:p>
            <a:pPr marL="0" indent="0" algn="l" rtl="0">
              <a:buFont typeface="Arial" panose="020B0604020202020204" pitchFamily="34" charset="0"/>
              <a:buNone/>
            </a:pPr>
            <a:r>
              <a:rPr lang="en-US" sz="1200" b="1" dirty="0"/>
              <a:t>Punch: </a:t>
            </a:r>
            <a:r>
              <a:rPr lang="en-US" sz="1200" b="0" dirty="0"/>
              <a:t>Small is the ultimate cure</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Let’s discuss </a:t>
            </a:r>
            <a:r>
              <a:rPr lang="en-US" sz="1200" b="0" dirty="0" err="1"/>
              <a:t>mis</a:t>
            </a:r>
            <a:r>
              <a:rPr lang="en-US" sz="1200" b="0" dirty="0"/>
              <a:t> – revolutionary design, a lot of hype and but many questions, we’re about to see real code</a:t>
            </a:r>
            <a:endParaRPr lang="he-IL" sz="1200" b="0" dirty="0"/>
          </a:p>
          <a:p>
            <a:pPr marL="285750" indent="-285750" algn="l" rtl="0">
              <a:buFont typeface="Arial" panose="020B0604020202020204" pitchFamily="34" charset="0"/>
              <a:buChar char="•"/>
            </a:pPr>
            <a:r>
              <a:rPr lang="en-US" sz="1200" b="0" dirty="0"/>
              <a:t>We take a monolith – a big piece that lives and die together, if order dies then product dies as well</a:t>
            </a:r>
          </a:p>
          <a:p>
            <a:pPr marL="285750" indent="-285750" algn="l" rtl="0">
              <a:buFont typeface="Arial" panose="020B0604020202020204" pitchFamily="34" charset="0"/>
              <a:buChar char="•"/>
            </a:pPr>
            <a:r>
              <a:rPr lang="en-US" sz="1200" b="0" dirty="0"/>
              <a:t>Separate into small and autonomous – small is obvious but what is autonomous? It has it own life and resources, he can’t alone</a:t>
            </a:r>
          </a:p>
          <a:p>
            <a:pPr marL="285750" indent="-285750" algn="l" rtl="0">
              <a:buFont typeface="Arial" panose="020B0604020202020204" pitchFamily="34" charset="0"/>
              <a:buChar char="•"/>
            </a:pPr>
            <a:r>
              <a:rPr lang="en-US" sz="1200" b="0" dirty="0"/>
              <a:t>The big monolith challenge – many reason but 2 are critical: (a) it’s too big (b) deploy fear, what if Amazon had to change the entire system only to new button </a:t>
            </a:r>
            <a:r>
              <a:rPr lang="en-US" sz="1200" b="1" dirty="0"/>
              <a:t>#Example</a:t>
            </a:r>
          </a:p>
          <a:p>
            <a:pPr marL="285750" indent="-285750" algn="l" rtl="0">
              <a:buFont typeface="Arial" panose="020B0604020202020204" pitchFamily="34" charset="0"/>
              <a:buChar char="•"/>
            </a:pPr>
            <a:r>
              <a:rPr lang="en-US" sz="1200" b="0" dirty="0"/>
              <a:t>Other concerns – resiliency – the black Friday syndrome </a:t>
            </a:r>
            <a:r>
              <a:rPr lang="en-US" sz="1200" b="1" dirty="0"/>
              <a:t>#</a:t>
            </a:r>
            <a:r>
              <a:rPr lang="en-US" sz="1200" b="1" dirty="0" err="1"/>
              <a:t>Ancedote</a:t>
            </a:r>
            <a:r>
              <a:rPr lang="en-US" sz="1200" b="1" dirty="0"/>
              <a:t>, </a:t>
            </a:r>
            <a:r>
              <a:rPr lang="en-US" sz="1200" b="0" dirty="0"/>
              <a:t>tech-agnostic – I can solve each problem with different technology, ML – Python, Chat – Node </a:t>
            </a:r>
            <a:r>
              <a:rPr lang="en-US" sz="1200" b="1" dirty="0"/>
              <a:t>#Example</a:t>
            </a:r>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endParaRPr lang="en-US" sz="1200" b="1" dirty="0"/>
          </a:p>
          <a:p>
            <a:pPr marL="0" indent="0" algn="l" rtl="0">
              <a:buFont typeface="Arial" panose="020B0604020202020204" pitchFamily="34" charset="0"/>
              <a:buNone/>
            </a:pPr>
            <a:r>
              <a:rPr lang="en-US" sz="1200" b="1" dirty="0"/>
              <a:t>Activity: </a:t>
            </a:r>
            <a:r>
              <a:rPr lang="en-US" sz="1200" b="0" dirty="0"/>
              <a:t>pipeline slide</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57</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1535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58</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19459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latin typeface="Roboto"/>
              </a:rPr>
              <a:t>#Anecdote</a:t>
            </a:r>
            <a:r>
              <a:rPr lang="en-US" sz="1200" b="1" dirty="0">
                <a:solidFill>
                  <a:schemeClr val="tx1">
                    <a:lumMod val="75000"/>
                    <a:lumOff val="25000"/>
                  </a:schemeClr>
                </a:solidFill>
                <a:latin typeface="Roboto"/>
              </a:rPr>
              <a:t> #</a:t>
            </a:r>
            <a:r>
              <a:rPr lang="en-US" sz="1200" b="1" dirty="0">
                <a:solidFill>
                  <a:schemeClr val="accent5">
                    <a:lumMod val="60000"/>
                    <a:lumOff val="40000"/>
                  </a:schemeClr>
                </a:solidFill>
                <a:latin typeface="Roboto"/>
              </a:rPr>
              <a:t>Example #</a:t>
            </a:r>
            <a:r>
              <a:rPr lang="en-US" sz="1200" b="1" dirty="0">
                <a:solidFill>
                  <a:srgbClr val="FF0000"/>
                </a:solidFill>
                <a:latin typeface="Roboto"/>
              </a:rPr>
              <a:t>Demo #</a:t>
            </a:r>
            <a:r>
              <a:rPr lang="en-US" sz="1200" b="1" dirty="0">
                <a:solidFill>
                  <a:srgbClr val="FFFF00"/>
                </a:solidFill>
                <a:latin typeface="Roboto"/>
              </a:rPr>
              <a:t>Punch</a:t>
            </a:r>
          </a:p>
          <a:p>
            <a:pPr marL="0" indent="0" algn="l" rtl="0">
              <a:buFont typeface="Arial" panose="020B0604020202020204" pitchFamily="34" charset="0"/>
              <a:buNone/>
            </a:pPr>
            <a:endParaRPr lang="en-US" sz="1200" b="1" dirty="0">
              <a:solidFill>
                <a:srgbClr val="FFFF00"/>
              </a:solidFill>
              <a:latin typeface="Roboto"/>
            </a:endParaRPr>
          </a:p>
          <a:p>
            <a:pPr marL="0" indent="0" algn="l" rtl="0">
              <a:buFont typeface="Arial" panose="020B0604020202020204" pitchFamily="34" charset="0"/>
              <a:buNone/>
            </a:pPr>
            <a:r>
              <a:rPr lang="en-US" sz="1200" b="1" dirty="0">
                <a:solidFill>
                  <a:srgbClr val="FFFF00"/>
                </a:solidFill>
                <a:latin typeface="Roboto"/>
              </a:rPr>
              <a:t>Title: </a:t>
            </a:r>
            <a:r>
              <a:rPr lang="en-US" sz="1200" b="0" dirty="0">
                <a:solidFill>
                  <a:srgbClr val="FFFF00"/>
                </a:solidFill>
                <a:latin typeface="Roboto"/>
              </a:rPr>
              <a:t>Installing Node.JS</a:t>
            </a:r>
          </a:p>
          <a:p>
            <a:pPr marL="0" indent="0" algn="l" rtl="0">
              <a:buFont typeface="Arial" panose="020B0604020202020204" pitchFamily="34" charset="0"/>
              <a:buNone/>
            </a:pPr>
            <a:r>
              <a:rPr lang="en-US" sz="1200" b="1" dirty="0">
                <a:solidFill>
                  <a:srgbClr val="FFFF00"/>
                </a:solidFill>
                <a:latin typeface="Roboto"/>
              </a:rPr>
              <a:t>Goal: </a:t>
            </a:r>
            <a:r>
              <a:rPr lang="en-US" sz="1200" dirty="0">
                <a:solidFill>
                  <a:srgbClr val="FFFF00"/>
                </a:solidFill>
                <a:latin typeface="Roboto"/>
              </a:rPr>
              <a:t>Understand the puzzle</a:t>
            </a:r>
          </a:p>
          <a:p>
            <a:pPr marL="0" indent="0" algn="l" rtl="0">
              <a:buFont typeface="Arial" panose="020B0604020202020204" pitchFamily="34" charset="0"/>
              <a:buNone/>
            </a:pPr>
            <a:r>
              <a:rPr lang="en-US" sz="1200" b="1" dirty="0">
                <a:latin typeface="Roboto"/>
              </a:rPr>
              <a:t>Time:</a:t>
            </a:r>
            <a:r>
              <a:rPr lang="en-US" sz="1200" dirty="0">
                <a:latin typeface="Roboto"/>
              </a:rPr>
              <a:t> 3</a:t>
            </a:r>
            <a:endParaRPr lang="en-US" sz="1200" b="0" dirty="0">
              <a:latin typeface="Roboto"/>
            </a:endParaRPr>
          </a:p>
          <a:p>
            <a:pPr marL="0" indent="0" algn="l" rtl="0">
              <a:buFont typeface="Arial" panose="020B0604020202020204" pitchFamily="34" charset="0"/>
              <a:buNone/>
            </a:pPr>
            <a:r>
              <a:rPr lang="en-US" sz="1200" b="1" dirty="0">
                <a:latin typeface="Roboto"/>
              </a:rPr>
              <a:t>Punch: Before delving into the details, lets get the picture</a:t>
            </a:r>
          </a:p>
          <a:p>
            <a:pPr marL="0" indent="0" algn="l" rtl="0">
              <a:buFont typeface="Arial" panose="020B0604020202020204" pitchFamily="34" charset="0"/>
              <a:buNone/>
            </a:pPr>
            <a:r>
              <a:rPr lang="en-US" sz="1200" b="1" dirty="0">
                <a:latin typeface="Roboto"/>
              </a:rPr>
              <a:t>Content: </a:t>
            </a:r>
          </a:p>
          <a:p>
            <a:pPr marL="285750" indent="-285750" algn="l" rtl="0">
              <a:buFont typeface="Arial" panose="020B0604020202020204" pitchFamily="34" charset="0"/>
              <a:buChar char="•"/>
            </a:pPr>
            <a:r>
              <a:rPr lang="en-US" sz="1200" b="0" dirty="0">
                <a:latin typeface="Roboto"/>
              </a:rPr>
              <a:t>Our requirements – let’s first understand the big picture, don’t get intimidated you’ll only need to deal with few parts</a:t>
            </a:r>
          </a:p>
          <a:p>
            <a:pPr marL="285750" indent="-285750" algn="l" rtl="0">
              <a:buFont typeface="Arial" panose="020B0604020202020204" pitchFamily="34" charset="0"/>
              <a:buChar char="•"/>
            </a:pPr>
            <a:r>
              <a:rPr lang="en-US" sz="1200" b="0" dirty="0">
                <a:latin typeface="Roboto"/>
              </a:rPr>
              <a:t>The request flow – let’s flow with a user the asks for DB data </a:t>
            </a:r>
            <a:r>
              <a:rPr lang="en-US" sz="1200" b="1" dirty="0">
                <a:solidFill>
                  <a:schemeClr val="tx1">
                    <a:lumMod val="75000"/>
                    <a:lumOff val="25000"/>
                  </a:schemeClr>
                </a:solidFill>
                <a:latin typeface="Roboto"/>
              </a:rPr>
              <a:t>#</a:t>
            </a:r>
            <a:r>
              <a:rPr lang="en-US" sz="1200" b="1" dirty="0">
                <a:solidFill>
                  <a:schemeClr val="accent5">
                    <a:lumMod val="60000"/>
                    <a:lumOff val="40000"/>
                  </a:schemeClr>
                </a:solidFill>
                <a:latin typeface="Roboto"/>
              </a:rPr>
              <a:t>Example</a:t>
            </a:r>
            <a:endParaRPr lang="en-US" sz="1200" b="0" dirty="0">
              <a:latin typeface="Roboto"/>
            </a:endParaRPr>
          </a:p>
          <a:p>
            <a:pPr marL="285750" indent="-285750" algn="l" rtl="0">
              <a:buFont typeface="Arial" panose="020B0604020202020204" pitchFamily="34" charset="0"/>
              <a:buChar char="•"/>
            </a:pPr>
            <a:r>
              <a:rPr lang="en-US" sz="1200" b="0" dirty="0">
                <a:latin typeface="Roboto"/>
              </a:rPr>
              <a:t>I would expect Node to solve most layers – and let me handle only on my services</a:t>
            </a:r>
          </a:p>
          <a:p>
            <a:pPr marL="285750" indent="-285750" algn="l" rtl="0">
              <a:buFont typeface="Arial" panose="020B0604020202020204" pitchFamily="34" charset="0"/>
              <a:buChar char="•"/>
            </a:pPr>
            <a:endParaRPr lang="en-US" sz="1200" b="1" dirty="0">
              <a:latin typeface="Roboto"/>
            </a:endParaRPr>
          </a:p>
          <a:p>
            <a:pPr marL="0" indent="0" algn="l" rtl="0">
              <a:buFont typeface="Arial" panose="020B0604020202020204" pitchFamily="34" charset="0"/>
              <a:buNone/>
            </a:pPr>
            <a:r>
              <a:rPr lang="en-US" sz="1200" b="1" dirty="0">
                <a:latin typeface="Roboto"/>
              </a:rPr>
              <a:t>Gist:</a:t>
            </a:r>
          </a:p>
          <a:p>
            <a:pPr marL="0" indent="0" algn="l" rtl="0">
              <a:buFont typeface="Arial" panose="020B0604020202020204" pitchFamily="34" charset="0"/>
              <a:buNone/>
            </a:pPr>
            <a:r>
              <a:rPr lang="en-US" sz="4000" b="1" dirty="0">
                <a:latin typeface="Roboto"/>
              </a:rPr>
              <a:t>A forgotten novel</a:t>
            </a:r>
          </a:p>
          <a:p>
            <a:pPr marL="0" indent="0" algn="l" rtl="0">
              <a:buFont typeface="Arial" panose="020B0604020202020204" pitchFamily="34" charset="0"/>
              <a:buNone/>
            </a:pPr>
            <a:r>
              <a:rPr lang="en-US" sz="4000" b="1" dirty="0">
                <a:latin typeface="Roboto"/>
              </a:rPr>
              <a:t>Comeback</a:t>
            </a:r>
          </a:p>
          <a:p>
            <a:pPr marL="0" indent="0" algn="l" rtl="0">
              <a:buFont typeface="Arial" panose="020B0604020202020204" pitchFamily="34" charset="0"/>
              <a:buNone/>
            </a:pPr>
            <a:r>
              <a:rPr lang="en-US" sz="4000" b="1" dirty="0">
                <a:latin typeface="Roboto"/>
              </a:rPr>
              <a:t>What is – express your domain</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59</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6081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6</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9679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5B9BD5"/>
                </a:solidFill>
                <a:effectLst/>
                <a:uLnTx/>
                <a:uFillTx/>
                <a:latin typeface="Roboto"/>
                <a:ea typeface="+mn-ea"/>
                <a:cs typeface="+mn-cs"/>
              </a:rPr>
              <a:t>#Anecdote</a:t>
            </a:r>
            <a:r>
              <a:rPr kumimoji="0" lang="en-US" sz="1200" b="1" i="0" u="none" strike="noStrike" kern="1200" cap="none" spc="0" normalizeH="0" baseline="0" noProof="0" dirty="0">
                <a:ln>
                  <a:noFill/>
                </a:ln>
                <a:solidFill>
                  <a:prstClr val="black">
                    <a:lumMod val="75000"/>
                    <a:lumOff val="25000"/>
                  </a:prstClr>
                </a:solidFill>
                <a:effectLst/>
                <a:uLnTx/>
                <a:uFillTx/>
                <a:latin typeface="Roboto"/>
                <a:ea typeface="+mn-ea"/>
                <a:cs typeface="+mn-cs"/>
              </a:rPr>
              <a:t> #</a:t>
            </a:r>
            <a:r>
              <a:rPr kumimoji="0" lang="en-US" sz="1200" b="1" i="0" u="none" strike="noStrike" kern="1200" cap="none" spc="0" normalizeH="0" baseline="0" noProof="0" dirty="0">
                <a:ln>
                  <a:noFill/>
                </a:ln>
                <a:solidFill>
                  <a:srgbClr val="4472C4">
                    <a:lumMod val="60000"/>
                    <a:lumOff val="40000"/>
                  </a:srgbClr>
                </a:solidFill>
                <a:effectLst/>
                <a:uLnTx/>
                <a:uFillTx/>
                <a:latin typeface="Roboto"/>
                <a:ea typeface="+mn-ea"/>
                <a:cs typeface="+mn-cs"/>
              </a:rPr>
              <a:t>Example #</a:t>
            </a:r>
            <a:r>
              <a:rPr kumimoji="0" lang="en-US" sz="1200" b="1" i="0" u="none" strike="noStrike" kern="1200" cap="none" spc="0" normalizeH="0" baseline="0" noProof="0" dirty="0">
                <a:ln>
                  <a:noFill/>
                </a:ln>
                <a:solidFill>
                  <a:srgbClr val="FF0000"/>
                </a:solidFill>
                <a:effectLst/>
                <a:uLnTx/>
                <a:uFillTx/>
                <a:latin typeface="Roboto"/>
                <a:ea typeface="+mn-ea"/>
                <a:cs typeface="+mn-cs"/>
              </a:rPr>
              <a:t>Demo #</a:t>
            </a:r>
            <a:r>
              <a:rPr kumimoji="0" lang="en-US" sz="1200" b="1" i="0" u="none" strike="noStrike" kern="1200" cap="none" spc="0" normalizeH="0" baseline="0" noProof="0" dirty="0">
                <a:ln>
                  <a:noFill/>
                </a:ln>
                <a:solidFill>
                  <a:srgbClr val="FFFF00"/>
                </a:solidFill>
                <a:effectLst/>
                <a:uLnTx/>
                <a:uFillTx/>
                <a:latin typeface="Roboto"/>
                <a:ea typeface="+mn-ea"/>
                <a:cs typeface="+mn-cs"/>
              </a:rPr>
              <a:t>Punch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1200" cap="none" spc="0" normalizeH="0" baseline="0" noProof="0" dirty="0">
              <a:ln>
                <a:noFill/>
              </a:ln>
              <a:solidFill>
                <a:srgbClr val="FFFF00"/>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FFFF00"/>
                </a:solidFill>
                <a:effectLst/>
                <a:uLnTx/>
                <a:uFillTx/>
                <a:latin typeface="Roboto"/>
                <a:ea typeface="+mn-ea"/>
                <a:cs typeface="+mn-cs"/>
              </a:rPr>
              <a:t>Title: </a:t>
            </a:r>
            <a:r>
              <a:rPr kumimoji="0" lang="en-US" sz="1200" b="0" i="0" u="none" strike="noStrike" kern="1200" cap="none" spc="0" normalizeH="0" baseline="0" noProof="0" dirty="0">
                <a:ln>
                  <a:noFill/>
                </a:ln>
                <a:solidFill>
                  <a:srgbClr val="FFFF00"/>
                </a:solidFill>
                <a:effectLst/>
                <a:uLnTx/>
                <a:uFillTx/>
                <a:latin typeface="Roboto"/>
                <a:ea typeface="+mn-ea"/>
                <a:cs typeface="+mn-cs"/>
              </a:rPr>
              <a:t>Installing Node.JS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FFFF00"/>
                </a:solidFill>
                <a:effectLst/>
                <a:uLnTx/>
                <a:uFillTx/>
                <a:latin typeface="Roboto"/>
                <a:ea typeface="+mn-ea"/>
                <a:cs typeface="+mn-cs"/>
              </a:rPr>
              <a:t>Goal: </a:t>
            </a:r>
            <a:r>
              <a:rPr kumimoji="0" lang="en-US" sz="1200" b="0" i="0" u="none" strike="noStrike" kern="1200" cap="none" spc="0" normalizeH="0" baseline="0" noProof="0" dirty="0">
                <a:ln>
                  <a:noFill/>
                </a:ln>
                <a:solidFill>
                  <a:srgbClr val="FFFF00"/>
                </a:solidFill>
                <a:effectLst/>
                <a:uLnTx/>
                <a:uFillTx/>
                <a:latin typeface="Roboto"/>
                <a:ea typeface="+mn-ea"/>
                <a:cs typeface="+mn-cs"/>
              </a:rPr>
              <a:t>Understand the puzzle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prstClr val="black"/>
                </a:solidFill>
                <a:effectLst/>
                <a:uLnTx/>
                <a:uFillTx/>
                <a:latin typeface="Roboto"/>
                <a:ea typeface="+mn-ea"/>
                <a:cs typeface="+mn-cs"/>
              </a:rPr>
              <a:t>Time:</a:t>
            </a:r>
            <a:r>
              <a:rPr kumimoji="0" lang="en-US" sz="1200" b="0" i="0" u="none" strike="noStrike" kern="1200" cap="none" spc="0" normalizeH="0" baseline="0" noProof="0" dirty="0">
                <a:ln>
                  <a:noFill/>
                </a:ln>
                <a:solidFill>
                  <a:prstClr val="black"/>
                </a:solidFill>
                <a:effectLst/>
                <a:uLnTx/>
                <a:uFillTx/>
                <a:latin typeface="Roboto"/>
                <a:ea typeface="+mn-ea"/>
                <a:cs typeface="+mn-cs"/>
              </a:rPr>
              <a:t> 3</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prstClr val="black"/>
                </a:solidFill>
                <a:effectLst/>
                <a:uLnTx/>
                <a:uFillTx/>
                <a:latin typeface="Roboto"/>
                <a:ea typeface="+mn-ea"/>
                <a:cs typeface="+mn-cs"/>
              </a:rPr>
              <a:t>Punch: Before delving into the details, lets get the picture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prstClr val="black"/>
                </a:solidFill>
                <a:effectLst/>
                <a:uLnTx/>
                <a:uFillTx/>
                <a:latin typeface="Roboto"/>
                <a:ea typeface="+mn-ea"/>
                <a:cs typeface="+mn-cs"/>
              </a:rPr>
              <a:t>Content: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Roboto"/>
                <a:ea typeface="+mn-ea"/>
                <a:cs typeface="+mn-cs"/>
              </a:rPr>
              <a:t>Our requirements – let’s first understand the big picture, don’t get intimidated you’ll only need to deal with few parts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Roboto"/>
                <a:ea typeface="+mn-ea"/>
                <a:cs typeface="+mn-cs"/>
              </a:rPr>
              <a:t>The request flow – let’s flow with a user the asks for DB data </a:t>
            </a:r>
            <a:r>
              <a:rPr kumimoji="0" lang="en-US" sz="1200" b="1" i="0" u="none" strike="noStrike" kern="1200" cap="none" spc="0" normalizeH="0" baseline="0" noProof="0" dirty="0">
                <a:ln>
                  <a:noFill/>
                </a:ln>
                <a:solidFill>
                  <a:prstClr val="black">
                    <a:lumMod val="75000"/>
                    <a:lumOff val="25000"/>
                  </a:prstClr>
                </a:solidFill>
                <a:effectLst/>
                <a:uLnTx/>
                <a:uFillTx/>
                <a:latin typeface="Roboto"/>
                <a:ea typeface="+mn-ea"/>
                <a:cs typeface="+mn-cs"/>
              </a:rPr>
              <a:t>#</a:t>
            </a:r>
            <a:r>
              <a:rPr kumimoji="0" lang="en-US" sz="1200" b="1" i="0" u="none" strike="noStrike" kern="1200" cap="none" spc="0" normalizeH="0" baseline="0" noProof="0" dirty="0">
                <a:ln>
                  <a:noFill/>
                </a:ln>
                <a:solidFill>
                  <a:srgbClr val="4472C4">
                    <a:lumMod val="60000"/>
                    <a:lumOff val="40000"/>
                  </a:srgbClr>
                </a:solidFill>
                <a:effectLst/>
                <a:uLnTx/>
                <a:uFillTx/>
                <a:latin typeface="Roboto"/>
                <a:ea typeface="+mn-ea"/>
                <a:cs typeface="+mn-cs"/>
              </a:rPr>
              <a:t>Example</a:t>
            </a:r>
            <a:endParaRPr kumimoji="0" lang="en-US" sz="1200" b="0" i="0" u="none" strike="noStrike" kern="1200" cap="none" spc="0" normalizeH="0" baseline="0" noProof="0" dirty="0">
              <a:ln>
                <a:noFill/>
              </a:ln>
              <a:solidFill>
                <a:prstClr val="black"/>
              </a:solidFill>
              <a:effectLst/>
              <a:uLnTx/>
              <a:uFillTx/>
              <a:latin typeface="Robot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Roboto"/>
                <a:ea typeface="+mn-ea"/>
                <a:cs typeface="+mn-cs"/>
              </a:rPr>
              <a:t>I would expect Node to solve most layers – and let me handle only on my services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dirty="0">
              <a:ln>
                <a:noFill/>
              </a:ln>
              <a:solidFill>
                <a:prstClr val="black"/>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prstClr val="black"/>
                </a:solidFill>
                <a:effectLst/>
                <a:uLnTx/>
                <a:uFillTx/>
                <a:latin typeface="Roboto"/>
                <a:ea typeface="+mn-ea"/>
                <a:cs typeface="+mn-cs"/>
              </a:rPr>
              <a:t>Isolate – needed for focus on what matters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prstClr val="black"/>
                </a:solidFill>
                <a:effectLst/>
                <a:uLnTx/>
                <a:uFillTx/>
                <a:latin typeface="Roboto"/>
                <a:ea typeface="+mn-ea"/>
                <a:cs typeface="+mn-cs"/>
              </a:rPr>
              <a:t>Layers – like lasagna protects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prstClr val="black"/>
                </a:solidFill>
                <a:effectLst/>
                <a:uLnTx/>
                <a:uFillTx/>
                <a:latin typeface="Roboto"/>
                <a:ea typeface="+mn-ea"/>
                <a:cs typeface="+mn-cs"/>
              </a:rPr>
              <a:t>Typical mistake - Express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4000" b="1" i="0" u="none" strike="noStrike" kern="1200" cap="none" spc="0" normalizeH="0" baseline="0" noProof="0" dirty="0">
              <a:ln>
                <a:noFill/>
              </a:ln>
              <a:solidFill>
                <a:prstClr val="black"/>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60</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78742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5B9BD5"/>
                </a:solidFill>
                <a:effectLst/>
                <a:uLnTx/>
                <a:uFillTx/>
                <a:latin typeface="Roboto"/>
                <a:ea typeface="+mn-ea"/>
                <a:cs typeface="+mn-cs"/>
              </a:rPr>
              <a:t>#Anecdote</a:t>
            </a:r>
            <a:r>
              <a:rPr kumimoji="0" lang="en-US" sz="1200" b="1" i="0" u="none" strike="noStrike" kern="1200" cap="none" spc="0" normalizeH="0" baseline="0" noProof="0" dirty="0">
                <a:ln>
                  <a:noFill/>
                </a:ln>
                <a:solidFill>
                  <a:prstClr val="black">
                    <a:lumMod val="75000"/>
                    <a:lumOff val="25000"/>
                  </a:prstClr>
                </a:solidFill>
                <a:effectLst/>
                <a:uLnTx/>
                <a:uFillTx/>
                <a:latin typeface="Roboto"/>
                <a:ea typeface="+mn-ea"/>
                <a:cs typeface="+mn-cs"/>
              </a:rPr>
              <a:t> #</a:t>
            </a:r>
            <a:r>
              <a:rPr kumimoji="0" lang="en-US" sz="1200" b="1" i="0" u="none" strike="noStrike" kern="1200" cap="none" spc="0" normalizeH="0" baseline="0" noProof="0" dirty="0">
                <a:ln>
                  <a:noFill/>
                </a:ln>
                <a:solidFill>
                  <a:srgbClr val="4472C4">
                    <a:lumMod val="60000"/>
                    <a:lumOff val="40000"/>
                  </a:srgbClr>
                </a:solidFill>
                <a:effectLst/>
                <a:uLnTx/>
                <a:uFillTx/>
                <a:latin typeface="Roboto"/>
                <a:ea typeface="+mn-ea"/>
                <a:cs typeface="+mn-cs"/>
              </a:rPr>
              <a:t>Example #</a:t>
            </a:r>
            <a:r>
              <a:rPr kumimoji="0" lang="en-US" sz="1200" b="1" i="0" u="none" strike="noStrike" kern="1200" cap="none" spc="0" normalizeH="0" baseline="0" noProof="0" dirty="0">
                <a:ln>
                  <a:noFill/>
                </a:ln>
                <a:solidFill>
                  <a:srgbClr val="FF0000"/>
                </a:solidFill>
                <a:effectLst/>
                <a:uLnTx/>
                <a:uFillTx/>
                <a:latin typeface="Roboto"/>
                <a:ea typeface="+mn-ea"/>
                <a:cs typeface="+mn-cs"/>
              </a:rPr>
              <a:t>Demo #</a:t>
            </a:r>
            <a:r>
              <a:rPr kumimoji="0" lang="en-US" sz="1200" b="1" i="0" u="none" strike="noStrike" kern="1200" cap="none" spc="0" normalizeH="0" baseline="0" noProof="0" dirty="0">
                <a:ln>
                  <a:noFill/>
                </a:ln>
                <a:solidFill>
                  <a:srgbClr val="FFFF00"/>
                </a:solidFill>
                <a:effectLst/>
                <a:uLnTx/>
                <a:uFillTx/>
                <a:latin typeface="Roboto"/>
                <a:ea typeface="+mn-ea"/>
                <a:cs typeface="+mn-cs"/>
              </a:rPr>
              <a:t>Punch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1200" cap="none" spc="0" normalizeH="0" baseline="0" noProof="0" dirty="0">
              <a:ln>
                <a:noFill/>
              </a:ln>
              <a:solidFill>
                <a:srgbClr val="FFFF00"/>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FFFF00"/>
                </a:solidFill>
                <a:effectLst/>
                <a:uLnTx/>
                <a:uFillTx/>
                <a:latin typeface="Roboto"/>
                <a:ea typeface="+mn-ea"/>
                <a:cs typeface="+mn-cs"/>
              </a:rPr>
              <a:t>Title: </a:t>
            </a:r>
            <a:r>
              <a:rPr kumimoji="0" lang="en-US" sz="1200" b="0" i="0" u="none" strike="noStrike" kern="1200" cap="none" spc="0" normalizeH="0" baseline="0" noProof="0" dirty="0">
                <a:ln>
                  <a:noFill/>
                </a:ln>
                <a:solidFill>
                  <a:srgbClr val="FFFF00"/>
                </a:solidFill>
                <a:effectLst/>
                <a:uLnTx/>
                <a:uFillTx/>
                <a:latin typeface="Roboto"/>
                <a:ea typeface="+mn-ea"/>
                <a:cs typeface="+mn-cs"/>
              </a:rPr>
              <a:t>Installing Node.JS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FFFF00"/>
                </a:solidFill>
                <a:effectLst/>
                <a:uLnTx/>
                <a:uFillTx/>
                <a:latin typeface="Roboto"/>
                <a:ea typeface="+mn-ea"/>
                <a:cs typeface="+mn-cs"/>
              </a:rPr>
              <a:t>Goal: </a:t>
            </a:r>
            <a:r>
              <a:rPr kumimoji="0" lang="en-US" sz="1200" b="0" i="0" u="none" strike="noStrike" kern="1200" cap="none" spc="0" normalizeH="0" baseline="0" noProof="0" dirty="0">
                <a:ln>
                  <a:noFill/>
                </a:ln>
                <a:solidFill>
                  <a:srgbClr val="FFFF00"/>
                </a:solidFill>
                <a:effectLst/>
                <a:uLnTx/>
                <a:uFillTx/>
                <a:latin typeface="Roboto"/>
                <a:ea typeface="+mn-ea"/>
                <a:cs typeface="+mn-cs"/>
              </a:rPr>
              <a:t>Understand the puzzle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prstClr val="black"/>
                </a:solidFill>
                <a:effectLst/>
                <a:uLnTx/>
                <a:uFillTx/>
                <a:latin typeface="Roboto"/>
                <a:ea typeface="+mn-ea"/>
                <a:cs typeface="+mn-cs"/>
              </a:rPr>
              <a:t>Time:</a:t>
            </a:r>
            <a:r>
              <a:rPr kumimoji="0" lang="en-US" sz="1200" b="0" i="0" u="none" strike="noStrike" kern="1200" cap="none" spc="0" normalizeH="0" baseline="0" noProof="0" dirty="0">
                <a:ln>
                  <a:noFill/>
                </a:ln>
                <a:solidFill>
                  <a:prstClr val="black"/>
                </a:solidFill>
                <a:effectLst/>
                <a:uLnTx/>
                <a:uFillTx/>
                <a:latin typeface="Roboto"/>
                <a:ea typeface="+mn-ea"/>
                <a:cs typeface="+mn-cs"/>
              </a:rPr>
              <a:t> 3</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prstClr val="black"/>
                </a:solidFill>
                <a:effectLst/>
                <a:uLnTx/>
                <a:uFillTx/>
                <a:latin typeface="Roboto"/>
                <a:ea typeface="+mn-ea"/>
                <a:cs typeface="+mn-cs"/>
              </a:rPr>
              <a:t>Punch: Before delving into the details, lets get the picture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prstClr val="black"/>
                </a:solidFill>
                <a:effectLst/>
                <a:uLnTx/>
                <a:uFillTx/>
                <a:latin typeface="Roboto"/>
                <a:ea typeface="+mn-ea"/>
                <a:cs typeface="+mn-cs"/>
              </a:rPr>
              <a:t>Content: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Roboto"/>
                <a:ea typeface="+mn-ea"/>
                <a:cs typeface="+mn-cs"/>
              </a:rPr>
              <a:t>Our requirements – let’s first understand the big picture, don’t get intimidated you’ll only need to deal with few parts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Roboto"/>
                <a:ea typeface="+mn-ea"/>
                <a:cs typeface="+mn-cs"/>
              </a:rPr>
              <a:t>The request flow – let’s flow with a user the asks for DB data </a:t>
            </a:r>
            <a:r>
              <a:rPr kumimoji="0" lang="en-US" sz="1200" b="1" i="0" u="none" strike="noStrike" kern="1200" cap="none" spc="0" normalizeH="0" baseline="0" noProof="0" dirty="0">
                <a:ln>
                  <a:noFill/>
                </a:ln>
                <a:solidFill>
                  <a:prstClr val="black">
                    <a:lumMod val="75000"/>
                    <a:lumOff val="25000"/>
                  </a:prstClr>
                </a:solidFill>
                <a:effectLst/>
                <a:uLnTx/>
                <a:uFillTx/>
                <a:latin typeface="Roboto"/>
                <a:ea typeface="+mn-ea"/>
                <a:cs typeface="+mn-cs"/>
              </a:rPr>
              <a:t>#</a:t>
            </a:r>
            <a:r>
              <a:rPr kumimoji="0" lang="en-US" sz="1200" b="1" i="0" u="none" strike="noStrike" kern="1200" cap="none" spc="0" normalizeH="0" baseline="0" noProof="0" dirty="0">
                <a:ln>
                  <a:noFill/>
                </a:ln>
                <a:solidFill>
                  <a:srgbClr val="4472C4">
                    <a:lumMod val="60000"/>
                    <a:lumOff val="40000"/>
                  </a:srgbClr>
                </a:solidFill>
                <a:effectLst/>
                <a:uLnTx/>
                <a:uFillTx/>
                <a:latin typeface="Roboto"/>
                <a:ea typeface="+mn-ea"/>
                <a:cs typeface="+mn-cs"/>
              </a:rPr>
              <a:t>Example</a:t>
            </a:r>
            <a:endParaRPr kumimoji="0" lang="en-US" sz="1200" b="0" i="0" u="none" strike="noStrike" kern="1200" cap="none" spc="0" normalizeH="0" baseline="0" noProof="0" dirty="0">
              <a:ln>
                <a:noFill/>
              </a:ln>
              <a:solidFill>
                <a:prstClr val="black"/>
              </a:solidFill>
              <a:effectLst/>
              <a:uLnTx/>
              <a:uFillTx/>
              <a:latin typeface="Robot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Roboto"/>
                <a:ea typeface="+mn-ea"/>
                <a:cs typeface="+mn-cs"/>
              </a:rPr>
              <a:t>I would expect Node to solve most layers – and let me handle only on my services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dirty="0">
              <a:ln>
                <a:noFill/>
              </a:ln>
              <a:solidFill>
                <a:prstClr val="black"/>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prstClr val="black"/>
                </a:solidFill>
                <a:effectLst/>
                <a:uLnTx/>
                <a:uFillTx/>
                <a:latin typeface="Roboto"/>
                <a:ea typeface="+mn-ea"/>
                <a:cs typeface="+mn-cs"/>
              </a:rPr>
              <a:t>Gist: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prstClr val="black"/>
                </a:solidFill>
                <a:effectLst/>
                <a:uLnTx/>
                <a:uFillTx/>
                <a:latin typeface="Roboto"/>
                <a:ea typeface="+mn-ea"/>
                <a:cs typeface="+mn-cs"/>
              </a:rPr>
              <a:t>Application – the entry point, can be multiple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prstClr val="black"/>
                </a:solidFill>
                <a:effectLst/>
                <a:uLnTx/>
                <a:uFillTx/>
                <a:latin typeface="Roboto"/>
                <a:ea typeface="+mn-ea"/>
                <a:cs typeface="+mn-cs"/>
              </a:rPr>
              <a:t>Infra – hides behind NPM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4000" b="1" i="0" u="none" strike="noStrike" kern="1200" cap="none" spc="0" normalizeH="0" baseline="0" noProof="0" dirty="0">
              <a:ln>
                <a:noFill/>
              </a:ln>
              <a:solidFill>
                <a:prstClr val="black"/>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61</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01479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Anatomy of a service</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Understand that it’s an idea, not a checklist</a:t>
            </a:r>
          </a:p>
          <a:p>
            <a:pPr marL="0" indent="0" algn="l" rtl="0">
              <a:buFont typeface="Arial" panose="020B0604020202020204" pitchFamily="34" charset="0"/>
              <a:buNone/>
            </a:pPr>
            <a:r>
              <a:rPr lang="en-US" sz="1200" b="1" dirty="0"/>
              <a:t>Time:</a:t>
            </a:r>
            <a:r>
              <a:rPr lang="en-US" sz="1200" dirty="0"/>
              <a:t> 10</a:t>
            </a:r>
            <a:endParaRPr lang="en-US" sz="1200" b="0" dirty="0"/>
          </a:p>
          <a:p>
            <a:pPr marL="0" indent="0" algn="l" rtl="0">
              <a:buFont typeface="Arial" panose="020B0604020202020204" pitchFamily="34" charset="0"/>
              <a:buNone/>
            </a:pPr>
            <a:r>
              <a:rPr lang="en-US" sz="1200" b="1" dirty="0"/>
              <a:t>Punch: </a:t>
            </a:r>
            <a:r>
              <a:rPr lang="en-US" sz="1200" b="0" dirty="0"/>
              <a:t>Small is the ultimate cure</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Before we move to demo, let’s understand what should be done</a:t>
            </a:r>
          </a:p>
          <a:p>
            <a:pPr marL="285750" indent="-285750" algn="l" rtl="0">
              <a:buFont typeface="Arial" panose="020B0604020202020204" pitchFamily="34" charset="0"/>
              <a:buChar char="•"/>
            </a:pPr>
            <a:r>
              <a:rPr lang="en-US" sz="1200" b="0" dirty="0"/>
              <a:t>Microservices is not a result – it’s a set of principles, not a platform. 1 developer can separate into 7 classes, other to 2000, who is modular? </a:t>
            </a:r>
            <a:r>
              <a:rPr lang="en-US" sz="1200" b="1" dirty="0"/>
              <a:t>#example</a:t>
            </a:r>
            <a:endParaRPr lang="he-IL" sz="1200" b="1" dirty="0"/>
          </a:p>
          <a:p>
            <a:pPr marL="285750" indent="-285750" algn="l" rtl="0">
              <a:buFont typeface="Arial" panose="020B0604020202020204" pitchFamily="34" charset="0"/>
              <a:buChar char="•"/>
            </a:pPr>
            <a:r>
              <a:rPr lang="en-US" sz="1200" b="0" dirty="0"/>
              <a:t>What is MUST – the things with no way back</a:t>
            </a:r>
          </a:p>
          <a:p>
            <a:pPr marL="285750" indent="-285750" algn="l" rtl="0">
              <a:buFont typeface="Arial" panose="020B0604020202020204" pitchFamily="34" charset="0"/>
              <a:buChar char="•"/>
            </a:pPr>
            <a:r>
              <a:rPr lang="en-US" sz="1200" b="0" dirty="0"/>
              <a:t>Nice to have are things we can apply later - </a:t>
            </a:r>
            <a:endParaRPr lang="en-US" sz="1200" b="1" dirty="0"/>
          </a:p>
          <a:p>
            <a:pPr marL="285750" indent="-285750" algn="l" rtl="0">
              <a:buFont typeface="Arial" panose="020B0604020202020204" pitchFamily="34" charset="0"/>
              <a:buChar char="•"/>
            </a:pPr>
            <a:endParaRPr lang="en-US" sz="1200"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GIST: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Popular guidelines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Separate the Domain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Entry points vs libraries vs domain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Domain building blocks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62</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13082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Anatomy of a service</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Understand that it’s an idea, not a checklist</a:t>
            </a:r>
          </a:p>
          <a:p>
            <a:pPr marL="0" indent="0" algn="l" rtl="0">
              <a:buFont typeface="Arial" panose="020B0604020202020204" pitchFamily="34" charset="0"/>
              <a:buNone/>
            </a:pPr>
            <a:r>
              <a:rPr lang="en-US" sz="1200" b="1" dirty="0"/>
              <a:t>Time:</a:t>
            </a:r>
            <a:r>
              <a:rPr lang="en-US" sz="1200" dirty="0"/>
              <a:t> 10</a:t>
            </a:r>
            <a:endParaRPr lang="en-US" sz="1200" b="0" dirty="0"/>
          </a:p>
          <a:p>
            <a:pPr marL="0" indent="0" algn="l" rtl="0">
              <a:buFont typeface="Arial" panose="020B0604020202020204" pitchFamily="34" charset="0"/>
              <a:buNone/>
            </a:pPr>
            <a:r>
              <a:rPr lang="en-US" sz="1200" b="1" dirty="0"/>
              <a:t>Punch: </a:t>
            </a:r>
            <a:r>
              <a:rPr lang="en-US" sz="1200" b="0" dirty="0"/>
              <a:t>Small is the ultimate cure</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Before we move to demo, let’s understand what should be done</a:t>
            </a:r>
          </a:p>
          <a:p>
            <a:pPr marL="285750" indent="-285750" algn="l" rtl="0">
              <a:buFont typeface="Arial" panose="020B0604020202020204" pitchFamily="34" charset="0"/>
              <a:buChar char="•"/>
            </a:pPr>
            <a:r>
              <a:rPr lang="en-US" sz="1200" b="0" dirty="0"/>
              <a:t>Microservices is not a result – it’s a set of principles, not a platform. 1 developer can separate into 7 classes, other to 2000, who is modular? </a:t>
            </a:r>
            <a:r>
              <a:rPr lang="en-US" sz="1200" b="1" dirty="0"/>
              <a:t>#example</a:t>
            </a:r>
            <a:endParaRPr lang="he-IL" sz="1200" b="1" dirty="0"/>
          </a:p>
          <a:p>
            <a:pPr marL="285750" indent="-285750" algn="l" rtl="0">
              <a:buFont typeface="Arial" panose="020B0604020202020204" pitchFamily="34" charset="0"/>
              <a:buChar char="•"/>
            </a:pPr>
            <a:r>
              <a:rPr lang="en-US" sz="1200" b="0" dirty="0"/>
              <a:t>What is MUST – the things with no way back</a:t>
            </a:r>
          </a:p>
          <a:p>
            <a:pPr marL="285750" indent="-285750" algn="l" rtl="0">
              <a:buFont typeface="Arial" panose="020B0604020202020204" pitchFamily="34" charset="0"/>
              <a:buChar char="•"/>
            </a:pPr>
            <a:r>
              <a:rPr lang="en-US" sz="1200" b="0" dirty="0"/>
              <a:t>Nice to have are things we can apply later - </a:t>
            </a:r>
            <a:endParaRPr lang="en-US" sz="1200" b="1" dirty="0"/>
          </a:p>
          <a:p>
            <a:pPr marL="285750" indent="-285750" algn="l" rtl="0">
              <a:buFont typeface="Arial" panose="020B0604020202020204" pitchFamily="34" charset="0"/>
              <a:buChar char="•"/>
            </a:pPr>
            <a:endParaRPr lang="en-US" sz="1200"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GIST: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Popular guidelines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Separate the Domain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Entry points vs libraries vs domain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Domain building blocks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63</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64005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latin typeface="Roboto"/>
              </a:rPr>
              <a:t>#Anecdote</a:t>
            </a:r>
            <a:r>
              <a:rPr lang="en-US" sz="1200" b="1" dirty="0">
                <a:solidFill>
                  <a:schemeClr val="tx1">
                    <a:lumMod val="75000"/>
                    <a:lumOff val="25000"/>
                  </a:schemeClr>
                </a:solidFill>
                <a:latin typeface="Roboto"/>
              </a:rPr>
              <a:t> #</a:t>
            </a:r>
            <a:r>
              <a:rPr lang="en-US" sz="1200" b="1" dirty="0">
                <a:solidFill>
                  <a:schemeClr val="accent5">
                    <a:lumMod val="60000"/>
                    <a:lumOff val="40000"/>
                  </a:schemeClr>
                </a:solidFill>
                <a:latin typeface="Roboto"/>
              </a:rPr>
              <a:t>Example #</a:t>
            </a:r>
            <a:r>
              <a:rPr lang="en-US" sz="1200" b="1" dirty="0">
                <a:solidFill>
                  <a:srgbClr val="FF0000"/>
                </a:solidFill>
                <a:latin typeface="Roboto"/>
              </a:rPr>
              <a:t>Demo #</a:t>
            </a:r>
            <a:r>
              <a:rPr lang="en-US" sz="1200" b="1" dirty="0">
                <a:solidFill>
                  <a:srgbClr val="FFFF00"/>
                </a:solidFill>
                <a:latin typeface="Roboto"/>
              </a:rPr>
              <a:t>Punch</a:t>
            </a:r>
          </a:p>
          <a:p>
            <a:pPr marL="0" indent="0" algn="l" rtl="0">
              <a:buFont typeface="Arial" panose="020B0604020202020204" pitchFamily="34" charset="0"/>
              <a:buNone/>
            </a:pPr>
            <a:endParaRPr lang="en-US" sz="1200" b="1" dirty="0">
              <a:solidFill>
                <a:srgbClr val="FFFF00"/>
              </a:solidFill>
              <a:latin typeface="Roboto"/>
            </a:endParaRPr>
          </a:p>
          <a:p>
            <a:pPr marL="0" indent="0" algn="l" rtl="0">
              <a:buFont typeface="Arial" panose="020B0604020202020204" pitchFamily="34" charset="0"/>
              <a:buNone/>
            </a:pPr>
            <a:r>
              <a:rPr lang="en-US" sz="1200" b="1" dirty="0">
                <a:solidFill>
                  <a:srgbClr val="FFFF00"/>
                </a:solidFill>
                <a:latin typeface="Roboto"/>
              </a:rPr>
              <a:t>Title: </a:t>
            </a:r>
            <a:r>
              <a:rPr lang="en-US" sz="1200" b="0" dirty="0">
                <a:solidFill>
                  <a:srgbClr val="FFFF00"/>
                </a:solidFill>
                <a:latin typeface="Roboto"/>
              </a:rPr>
              <a:t>Installing Node.JS</a:t>
            </a:r>
          </a:p>
          <a:p>
            <a:pPr marL="0" indent="0" algn="l" rtl="0">
              <a:buFont typeface="Arial" panose="020B0604020202020204" pitchFamily="34" charset="0"/>
              <a:buNone/>
            </a:pPr>
            <a:r>
              <a:rPr lang="en-US" sz="1200" b="1" dirty="0">
                <a:solidFill>
                  <a:srgbClr val="FFFF00"/>
                </a:solidFill>
                <a:latin typeface="Roboto"/>
              </a:rPr>
              <a:t>Goal: </a:t>
            </a:r>
            <a:r>
              <a:rPr lang="en-US" sz="1200" dirty="0">
                <a:solidFill>
                  <a:srgbClr val="FFFF00"/>
                </a:solidFill>
                <a:latin typeface="Roboto"/>
              </a:rPr>
              <a:t>Understand the puzzle</a:t>
            </a:r>
          </a:p>
          <a:p>
            <a:pPr marL="0" indent="0" algn="l" rtl="0">
              <a:buFont typeface="Arial" panose="020B0604020202020204" pitchFamily="34" charset="0"/>
              <a:buNone/>
            </a:pPr>
            <a:r>
              <a:rPr lang="en-US" sz="1200" b="1" dirty="0">
                <a:latin typeface="Roboto"/>
              </a:rPr>
              <a:t>Time:</a:t>
            </a:r>
            <a:r>
              <a:rPr lang="en-US" sz="1200" dirty="0">
                <a:latin typeface="Roboto"/>
              </a:rPr>
              <a:t> 3</a:t>
            </a:r>
            <a:endParaRPr lang="en-US" sz="1200" b="0" dirty="0">
              <a:latin typeface="Roboto"/>
            </a:endParaRPr>
          </a:p>
          <a:p>
            <a:pPr marL="0" indent="0" algn="l" rtl="0">
              <a:buFont typeface="Arial" panose="020B0604020202020204" pitchFamily="34" charset="0"/>
              <a:buNone/>
            </a:pPr>
            <a:r>
              <a:rPr lang="en-US" sz="1200" b="1" dirty="0">
                <a:latin typeface="Roboto"/>
              </a:rPr>
              <a:t>Punch: Before delving into the details, lets get the picture</a:t>
            </a:r>
          </a:p>
          <a:p>
            <a:pPr marL="0" indent="0" algn="l" rtl="0">
              <a:buFont typeface="Arial" panose="020B0604020202020204" pitchFamily="34" charset="0"/>
              <a:buNone/>
            </a:pPr>
            <a:r>
              <a:rPr lang="en-US" sz="1200" b="1" dirty="0">
                <a:latin typeface="Roboto"/>
              </a:rPr>
              <a:t>Content: </a:t>
            </a:r>
          </a:p>
          <a:p>
            <a:pPr marL="285750" indent="-285750" algn="l" rtl="0">
              <a:buFont typeface="Arial" panose="020B0604020202020204" pitchFamily="34" charset="0"/>
              <a:buChar char="•"/>
            </a:pPr>
            <a:r>
              <a:rPr lang="en-US" sz="1200" b="0" dirty="0">
                <a:latin typeface="Roboto"/>
              </a:rPr>
              <a:t>Our requirements – let’s first understand the big picture, don’t get intimidated you’ll only need to deal with few parts</a:t>
            </a:r>
          </a:p>
          <a:p>
            <a:pPr marL="285750" indent="-285750" algn="l" rtl="0">
              <a:buFont typeface="Arial" panose="020B0604020202020204" pitchFamily="34" charset="0"/>
              <a:buChar char="•"/>
            </a:pPr>
            <a:r>
              <a:rPr lang="en-US" sz="1200" b="0" dirty="0">
                <a:latin typeface="Roboto"/>
              </a:rPr>
              <a:t>The request flow – let’s flow with a user the asks for DB data </a:t>
            </a:r>
            <a:r>
              <a:rPr lang="en-US" sz="1200" b="1" dirty="0">
                <a:solidFill>
                  <a:schemeClr val="tx1">
                    <a:lumMod val="75000"/>
                    <a:lumOff val="25000"/>
                  </a:schemeClr>
                </a:solidFill>
                <a:latin typeface="Roboto"/>
              </a:rPr>
              <a:t>#</a:t>
            </a:r>
            <a:r>
              <a:rPr lang="en-US" sz="1200" b="1" dirty="0">
                <a:solidFill>
                  <a:schemeClr val="accent5">
                    <a:lumMod val="60000"/>
                    <a:lumOff val="40000"/>
                  </a:schemeClr>
                </a:solidFill>
                <a:latin typeface="Roboto"/>
              </a:rPr>
              <a:t>Example</a:t>
            </a:r>
            <a:endParaRPr lang="en-US" sz="1200" b="0" dirty="0">
              <a:latin typeface="Roboto"/>
            </a:endParaRPr>
          </a:p>
          <a:p>
            <a:pPr marL="285750" indent="-285750" algn="l" rtl="0">
              <a:buFont typeface="Arial" panose="020B0604020202020204" pitchFamily="34" charset="0"/>
              <a:buChar char="•"/>
            </a:pPr>
            <a:r>
              <a:rPr lang="en-US" sz="1200" b="0" dirty="0">
                <a:latin typeface="Roboto"/>
              </a:rPr>
              <a:t>I would expect Node to solve most layers – and let me handle only on my services</a:t>
            </a:r>
          </a:p>
          <a:p>
            <a:pPr marL="285750" indent="-285750" algn="l" rtl="0">
              <a:buFont typeface="Arial" panose="020B0604020202020204" pitchFamily="34" charset="0"/>
              <a:buChar char="•"/>
            </a:pPr>
            <a:endParaRPr lang="en-US" sz="1200" b="1" dirty="0">
              <a:latin typeface="Roboto"/>
            </a:endParaRPr>
          </a:p>
          <a:p>
            <a:pPr marL="0" indent="0" algn="l" rtl="0">
              <a:buFont typeface="Arial" panose="020B0604020202020204" pitchFamily="34" charset="0"/>
              <a:buNone/>
            </a:pPr>
            <a:r>
              <a:rPr lang="en-US" sz="1200" b="1" dirty="0">
                <a:latin typeface="Roboto"/>
              </a:rPr>
              <a:t>Gist:</a:t>
            </a:r>
          </a:p>
          <a:p>
            <a:pPr marL="0" indent="0" algn="l" rtl="0">
              <a:buFont typeface="Arial" panose="020B0604020202020204" pitchFamily="34" charset="0"/>
              <a:buNone/>
            </a:pPr>
            <a:r>
              <a:rPr lang="en-US" sz="4000" b="1" dirty="0">
                <a:latin typeface="Roboto"/>
              </a:rPr>
              <a:t>Title – 5K feet now</a:t>
            </a:r>
          </a:p>
          <a:p>
            <a:pPr marL="0" indent="0" algn="l" rtl="0">
              <a:buFont typeface="Arial" panose="020B0604020202020204" pitchFamily="34" charset="0"/>
              <a:buNone/>
            </a:pPr>
            <a:r>
              <a:rPr lang="en-US" sz="4000" b="1" dirty="0">
                <a:latin typeface="Roboto"/>
              </a:rPr>
              <a:t>Project – small, self contained</a:t>
            </a:r>
          </a:p>
          <a:p>
            <a:pPr marL="0" indent="0" algn="l" rtl="0">
              <a:buFont typeface="Arial" panose="020B0604020202020204" pitchFamily="34" charset="0"/>
              <a:buNone/>
            </a:pPr>
            <a:r>
              <a:rPr lang="en-US" sz="4000" b="1" dirty="0">
                <a:latin typeface="Roboto"/>
              </a:rPr>
              <a:t>Express – not clutter your domain</a:t>
            </a:r>
          </a:p>
          <a:p>
            <a:pPr marL="0" indent="0" algn="l" rtl="0">
              <a:buFont typeface="Arial" panose="020B0604020202020204" pitchFamily="34" charset="0"/>
              <a:buNone/>
            </a:pPr>
            <a:r>
              <a:rPr lang="en-US" sz="4000" b="1" dirty="0">
                <a:latin typeface="Roboto"/>
              </a:rPr>
              <a:t>Layers = self contained and DDD</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64</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70917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Anatomy of a service</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Understand that it’s an idea, not a checklist</a:t>
            </a:r>
          </a:p>
          <a:p>
            <a:pPr marL="0" indent="0" algn="l" rtl="0">
              <a:buFont typeface="Arial" panose="020B0604020202020204" pitchFamily="34" charset="0"/>
              <a:buNone/>
            </a:pPr>
            <a:r>
              <a:rPr lang="en-US" sz="1200" b="1" dirty="0"/>
              <a:t>Time:</a:t>
            </a:r>
            <a:r>
              <a:rPr lang="en-US" sz="1200" dirty="0"/>
              <a:t> 10</a:t>
            </a:r>
            <a:endParaRPr lang="en-US" sz="1200" b="0" dirty="0"/>
          </a:p>
          <a:p>
            <a:pPr marL="0" indent="0" algn="l" rtl="0">
              <a:buFont typeface="Arial" panose="020B0604020202020204" pitchFamily="34" charset="0"/>
              <a:buNone/>
            </a:pPr>
            <a:r>
              <a:rPr lang="en-US" sz="1200" b="1" dirty="0"/>
              <a:t>Punch: </a:t>
            </a:r>
            <a:r>
              <a:rPr lang="en-US" sz="1200" b="0" dirty="0"/>
              <a:t>Small is the ultimate cure</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Before we move to demo, let’s understand what should be done</a:t>
            </a:r>
          </a:p>
          <a:p>
            <a:pPr marL="285750" indent="-285750" algn="l" rtl="0">
              <a:buFont typeface="Arial" panose="020B0604020202020204" pitchFamily="34" charset="0"/>
              <a:buChar char="•"/>
            </a:pPr>
            <a:r>
              <a:rPr lang="en-US" sz="1200" b="0" dirty="0"/>
              <a:t>Microservices is not a result – it’s a set of principles, not a platform. 1 developer can separate into 7 classes, other to 2000, who is modular? </a:t>
            </a:r>
            <a:r>
              <a:rPr lang="en-US" sz="1200" b="1" dirty="0"/>
              <a:t>#example</a:t>
            </a:r>
            <a:endParaRPr lang="he-IL" sz="1200" b="1" dirty="0"/>
          </a:p>
          <a:p>
            <a:pPr marL="285750" indent="-285750" algn="l" rtl="0">
              <a:buFont typeface="Arial" panose="020B0604020202020204" pitchFamily="34" charset="0"/>
              <a:buChar char="•"/>
            </a:pPr>
            <a:r>
              <a:rPr lang="en-US" sz="1200" b="0" dirty="0"/>
              <a:t>What is MUST – the things with no way back</a:t>
            </a:r>
          </a:p>
          <a:p>
            <a:pPr marL="285750" indent="-285750" algn="l" rtl="0">
              <a:buFont typeface="Arial" panose="020B0604020202020204" pitchFamily="34" charset="0"/>
              <a:buChar char="•"/>
            </a:pPr>
            <a:r>
              <a:rPr lang="en-US" sz="1200" b="0" dirty="0"/>
              <a:t>Nice to have are things we can apply later - </a:t>
            </a:r>
            <a:endParaRPr lang="en-US" sz="1200" b="1" dirty="0"/>
          </a:p>
          <a:p>
            <a:pPr marL="285750" indent="-285750" algn="l" rtl="0">
              <a:buFont typeface="Arial" panose="020B0604020202020204" pitchFamily="34" charset="0"/>
              <a:buChar char="•"/>
            </a:pPr>
            <a:endParaRPr lang="en-US" sz="1200"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GIST: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1" i="0" u="none" strike="noStrike" kern="1200" cap="none" spc="0" normalizeH="0" baseline="0" noProof="0" dirty="0">
                <a:ln>
                  <a:noFill/>
                </a:ln>
                <a:solidFill>
                  <a:prstClr val="black"/>
                </a:solidFill>
                <a:effectLst/>
                <a:uLnTx/>
                <a:uFillTx/>
                <a:latin typeface="+mn-lt"/>
                <a:ea typeface="+mn-ea"/>
                <a:cs typeface="+mn-cs"/>
              </a:rPr>
              <a:t>Entry points – like gates to your…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1" i="0" u="none" strike="noStrike" kern="1200" cap="none" spc="0" normalizeH="0" baseline="0" noProof="0" dirty="0">
                <a:ln>
                  <a:noFill/>
                </a:ln>
                <a:solidFill>
                  <a:prstClr val="black"/>
                </a:solidFill>
                <a:effectLst/>
                <a:uLnTx/>
                <a:uFillTx/>
                <a:latin typeface="+mn-lt"/>
                <a:ea typeface="+mn-ea"/>
                <a:cs typeface="+mn-cs"/>
              </a:rPr>
              <a:t>Express – </a:t>
            </a:r>
            <a:r>
              <a:rPr kumimoji="0" lang="en-US" sz="4000" b="1" i="0" u="none" strike="noStrike" kern="1200" cap="none" spc="0" normalizeH="0" baseline="0" noProof="0" dirty="0" err="1">
                <a:ln>
                  <a:noFill/>
                </a:ln>
                <a:solidFill>
                  <a:prstClr val="black"/>
                </a:solidFill>
                <a:effectLst/>
                <a:uLnTx/>
                <a:uFillTx/>
                <a:latin typeface="+mn-lt"/>
                <a:ea typeface="+mn-ea"/>
                <a:cs typeface="+mn-cs"/>
              </a:rPr>
              <a:t>middlewares</a:t>
            </a:r>
            <a:r>
              <a:rPr kumimoji="0" lang="en-US" sz="4000" b="1" i="0" u="none" strike="noStrike" kern="1200" cap="none" spc="0" normalizeH="0" baseline="0" noProof="0" dirty="0">
                <a:ln>
                  <a:noFill/>
                </a:ln>
                <a:solidFill>
                  <a:prstClr val="black"/>
                </a:solidFill>
                <a:effectLst/>
                <a:uLnTx/>
                <a:uFillTx/>
                <a:latin typeface="+mn-lt"/>
                <a:ea typeface="+mn-ea"/>
                <a:cs typeface="+mn-cs"/>
              </a:rPr>
              <a:t>/route are just the handle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4000" b="1" i="0" u="none" strike="noStrike" kern="1200" cap="none" spc="0" normalizeH="0" baseline="0" noProof="0" dirty="0">
              <a:ln>
                <a:noFill/>
              </a:ln>
              <a:solidFill>
                <a:prstClr val="black"/>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4000" b="1"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65</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6625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Anatomy of a service</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Understand that it’s an idea, not a checklist</a:t>
            </a:r>
          </a:p>
          <a:p>
            <a:pPr marL="0" indent="0" algn="l" rtl="0">
              <a:buFont typeface="Arial" panose="020B0604020202020204" pitchFamily="34" charset="0"/>
              <a:buNone/>
            </a:pPr>
            <a:r>
              <a:rPr lang="en-US" sz="1200" b="1" dirty="0"/>
              <a:t>Time:</a:t>
            </a:r>
            <a:r>
              <a:rPr lang="en-US" sz="1200" dirty="0"/>
              <a:t> 10</a:t>
            </a:r>
            <a:endParaRPr lang="en-US" sz="1200" b="0" dirty="0"/>
          </a:p>
          <a:p>
            <a:pPr marL="0" indent="0" algn="l" rtl="0">
              <a:buFont typeface="Arial" panose="020B0604020202020204" pitchFamily="34" charset="0"/>
              <a:buNone/>
            </a:pPr>
            <a:r>
              <a:rPr lang="en-US" sz="1200" b="1" dirty="0"/>
              <a:t>Punch: </a:t>
            </a:r>
            <a:r>
              <a:rPr lang="en-US" sz="1200" b="0" dirty="0"/>
              <a:t>Small is the ultimate cure</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Before we move to demo, let’s understand what should be done</a:t>
            </a:r>
          </a:p>
          <a:p>
            <a:pPr marL="285750" indent="-285750" algn="l" rtl="0">
              <a:buFont typeface="Arial" panose="020B0604020202020204" pitchFamily="34" charset="0"/>
              <a:buChar char="•"/>
            </a:pPr>
            <a:r>
              <a:rPr lang="en-US" sz="1200" b="0" dirty="0"/>
              <a:t>Microservices is not a result – it’s a set of principles, not a platform. 1 developer can separate into 7 classes, other to 2000, who is modular? </a:t>
            </a:r>
            <a:r>
              <a:rPr lang="en-US" sz="1200" b="1" dirty="0"/>
              <a:t>#example</a:t>
            </a:r>
            <a:endParaRPr lang="he-IL" sz="1200" b="1" dirty="0"/>
          </a:p>
          <a:p>
            <a:pPr marL="285750" indent="-285750" algn="l" rtl="0">
              <a:buFont typeface="Arial" panose="020B0604020202020204" pitchFamily="34" charset="0"/>
              <a:buChar char="•"/>
            </a:pPr>
            <a:r>
              <a:rPr lang="en-US" sz="1200" b="0" dirty="0"/>
              <a:t>What is MUST – the things with no way back</a:t>
            </a:r>
          </a:p>
          <a:p>
            <a:pPr marL="285750" indent="-285750" algn="l" rtl="0">
              <a:buFont typeface="Arial" panose="020B0604020202020204" pitchFamily="34" charset="0"/>
              <a:buChar char="•"/>
            </a:pPr>
            <a:r>
              <a:rPr lang="en-US" sz="1200" b="0" dirty="0"/>
              <a:t>Nice to have are things we can apply later - </a:t>
            </a:r>
            <a:endParaRPr lang="en-US" sz="1200" b="1" dirty="0"/>
          </a:p>
          <a:p>
            <a:pPr marL="285750" indent="-285750" algn="l" rtl="0">
              <a:buFont typeface="Arial" panose="020B0604020202020204" pitchFamily="34" charset="0"/>
              <a:buChar char="•"/>
            </a:pPr>
            <a:endParaRPr lang="en-US" sz="1200"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GIST: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Popular guidelines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Separate the Domain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Entry points vs libraries vs domain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Domain building blocks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66</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034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Goal: </a:t>
            </a:r>
            <a:r>
              <a:rPr lang="en-US" dirty="0"/>
              <a:t>Understand the problems Node covers and the opportunities it brings</a:t>
            </a:r>
          </a:p>
          <a:p>
            <a:pPr marL="0" indent="0">
              <a:buFont typeface="Arial" panose="020B0604020202020204" pitchFamily="34" charset="0"/>
              <a:buNone/>
            </a:pPr>
            <a:r>
              <a:rPr lang="en-US" b="1" dirty="0"/>
              <a:t>Time:</a:t>
            </a:r>
            <a:r>
              <a:rPr lang="en-US" dirty="0"/>
              <a:t> 30 min</a:t>
            </a:r>
          </a:p>
          <a:p>
            <a:pPr marL="0" indent="0">
              <a:buFont typeface="Arial" panose="020B0604020202020204" pitchFamily="34" charset="0"/>
              <a:buNone/>
            </a:pPr>
            <a:r>
              <a:rPr lang="en-US" b="1" dirty="0"/>
              <a:t>Topics: </a:t>
            </a:r>
          </a:p>
          <a:p>
            <a:pPr marL="171450" indent="-171450">
              <a:buFont typeface="Arial" panose="020B0604020202020204" pitchFamily="34" charset="0"/>
              <a:buChar char="•"/>
            </a:pPr>
            <a:r>
              <a:rPr lang="en-US" b="1" dirty="0"/>
              <a:t>Bird eye view</a:t>
            </a:r>
          </a:p>
          <a:p>
            <a:pPr marL="628650" lvl="1" indent="-171450">
              <a:buFont typeface="Arial" panose="020B0604020202020204" pitchFamily="34" charset="0"/>
              <a:buChar char="•"/>
            </a:pPr>
            <a:r>
              <a:rPr lang="en-US" b="1" dirty="0"/>
              <a:t>Purpose: view, develop, debug</a:t>
            </a:r>
          </a:p>
          <a:p>
            <a:pPr marL="628650" lvl="1" indent="-171450">
              <a:buFont typeface="Arial" panose="020B0604020202020204" pitchFamily="34" charset="0"/>
              <a:buChar char="•"/>
            </a:pPr>
            <a:r>
              <a:rPr lang="en-US" b="1" dirty="0"/>
              <a:t>Retrieve: git </a:t>
            </a:r>
            <a:r>
              <a:rPr lang="en-US" b="1" dirty="0" err="1"/>
              <a:t>spullall</a:t>
            </a:r>
            <a:endParaRPr lang="en-US" b="1" dirty="0"/>
          </a:p>
          <a:p>
            <a:pPr marL="628650" lvl="1" indent="-171450">
              <a:buFont typeface="Arial" panose="020B0604020202020204" pitchFamily="34" charset="0"/>
              <a:buChar char="•"/>
            </a:pPr>
            <a:r>
              <a:rPr lang="en-US" b="1" dirty="0"/>
              <a:t>Single process: separate the WWW</a:t>
            </a:r>
          </a:p>
          <a:p>
            <a:pPr marL="171450" lvl="0" indent="-171450">
              <a:buFont typeface="Arial" panose="020B0604020202020204" pitchFamily="34" charset="0"/>
              <a:buChar char="•"/>
            </a:pPr>
            <a:r>
              <a:rPr lang="en-US" b="0" dirty="0"/>
              <a:t>Layers overview</a:t>
            </a:r>
          </a:p>
          <a:p>
            <a:pPr marL="171450" lvl="0" indent="-171450">
              <a:buFont typeface="Arial" panose="020B0604020202020204" pitchFamily="34" charset="0"/>
              <a:buChar char="•"/>
            </a:pPr>
            <a:r>
              <a:rPr lang="en-US" b="0" dirty="0"/>
              <a:t>The flow</a:t>
            </a:r>
          </a:p>
          <a:p>
            <a:pPr marL="628650" lvl="1" indent="-171450">
              <a:buFont typeface="Arial" panose="020B0604020202020204" pitchFamily="34" charset="0"/>
              <a:buChar char="•"/>
            </a:pPr>
            <a:r>
              <a:rPr lang="en-US" b="0" dirty="0"/>
              <a:t>add new order, debug now</a:t>
            </a:r>
          </a:p>
          <a:p>
            <a:pPr marL="628650" lvl="1" indent="-171450">
              <a:buFont typeface="Arial" panose="020B0604020202020204" pitchFamily="34" charset="0"/>
              <a:buChar char="•"/>
            </a:pPr>
            <a:r>
              <a:rPr lang="en-US" b="0" dirty="0"/>
              <a:t>App.js – just the initializer, WWW aside</a:t>
            </a:r>
          </a:p>
          <a:p>
            <a:pPr marL="628650" lvl="1" indent="-171450">
              <a:buFont typeface="Arial" panose="020B0604020202020204" pitchFamily="34" charset="0"/>
              <a:buChar char="•"/>
            </a:pPr>
            <a:r>
              <a:rPr lang="en-US" b="0" dirty="0"/>
              <a:t>Libraries – different repos, </a:t>
            </a:r>
            <a:r>
              <a:rPr lang="en-US" b="0" dirty="0" err="1"/>
              <a:t>package.json</a:t>
            </a:r>
            <a:endParaRPr lang="en-US" b="0" dirty="0"/>
          </a:p>
          <a:p>
            <a:pPr marL="628650" lvl="1" indent="-171450">
              <a:buFont typeface="Arial" panose="020B0604020202020204" pitchFamily="34" charset="0"/>
              <a:buChar char="•"/>
            </a:pPr>
            <a:r>
              <a:rPr lang="en-US" b="0" dirty="0"/>
              <a:t>Entry points – web only, where are the </a:t>
            </a:r>
            <a:r>
              <a:rPr lang="en-US" b="0" dirty="0" err="1"/>
              <a:t>middlewares</a:t>
            </a:r>
            <a:r>
              <a:rPr lang="en-US" b="0" dirty="0"/>
              <a:t>, can order from the SMS service</a:t>
            </a:r>
          </a:p>
          <a:p>
            <a:pPr marL="628650" lvl="1" indent="-171450">
              <a:buFont typeface="Arial" panose="020B0604020202020204" pitchFamily="34" charset="0"/>
              <a:buChar char="•"/>
            </a:pPr>
            <a:r>
              <a:rPr lang="en-US" b="0" dirty="0"/>
              <a:t>Entity – single point for schema</a:t>
            </a:r>
          </a:p>
          <a:p>
            <a:pPr marL="628650" lvl="1" indent="-171450">
              <a:buFont typeface="Arial" panose="020B0604020202020204" pitchFamily="34" charset="0"/>
              <a:buChar char="•"/>
            </a:pPr>
            <a:r>
              <a:rPr lang="en-US" b="0" dirty="0"/>
              <a:t>Service – where it all lives</a:t>
            </a:r>
          </a:p>
          <a:p>
            <a:pPr marL="628650" lvl="1" indent="-171450">
              <a:buFont typeface="Arial" panose="020B0604020202020204" pitchFamily="34" charset="0"/>
              <a:buChar cha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67</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53567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Goal: </a:t>
            </a:r>
            <a:r>
              <a:rPr lang="en-US" dirty="0"/>
              <a:t>Understand the problems Node covers and the opportunities it brings</a:t>
            </a:r>
          </a:p>
          <a:p>
            <a:pPr marL="0" indent="0">
              <a:buFont typeface="Arial" panose="020B0604020202020204" pitchFamily="34" charset="0"/>
              <a:buNone/>
            </a:pPr>
            <a:r>
              <a:rPr lang="en-US" b="1" dirty="0"/>
              <a:t>Time:</a:t>
            </a:r>
            <a:r>
              <a:rPr lang="en-US" dirty="0"/>
              <a:t> 30 min</a:t>
            </a:r>
          </a:p>
          <a:p>
            <a:pPr marL="0" indent="0">
              <a:buFont typeface="Arial" panose="020B0604020202020204" pitchFamily="34" charset="0"/>
              <a:buNone/>
            </a:pPr>
            <a:r>
              <a:rPr lang="en-US" b="1" dirty="0"/>
              <a:t>Topics: </a:t>
            </a:r>
          </a:p>
          <a:p>
            <a:pPr marL="171450" indent="-171450">
              <a:buFont typeface="Arial" panose="020B0604020202020204" pitchFamily="34" charset="0"/>
              <a:buChar char="•"/>
            </a:pPr>
            <a:r>
              <a:rPr lang="en-US" b="1" dirty="0"/>
              <a:t>Context </a:t>
            </a:r>
            <a:r>
              <a:rPr lang="en-US" b="0" dirty="0"/>
              <a:t>– 90% of code, yarn, </a:t>
            </a:r>
          </a:p>
          <a:p>
            <a:pPr marL="171450" indent="-171450">
              <a:buFont typeface="Arial" panose="020B0604020202020204" pitchFamily="34" charset="0"/>
              <a:buChar char="•"/>
            </a:pPr>
            <a:r>
              <a:rPr lang="en-US" b="0" dirty="0"/>
              <a:t>50ft view – NPM…</a:t>
            </a:r>
          </a:p>
          <a:p>
            <a:pPr marL="171450" indent="-171450">
              <a:buFont typeface="Arial" panose="020B0604020202020204" pitchFamily="34" charset="0"/>
              <a:buChar char="•"/>
            </a:pPr>
            <a:r>
              <a:rPr lang="en-US" b="0" dirty="0"/>
              <a:t>Real world workflow</a:t>
            </a:r>
          </a:p>
          <a:p>
            <a:pPr marL="628650" lvl="1" indent="-171450">
              <a:buFont typeface="Arial" panose="020B0604020202020204" pitchFamily="34" charset="0"/>
              <a:buChar char="•"/>
            </a:pPr>
            <a:r>
              <a:rPr lang="en-US" b="0" dirty="0"/>
              <a:t>Creating a package</a:t>
            </a:r>
          </a:p>
          <a:p>
            <a:pPr marL="1085850" lvl="2" indent="-171450">
              <a:buFont typeface="Arial" panose="020B0604020202020204" pitchFamily="34" charset="0"/>
              <a:buChar char="•"/>
            </a:pPr>
            <a:r>
              <a:rPr lang="en-US" b="0" dirty="0" err="1"/>
              <a:t>Package.json</a:t>
            </a:r>
            <a:endParaRPr lang="en-US" b="0" dirty="0"/>
          </a:p>
          <a:p>
            <a:pPr marL="1085850" lvl="2" indent="-171450">
              <a:buFont typeface="Arial" panose="020B0604020202020204" pitchFamily="34" charset="0"/>
              <a:buChar char="•"/>
            </a:pPr>
            <a:r>
              <a:rPr lang="en-US" b="0" dirty="0"/>
              <a:t>Command</a:t>
            </a:r>
          </a:p>
          <a:p>
            <a:pPr marL="1085850" lvl="2" indent="-171450">
              <a:buFont typeface="Arial" panose="020B0604020202020204" pitchFamily="34" charset="0"/>
              <a:buChar char="•"/>
            </a:pPr>
            <a:r>
              <a:rPr lang="en-US" b="0" dirty="0"/>
              <a:t>Scripts</a:t>
            </a:r>
          </a:p>
          <a:p>
            <a:pPr marL="1085850" lvl="2" indent="-171450">
              <a:buFont typeface="Arial" panose="020B0604020202020204" pitchFamily="34" charset="0"/>
              <a:buChar char="•"/>
            </a:pPr>
            <a:r>
              <a:rPr lang="en-US" b="0" dirty="0"/>
              <a:t>Publish</a:t>
            </a:r>
          </a:p>
          <a:p>
            <a:pPr marL="628650" lvl="1" indent="-171450">
              <a:buFont typeface="Arial" panose="020B0604020202020204" pitchFamily="34" charset="0"/>
              <a:buChar char="•"/>
            </a:pPr>
            <a:r>
              <a:rPr lang="en-US" b="0" dirty="0"/>
              <a:t>Using a package</a:t>
            </a:r>
          </a:p>
          <a:p>
            <a:pPr marL="1085850" lvl="2" indent="-171450">
              <a:buFont typeface="Arial" panose="020B0604020202020204" pitchFamily="34" charset="0"/>
              <a:buChar char="•"/>
            </a:pPr>
            <a:r>
              <a:rPr lang="en-US" b="0" dirty="0"/>
              <a:t>Dev A succeeds</a:t>
            </a:r>
          </a:p>
          <a:p>
            <a:pPr marL="1085850" lvl="2" indent="-171450">
              <a:buFont typeface="Arial" panose="020B0604020202020204" pitchFamily="34" charset="0"/>
              <a:buChar char="•"/>
            </a:pPr>
            <a:r>
              <a:rPr lang="en-US" b="0" dirty="0"/>
              <a:t>Publisher updates package</a:t>
            </a:r>
          </a:p>
          <a:p>
            <a:pPr marL="1085850" lvl="2" indent="-171450">
              <a:buFont typeface="Arial" panose="020B0604020202020204" pitchFamily="34" charset="0"/>
              <a:buChar char="•"/>
            </a:pPr>
            <a:r>
              <a:rPr lang="en-US" b="0" dirty="0"/>
              <a:t>Dev B gets newer package</a:t>
            </a:r>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Anatomy – under the hood</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68</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87679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latin typeface="Roboto"/>
              </a:rPr>
              <a:t>#Anecdote</a:t>
            </a:r>
            <a:r>
              <a:rPr lang="en-US" sz="1200" b="1" dirty="0">
                <a:solidFill>
                  <a:schemeClr val="tx1">
                    <a:lumMod val="75000"/>
                    <a:lumOff val="25000"/>
                  </a:schemeClr>
                </a:solidFill>
                <a:latin typeface="Roboto"/>
              </a:rPr>
              <a:t> #</a:t>
            </a:r>
            <a:r>
              <a:rPr lang="en-US" sz="1200" b="1" dirty="0">
                <a:solidFill>
                  <a:schemeClr val="accent5">
                    <a:lumMod val="60000"/>
                    <a:lumOff val="40000"/>
                  </a:schemeClr>
                </a:solidFill>
                <a:latin typeface="Roboto"/>
              </a:rPr>
              <a:t>Example #</a:t>
            </a:r>
            <a:r>
              <a:rPr lang="en-US" sz="1200" b="1" dirty="0">
                <a:solidFill>
                  <a:srgbClr val="FF0000"/>
                </a:solidFill>
                <a:latin typeface="Roboto"/>
              </a:rPr>
              <a:t>Demo #</a:t>
            </a:r>
            <a:r>
              <a:rPr lang="en-US" sz="1200" b="1" dirty="0">
                <a:solidFill>
                  <a:srgbClr val="FFFF00"/>
                </a:solidFill>
                <a:latin typeface="Roboto"/>
              </a:rPr>
              <a:t>Punch</a:t>
            </a:r>
          </a:p>
          <a:p>
            <a:pPr marL="0" indent="0" algn="l" rtl="0">
              <a:buFont typeface="Arial" panose="020B0604020202020204" pitchFamily="34" charset="0"/>
              <a:buNone/>
            </a:pPr>
            <a:endParaRPr lang="en-US" sz="1200" b="1" dirty="0">
              <a:solidFill>
                <a:srgbClr val="FFFF00"/>
              </a:solidFill>
              <a:latin typeface="Roboto"/>
            </a:endParaRPr>
          </a:p>
          <a:p>
            <a:pPr marL="0" indent="0" algn="l" rtl="0">
              <a:buFont typeface="Arial" panose="020B0604020202020204" pitchFamily="34" charset="0"/>
              <a:buNone/>
            </a:pPr>
            <a:r>
              <a:rPr lang="en-US" sz="1200" b="1" dirty="0">
                <a:solidFill>
                  <a:srgbClr val="FFFF00"/>
                </a:solidFill>
                <a:latin typeface="Roboto"/>
              </a:rPr>
              <a:t>Title: </a:t>
            </a:r>
            <a:r>
              <a:rPr lang="en-US" sz="1200" b="0" dirty="0">
                <a:solidFill>
                  <a:srgbClr val="FFFF00"/>
                </a:solidFill>
                <a:latin typeface="Roboto"/>
              </a:rPr>
              <a:t>Installing Node.JS</a:t>
            </a:r>
          </a:p>
          <a:p>
            <a:pPr marL="0" indent="0" algn="l" rtl="0">
              <a:buFont typeface="Arial" panose="020B0604020202020204" pitchFamily="34" charset="0"/>
              <a:buNone/>
            </a:pPr>
            <a:r>
              <a:rPr lang="en-US" sz="1200" b="1" dirty="0">
                <a:solidFill>
                  <a:srgbClr val="FFFF00"/>
                </a:solidFill>
                <a:latin typeface="Roboto"/>
              </a:rPr>
              <a:t>Goal: </a:t>
            </a:r>
            <a:r>
              <a:rPr lang="en-US" sz="1200" dirty="0">
                <a:solidFill>
                  <a:srgbClr val="FFFF00"/>
                </a:solidFill>
                <a:latin typeface="Roboto"/>
              </a:rPr>
              <a:t>Understand the puzzle</a:t>
            </a:r>
          </a:p>
          <a:p>
            <a:pPr marL="0" indent="0" algn="l" rtl="0">
              <a:buFont typeface="Arial" panose="020B0604020202020204" pitchFamily="34" charset="0"/>
              <a:buNone/>
            </a:pPr>
            <a:r>
              <a:rPr lang="en-US" sz="1200" b="1" dirty="0">
                <a:latin typeface="Roboto"/>
              </a:rPr>
              <a:t>Time:</a:t>
            </a:r>
            <a:r>
              <a:rPr lang="en-US" sz="1200" dirty="0">
                <a:latin typeface="Roboto"/>
              </a:rPr>
              <a:t> 3</a:t>
            </a:r>
            <a:endParaRPr lang="en-US" sz="1200" b="0" dirty="0">
              <a:latin typeface="Roboto"/>
            </a:endParaRPr>
          </a:p>
          <a:p>
            <a:pPr marL="0" indent="0" algn="l" rtl="0">
              <a:buFont typeface="Arial" panose="020B0604020202020204" pitchFamily="34" charset="0"/>
              <a:buNone/>
            </a:pPr>
            <a:r>
              <a:rPr lang="en-US" sz="1200" b="1" dirty="0">
                <a:latin typeface="Roboto"/>
              </a:rPr>
              <a:t>Punch: Before delving into the details, lets get the picture</a:t>
            </a:r>
          </a:p>
          <a:p>
            <a:pPr marL="0" indent="0" algn="l" rtl="0">
              <a:buFont typeface="Arial" panose="020B0604020202020204" pitchFamily="34" charset="0"/>
              <a:buNone/>
            </a:pPr>
            <a:r>
              <a:rPr lang="en-US" sz="1200" b="1" dirty="0">
                <a:latin typeface="Roboto"/>
              </a:rPr>
              <a:t>Content: </a:t>
            </a:r>
          </a:p>
          <a:p>
            <a:pPr marL="285750" indent="-285750" algn="l" rtl="0">
              <a:buFont typeface="Arial" panose="020B0604020202020204" pitchFamily="34" charset="0"/>
              <a:buChar char="•"/>
            </a:pPr>
            <a:r>
              <a:rPr lang="en-US" sz="1200" b="0" dirty="0">
                <a:latin typeface="Roboto"/>
              </a:rPr>
              <a:t>Our requirements – let’s first understand the big picture, don’t get intimidated you’ll only need to deal with few parts</a:t>
            </a:r>
          </a:p>
          <a:p>
            <a:pPr marL="285750" indent="-285750" algn="l" rtl="0">
              <a:buFont typeface="Arial" panose="020B0604020202020204" pitchFamily="34" charset="0"/>
              <a:buChar char="•"/>
            </a:pPr>
            <a:r>
              <a:rPr lang="en-US" sz="1200" b="0" dirty="0">
                <a:latin typeface="Roboto"/>
              </a:rPr>
              <a:t>The request flow – let’s flow with a user the asks for DB data </a:t>
            </a:r>
            <a:r>
              <a:rPr lang="en-US" sz="1200" b="1" dirty="0">
                <a:solidFill>
                  <a:schemeClr val="tx1">
                    <a:lumMod val="75000"/>
                    <a:lumOff val="25000"/>
                  </a:schemeClr>
                </a:solidFill>
                <a:latin typeface="Roboto"/>
              </a:rPr>
              <a:t>#</a:t>
            </a:r>
            <a:r>
              <a:rPr lang="en-US" sz="1200" b="1" dirty="0">
                <a:solidFill>
                  <a:schemeClr val="accent5">
                    <a:lumMod val="60000"/>
                    <a:lumOff val="40000"/>
                  </a:schemeClr>
                </a:solidFill>
                <a:latin typeface="Roboto"/>
              </a:rPr>
              <a:t>Example</a:t>
            </a:r>
            <a:endParaRPr lang="en-US" sz="1200" b="0" dirty="0">
              <a:latin typeface="Roboto"/>
            </a:endParaRPr>
          </a:p>
          <a:p>
            <a:pPr marL="285750" indent="-285750" algn="l" rtl="0">
              <a:buFont typeface="Arial" panose="020B0604020202020204" pitchFamily="34" charset="0"/>
              <a:buChar char="•"/>
            </a:pPr>
            <a:r>
              <a:rPr lang="en-US" sz="1200" b="0" dirty="0">
                <a:latin typeface="Roboto"/>
              </a:rPr>
              <a:t>I would expect Node to solve most layers – and let me handle only on my services</a:t>
            </a:r>
          </a:p>
          <a:p>
            <a:pPr marL="285750" indent="-285750" algn="l" rtl="0">
              <a:buFont typeface="Arial" panose="020B0604020202020204" pitchFamily="34" charset="0"/>
              <a:buChar char="•"/>
            </a:pPr>
            <a:endParaRPr lang="en-US" sz="1200" b="1" dirty="0">
              <a:latin typeface="Roboto"/>
            </a:endParaRPr>
          </a:p>
          <a:p>
            <a:pPr marL="0" indent="0" algn="l" rtl="0">
              <a:buFont typeface="Arial" panose="020B0604020202020204" pitchFamily="34" charset="0"/>
              <a:buNone/>
            </a:pPr>
            <a:r>
              <a:rPr lang="en-US" sz="1200" b="1" dirty="0">
                <a:latin typeface="Roboto"/>
              </a:rPr>
              <a:t>Gist:</a:t>
            </a:r>
          </a:p>
          <a:p>
            <a:pPr marL="0" indent="0" algn="l" rtl="0">
              <a:buFont typeface="Arial" panose="020B0604020202020204" pitchFamily="34" charset="0"/>
              <a:buNone/>
            </a:pPr>
            <a:r>
              <a:rPr lang="en-US" sz="4000" b="1" dirty="0">
                <a:latin typeface="Roboto"/>
              </a:rPr>
              <a:t>Mashup –no 3</a:t>
            </a:r>
            <a:r>
              <a:rPr lang="en-US" sz="4000" b="1" baseline="30000" dirty="0">
                <a:latin typeface="Roboto"/>
              </a:rPr>
              <a:t>rd</a:t>
            </a:r>
            <a:r>
              <a:rPr lang="en-US" sz="4000" b="1" dirty="0">
                <a:latin typeface="Roboto"/>
              </a:rPr>
              <a:t> party </a:t>
            </a:r>
            <a:r>
              <a:rPr lang="en-US" sz="4000" b="1" dirty="0" err="1">
                <a:latin typeface="Roboto"/>
              </a:rPr>
              <a:t>blackbox</a:t>
            </a:r>
            <a:r>
              <a:rPr lang="en-US" sz="4000" b="1" dirty="0">
                <a:latin typeface="Roboto"/>
              </a:rPr>
              <a:t>, 10% your code</a:t>
            </a:r>
          </a:p>
          <a:p>
            <a:pPr marL="0" indent="0" algn="l" rtl="0">
              <a:buFont typeface="Arial" panose="020B0604020202020204" pitchFamily="34" charset="0"/>
              <a:buNone/>
            </a:pPr>
            <a:r>
              <a:rPr lang="en-US" sz="4000" b="1" dirty="0">
                <a:latin typeface="Roboto"/>
              </a:rPr>
              <a:t>Competitor – the disappear concern</a:t>
            </a:r>
          </a:p>
          <a:p>
            <a:pPr marL="0" indent="0" algn="l" rtl="0">
              <a:buFont typeface="Arial" panose="020B0604020202020204" pitchFamily="34" charset="0"/>
              <a:buNone/>
            </a:pPr>
            <a:r>
              <a:rPr lang="en-US" sz="4000" b="1" dirty="0">
                <a:latin typeface="Roboto"/>
              </a:rPr>
              <a:t>640 – largest repo in the world</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69</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271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Where is it now</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Show how popular </a:t>
            </a:r>
          </a:p>
          <a:p>
            <a:pPr marL="0" indent="0" algn="l" rtl="0">
              <a:buFont typeface="Arial" panose="020B0604020202020204" pitchFamily="34" charset="0"/>
              <a:buNone/>
            </a:pPr>
            <a:r>
              <a:rPr lang="en-US" sz="1200" b="1" dirty="0"/>
              <a:t>Time:</a:t>
            </a:r>
            <a:r>
              <a:rPr lang="en-US" sz="1200" dirty="0"/>
              <a:t> 3</a:t>
            </a:r>
            <a:endParaRPr lang="en-US" sz="1200" b="0" dirty="0"/>
          </a:p>
          <a:p>
            <a:pPr marL="0" indent="0" algn="l" rtl="0">
              <a:buFont typeface="Arial" panose="020B0604020202020204" pitchFamily="34" charset="0"/>
              <a:buNone/>
            </a:pPr>
            <a:r>
              <a:rPr lang="en-US" sz="1200" b="1" dirty="0"/>
              <a:t>Punch: </a:t>
            </a:r>
            <a:r>
              <a:rPr lang="en-US" sz="1200" b="0" dirty="0"/>
              <a:t>NPM has more packages than any other</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Being used and developed by the largest companies in the world – IBM, Cisco</a:t>
            </a:r>
          </a:p>
          <a:p>
            <a:pPr marL="285750" indent="-285750" algn="l" rtl="0">
              <a:buFont typeface="Arial" panose="020B0604020202020204" pitchFamily="34" charset="0"/>
              <a:buChar char="•"/>
            </a:pPr>
            <a:r>
              <a:rPr lang="en-US" sz="1200" b="0" dirty="0"/>
              <a:t>Web popularity – Google trends said it’s growing faster than any other</a:t>
            </a:r>
          </a:p>
          <a:p>
            <a:pPr marL="285750" indent="-285750" algn="l" rtl="0">
              <a:buFont typeface="Arial" panose="020B0604020202020204" pitchFamily="34" charset="0"/>
              <a:buChar char="•"/>
            </a:pPr>
            <a:r>
              <a:rPr lang="en-US" sz="1200" b="0" dirty="0"/>
              <a:t>It’s package manager is the largest on earth – can you guess how many?</a:t>
            </a:r>
          </a:p>
          <a:p>
            <a:pPr marL="285750" indent="-285750" algn="l" rtl="0">
              <a:buFont typeface="Arial" panose="020B0604020202020204" pitchFamily="34" charset="0"/>
              <a:buChar char="•"/>
            </a:pPr>
            <a:endParaRPr lang="en-US" sz="1200" b="0" dirty="0"/>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r>
              <a:rPr lang="en-US" sz="1200" b="1" dirty="0"/>
              <a:t>Activity: </a:t>
            </a:r>
            <a:r>
              <a:rPr lang="en-US" sz="1200" b="0" dirty="0"/>
              <a:t>slide</a:t>
            </a:r>
          </a:p>
          <a:p>
            <a:endParaRPr lang="en-US"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7</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50937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latin typeface="Roboto"/>
              </a:rPr>
              <a:t>#Anecdote</a:t>
            </a:r>
            <a:r>
              <a:rPr lang="en-US" sz="1200" b="1" dirty="0">
                <a:solidFill>
                  <a:schemeClr val="tx1">
                    <a:lumMod val="75000"/>
                    <a:lumOff val="25000"/>
                  </a:schemeClr>
                </a:solidFill>
                <a:latin typeface="Roboto"/>
              </a:rPr>
              <a:t> #</a:t>
            </a:r>
            <a:r>
              <a:rPr lang="en-US" sz="1200" b="1" dirty="0">
                <a:solidFill>
                  <a:schemeClr val="accent5">
                    <a:lumMod val="60000"/>
                    <a:lumOff val="40000"/>
                  </a:schemeClr>
                </a:solidFill>
                <a:latin typeface="Roboto"/>
              </a:rPr>
              <a:t>Example #</a:t>
            </a:r>
            <a:r>
              <a:rPr lang="en-US" sz="1200" b="1" dirty="0">
                <a:solidFill>
                  <a:srgbClr val="FF0000"/>
                </a:solidFill>
                <a:latin typeface="Roboto"/>
              </a:rPr>
              <a:t>Demo #</a:t>
            </a:r>
            <a:r>
              <a:rPr lang="en-US" sz="1200" b="1" dirty="0">
                <a:solidFill>
                  <a:srgbClr val="FFFF00"/>
                </a:solidFill>
                <a:latin typeface="Roboto"/>
              </a:rPr>
              <a:t>Punch</a:t>
            </a:r>
          </a:p>
          <a:p>
            <a:pPr marL="0" indent="0" algn="l" rtl="0">
              <a:buFont typeface="Arial" panose="020B0604020202020204" pitchFamily="34" charset="0"/>
              <a:buNone/>
            </a:pPr>
            <a:endParaRPr lang="en-US" sz="1200" b="1" dirty="0">
              <a:solidFill>
                <a:srgbClr val="FFFF00"/>
              </a:solidFill>
              <a:latin typeface="Roboto"/>
            </a:endParaRPr>
          </a:p>
          <a:p>
            <a:pPr marL="0" indent="0" algn="l" rtl="0">
              <a:buFont typeface="Arial" panose="020B0604020202020204" pitchFamily="34" charset="0"/>
              <a:buNone/>
            </a:pPr>
            <a:r>
              <a:rPr lang="en-US" sz="1200" b="1" dirty="0">
                <a:solidFill>
                  <a:srgbClr val="FFFF00"/>
                </a:solidFill>
                <a:latin typeface="Roboto"/>
              </a:rPr>
              <a:t>Title: </a:t>
            </a:r>
            <a:r>
              <a:rPr lang="en-US" sz="1200" b="0" dirty="0">
                <a:solidFill>
                  <a:srgbClr val="FFFF00"/>
                </a:solidFill>
                <a:latin typeface="Roboto"/>
              </a:rPr>
              <a:t>Installing Node.JS</a:t>
            </a:r>
          </a:p>
          <a:p>
            <a:pPr marL="0" indent="0" algn="l" rtl="0">
              <a:buFont typeface="Arial" panose="020B0604020202020204" pitchFamily="34" charset="0"/>
              <a:buNone/>
            </a:pPr>
            <a:r>
              <a:rPr lang="en-US" sz="1200" b="1" dirty="0">
                <a:solidFill>
                  <a:srgbClr val="FFFF00"/>
                </a:solidFill>
                <a:latin typeface="Roboto"/>
              </a:rPr>
              <a:t>Goal: </a:t>
            </a:r>
            <a:r>
              <a:rPr lang="en-US" sz="1200" dirty="0">
                <a:solidFill>
                  <a:srgbClr val="FFFF00"/>
                </a:solidFill>
                <a:latin typeface="Roboto"/>
              </a:rPr>
              <a:t>Understand the puzzle</a:t>
            </a:r>
          </a:p>
          <a:p>
            <a:pPr marL="0" indent="0" algn="l" rtl="0">
              <a:buFont typeface="Arial" panose="020B0604020202020204" pitchFamily="34" charset="0"/>
              <a:buNone/>
            </a:pPr>
            <a:r>
              <a:rPr lang="en-US" sz="1200" b="1" dirty="0">
                <a:latin typeface="Roboto"/>
              </a:rPr>
              <a:t>Time:</a:t>
            </a:r>
            <a:r>
              <a:rPr lang="en-US" sz="1200" dirty="0">
                <a:latin typeface="Roboto"/>
              </a:rPr>
              <a:t> 3</a:t>
            </a:r>
            <a:endParaRPr lang="en-US" sz="1200" b="0" dirty="0">
              <a:latin typeface="Roboto"/>
            </a:endParaRPr>
          </a:p>
          <a:p>
            <a:pPr marL="0" indent="0" algn="l" rtl="0">
              <a:buFont typeface="Arial" panose="020B0604020202020204" pitchFamily="34" charset="0"/>
              <a:buNone/>
            </a:pPr>
            <a:r>
              <a:rPr lang="en-US" sz="1200" b="1" dirty="0">
                <a:latin typeface="Roboto"/>
              </a:rPr>
              <a:t>Punch: Before delving into the details, lets get the picture</a:t>
            </a:r>
          </a:p>
          <a:p>
            <a:pPr marL="0" indent="0" algn="l" rtl="0">
              <a:buFont typeface="Arial" panose="020B0604020202020204" pitchFamily="34" charset="0"/>
              <a:buNone/>
            </a:pPr>
            <a:r>
              <a:rPr lang="en-US" sz="1200" b="1" dirty="0">
                <a:latin typeface="Roboto"/>
              </a:rPr>
              <a:t>Content: </a:t>
            </a:r>
          </a:p>
          <a:p>
            <a:pPr marL="285750" indent="-285750" algn="l" rtl="0">
              <a:buFont typeface="Arial" panose="020B0604020202020204" pitchFamily="34" charset="0"/>
              <a:buChar char="•"/>
            </a:pPr>
            <a:r>
              <a:rPr lang="en-US" sz="1200" b="0" dirty="0">
                <a:latin typeface="Roboto"/>
              </a:rPr>
              <a:t>Our requirements – let’s first understand the big picture, don’t get intimidated you’ll only need to deal with few parts</a:t>
            </a:r>
          </a:p>
          <a:p>
            <a:pPr marL="285750" indent="-285750" algn="l" rtl="0">
              <a:buFont typeface="Arial" panose="020B0604020202020204" pitchFamily="34" charset="0"/>
              <a:buChar char="•"/>
            </a:pPr>
            <a:r>
              <a:rPr lang="en-US" sz="1200" b="0" dirty="0">
                <a:latin typeface="Roboto"/>
              </a:rPr>
              <a:t>The request flow – let’s flow with a user the asks for DB data </a:t>
            </a:r>
            <a:r>
              <a:rPr lang="en-US" sz="1200" b="1" dirty="0">
                <a:solidFill>
                  <a:schemeClr val="tx1">
                    <a:lumMod val="75000"/>
                    <a:lumOff val="25000"/>
                  </a:schemeClr>
                </a:solidFill>
                <a:latin typeface="Roboto"/>
              </a:rPr>
              <a:t>#</a:t>
            </a:r>
            <a:r>
              <a:rPr lang="en-US" sz="1200" b="1" dirty="0">
                <a:solidFill>
                  <a:schemeClr val="accent5">
                    <a:lumMod val="60000"/>
                    <a:lumOff val="40000"/>
                  </a:schemeClr>
                </a:solidFill>
                <a:latin typeface="Roboto"/>
              </a:rPr>
              <a:t>Example</a:t>
            </a:r>
            <a:endParaRPr lang="en-US" sz="1200" b="0" dirty="0">
              <a:latin typeface="Roboto"/>
            </a:endParaRPr>
          </a:p>
          <a:p>
            <a:pPr marL="285750" indent="-285750" algn="l" rtl="0">
              <a:buFont typeface="Arial" panose="020B0604020202020204" pitchFamily="34" charset="0"/>
              <a:buChar char="•"/>
            </a:pPr>
            <a:r>
              <a:rPr lang="en-US" sz="1200" b="0" dirty="0">
                <a:latin typeface="Roboto"/>
              </a:rPr>
              <a:t>I would expect Node to solve most layers – and let me handle only on my services</a:t>
            </a:r>
          </a:p>
          <a:p>
            <a:pPr marL="285750" indent="-285750" algn="l" rtl="0">
              <a:buFont typeface="Arial" panose="020B0604020202020204" pitchFamily="34" charset="0"/>
              <a:buChar char="•"/>
            </a:pPr>
            <a:endParaRPr lang="en-US" sz="1200" b="1" dirty="0">
              <a:latin typeface="Roboto"/>
            </a:endParaRPr>
          </a:p>
          <a:p>
            <a:pPr marL="0" indent="0" algn="l" rtl="0">
              <a:buFont typeface="Arial" panose="020B0604020202020204" pitchFamily="34" charset="0"/>
              <a:buNone/>
            </a:pPr>
            <a:r>
              <a:rPr lang="en-US" sz="1200" b="1" dirty="0">
                <a:latin typeface="Roboto"/>
              </a:rPr>
              <a:t>Gist:</a:t>
            </a:r>
          </a:p>
          <a:p>
            <a:pPr marL="0" indent="0" algn="l" rtl="0">
              <a:buFont typeface="Arial" panose="020B0604020202020204" pitchFamily="34" charset="0"/>
              <a:buNone/>
            </a:pPr>
            <a:r>
              <a:rPr lang="en-US" sz="4000" b="1" dirty="0">
                <a:latin typeface="Roboto"/>
              </a:rPr>
              <a:t>Title – learn through real-world doing</a:t>
            </a:r>
          </a:p>
          <a:p>
            <a:pPr marL="0" indent="0" algn="l" rtl="0">
              <a:buFont typeface="Arial" panose="020B0604020202020204" pitchFamily="34" charset="0"/>
              <a:buNone/>
            </a:pPr>
            <a:r>
              <a:rPr lang="en-US" sz="4000" b="1" dirty="0">
                <a:latin typeface="Roboto"/>
              </a:rPr>
              <a:t>Cache – backup &amp; speed</a:t>
            </a:r>
          </a:p>
          <a:p>
            <a:pPr marL="0" indent="0" algn="l" rtl="0">
              <a:buFont typeface="Arial" panose="020B0604020202020204" pitchFamily="34" charset="0"/>
              <a:buNone/>
            </a:pPr>
            <a:r>
              <a:rPr lang="en-US" sz="4000" b="1" dirty="0">
                <a:latin typeface="Roboto"/>
              </a:rPr>
              <a:t>Git – not including packages</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70</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6891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latin typeface="Roboto"/>
              </a:rPr>
              <a:t>#Anecdote</a:t>
            </a:r>
            <a:r>
              <a:rPr lang="en-US" sz="1200" b="1" dirty="0">
                <a:solidFill>
                  <a:schemeClr val="tx1">
                    <a:lumMod val="75000"/>
                    <a:lumOff val="25000"/>
                  </a:schemeClr>
                </a:solidFill>
                <a:latin typeface="Roboto"/>
              </a:rPr>
              <a:t> #</a:t>
            </a:r>
            <a:r>
              <a:rPr lang="en-US" sz="1200" b="1" dirty="0">
                <a:solidFill>
                  <a:schemeClr val="accent5">
                    <a:lumMod val="60000"/>
                    <a:lumOff val="40000"/>
                  </a:schemeClr>
                </a:solidFill>
                <a:latin typeface="Roboto"/>
              </a:rPr>
              <a:t>Example #</a:t>
            </a:r>
            <a:r>
              <a:rPr lang="en-US" sz="1200" b="1" dirty="0">
                <a:solidFill>
                  <a:srgbClr val="FF0000"/>
                </a:solidFill>
                <a:latin typeface="Roboto"/>
              </a:rPr>
              <a:t>Demo #</a:t>
            </a:r>
            <a:r>
              <a:rPr lang="en-US" sz="1200" b="1" dirty="0">
                <a:solidFill>
                  <a:srgbClr val="FFFF00"/>
                </a:solidFill>
                <a:latin typeface="Roboto"/>
              </a:rPr>
              <a:t>Punch</a:t>
            </a:r>
          </a:p>
          <a:p>
            <a:pPr marL="0" indent="0" algn="l" rtl="0">
              <a:buFont typeface="Arial" panose="020B0604020202020204" pitchFamily="34" charset="0"/>
              <a:buNone/>
            </a:pPr>
            <a:endParaRPr lang="en-US" sz="1200" b="1" dirty="0">
              <a:solidFill>
                <a:srgbClr val="FFFF00"/>
              </a:solidFill>
              <a:latin typeface="Roboto"/>
            </a:endParaRPr>
          </a:p>
          <a:p>
            <a:pPr marL="0" indent="0" algn="l" rtl="0">
              <a:buFont typeface="Arial" panose="020B0604020202020204" pitchFamily="34" charset="0"/>
              <a:buNone/>
            </a:pPr>
            <a:r>
              <a:rPr lang="en-US" sz="1200" b="1" dirty="0">
                <a:solidFill>
                  <a:srgbClr val="FFFF00"/>
                </a:solidFill>
                <a:latin typeface="Roboto"/>
              </a:rPr>
              <a:t>Title: </a:t>
            </a:r>
            <a:r>
              <a:rPr lang="en-US" sz="1200" b="0" dirty="0">
                <a:solidFill>
                  <a:srgbClr val="FFFF00"/>
                </a:solidFill>
                <a:latin typeface="Roboto"/>
              </a:rPr>
              <a:t>Installing Node.JS</a:t>
            </a:r>
          </a:p>
          <a:p>
            <a:pPr marL="0" indent="0" algn="l" rtl="0">
              <a:buFont typeface="Arial" panose="020B0604020202020204" pitchFamily="34" charset="0"/>
              <a:buNone/>
            </a:pPr>
            <a:r>
              <a:rPr lang="en-US" sz="1200" b="1" dirty="0">
                <a:solidFill>
                  <a:srgbClr val="FFFF00"/>
                </a:solidFill>
                <a:latin typeface="Roboto"/>
              </a:rPr>
              <a:t>Goal: </a:t>
            </a:r>
            <a:r>
              <a:rPr lang="en-US" sz="1200" dirty="0">
                <a:solidFill>
                  <a:srgbClr val="FFFF00"/>
                </a:solidFill>
                <a:latin typeface="Roboto"/>
              </a:rPr>
              <a:t>Understand the puzzle</a:t>
            </a:r>
          </a:p>
          <a:p>
            <a:pPr marL="0" indent="0" algn="l" rtl="0">
              <a:buFont typeface="Arial" panose="020B0604020202020204" pitchFamily="34" charset="0"/>
              <a:buNone/>
            </a:pPr>
            <a:r>
              <a:rPr lang="en-US" sz="1200" b="1" dirty="0">
                <a:latin typeface="Roboto"/>
              </a:rPr>
              <a:t>Time:</a:t>
            </a:r>
            <a:r>
              <a:rPr lang="en-US" sz="1200" dirty="0">
                <a:latin typeface="Roboto"/>
              </a:rPr>
              <a:t> 3</a:t>
            </a:r>
            <a:endParaRPr lang="en-US" sz="1200" b="0" dirty="0">
              <a:latin typeface="Roboto"/>
            </a:endParaRPr>
          </a:p>
          <a:p>
            <a:pPr marL="0" indent="0" algn="l" rtl="0">
              <a:buFont typeface="Arial" panose="020B0604020202020204" pitchFamily="34" charset="0"/>
              <a:buNone/>
            </a:pPr>
            <a:r>
              <a:rPr lang="en-US" sz="1200" b="1" dirty="0">
                <a:latin typeface="Roboto"/>
              </a:rPr>
              <a:t>Punch: Before delving into the details, lets get the picture</a:t>
            </a:r>
          </a:p>
          <a:p>
            <a:pPr marL="0" indent="0" algn="l" rtl="0">
              <a:buFont typeface="Arial" panose="020B0604020202020204" pitchFamily="34" charset="0"/>
              <a:buNone/>
            </a:pPr>
            <a:r>
              <a:rPr lang="en-US" sz="1200" b="1" dirty="0">
                <a:latin typeface="Roboto"/>
              </a:rPr>
              <a:t>Content: </a:t>
            </a:r>
          </a:p>
          <a:p>
            <a:pPr marL="285750" indent="-285750" algn="l" rtl="0">
              <a:buFont typeface="Arial" panose="020B0604020202020204" pitchFamily="34" charset="0"/>
              <a:buChar char="•"/>
            </a:pPr>
            <a:r>
              <a:rPr lang="en-US" sz="1200" b="0" dirty="0">
                <a:latin typeface="Roboto"/>
              </a:rPr>
              <a:t>Our requirements – let’s first understand the big picture, don’t get intimidated you’ll only need to deal with few parts</a:t>
            </a:r>
          </a:p>
          <a:p>
            <a:pPr marL="285750" indent="-285750" algn="l" rtl="0">
              <a:buFont typeface="Arial" panose="020B0604020202020204" pitchFamily="34" charset="0"/>
              <a:buChar char="•"/>
            </a:pPr>
            <a:r>
              <a:rPr lang="en-US" sz="1200" b="0" dirty="0">
                <a:latin typeface="Roboto"/>
              </a:rPr>
              <a:t>The request flow – let’s flow with a user the asks for DB data </a:t>
            </a:r>
            <a:r>
              <a:rPr lang="en-US" sz="1200" b="1" dirty="0">
                <a:solidFill>
                  <a:schemeClr val="tx1">
                    <a:lumMod val="75000"/>
                    <a:lumOff val="25000"/>
                  </a:schemeClr>
                </a:solidFill>
                <a:latin typeface="Roboto"/>
              </a:rPr>
              <a:t>#</a:t>
            </a:r>
            <a:r>
              <a:rPr lang="en-US" sz="1200" b="1" dirty="0">
                <a:solidFill>
                  <a:schemeClr val="accent5">
                    <a:lumMod val="60000"/>
                    <a:lumOff val="40000"/>
                  </a:schemeClr>
                </a:solidFill>
                <a:latin typeface="Roboto"/>
              </a:rPr>
              <a:t>Example</a:t>
            </a:r>
            <a:endParaRPr lang="en-US" sz="1200" b="0" dirty="0">
              <a:latin typeface="Roboto"/>
            </a:endParaRPr>
          </a:p>
          <a:p>
            <a:pPr marL="285750" indent="-285750" algn="l" rtl="0">
              <a:buFont typeface="Arial" panose="020B0604020202020204" pitchFamily="34" charset="0"/>
              <a:buChar char="•"/>
            </a:pPr>
            <a:r>
              <a:rPr lang="en-US" sz="1200" b="0" dirty="0">
                <a:latin typeface="Roboto"/>
              </a:rPr>
              <a:t>I would expect Node to solve most layers – and let me handle only on my services</a:t>
            </a:r>
          </a:p>
          <a:p>
            <a:pPr marL="285750" indent="-285750" algn="l" rtl="0">
              <a:buFont typeface="Arial" panose="020B0604020202020204" pitchFamily="34" charset="0"/>
              <a:buChar char="•"/>
            </a:pPr>
            <a:endParaRPr lang="en-US" sz="1200" b="1" dirty="0">
              <a:latin typeface="Roboto"/>
            </a:endParaRPr>
          </a:p>
          <a:p>
            <a:pPr marL="0" indent="0" algn="l" rtl="0">
              <a:buFont typeface="Arial" panose="020B0604020202020204" pitchFamily="34" charset="0"/>
              <a:buNone/>
            </a:pPr>
            <a:r>
              <a:rPr lang="en-US" sz="1200" b="1" dirty="0">
                <a:latin typeface="Roboto"/>
              </a:rPr>
              <a:t>Gist:</a:t>
            </a:r>
          </a:p>
          <a:p>
            <a:pPr marL="0" indent="0" algn="l" rtl="0">
              <a:buFont typeface="Arial" panose="020B0604020202020204" pitchFamily="34" charset="0"/>
              <a:buNone/>
            </a:pPr>
            <a:r>
              <a:rPr lang="en-US" sz="4000" b="1" dirty="0">
                <a:latin typeface="Roboto"/>
              </a:rPr>
              <a:t>Title – let’s publish, required steps</a:t>
            </a:r>
          </a:p>
          <a:p>
            <a:pPr marL="0" indent="0" algn="l" rtl="0">
              <a:buFont typeface="Arial" panose="020B0604020202020204" pitchFamily="34" charset="0"/>
              <a:buNone/>
            </a:pPr>
            <a:r>
              <a:rPr lang="en-US" sz="4000" b="1" dirty="0">
                <a:latin typeface="Roboto"/>
              </a:rPr>
              <a:t>Code example – structure, every program=package</a:t>
            </a:r>
          </a:p>
          <a:p>
            <a:pPr marL="0" indent="0" algn="l" rtl="0">
              <a:buFont typeface="Arial" panose="020B0604020202020204" pitchFamily="34" charset="0"/>
              <a:buNone/>
            </a:pPr>
            <a:endParaRPr lang="en-US" sz="4000" b="1" dirty="0">
              <a:latin typeface="Roboto"/>
            </a:endParaRP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71</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913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72</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12792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latin typeface="Roboto"/>
              </a:rPr>
              <a:t>#Anecdote</a:t>
            </a:r>
            <a:r>
              <a:rPr lang="en-US" sz="1200" b="1" dirty="0">
                <a:solidFill>
                  <a:schemeClr val="tx1">
                    <a:lumMod val="75000"/>
                    <a:lumOff val="25000"/>
                  </a:schemeClr>
                </a:solidFill>
                <a:latin typeface="Roboto"/>
              </a:rPr>
              <a:t> #</a:t>
            </a:r>
            <a:r>
              <a:rPr lang="en-US" sz="1200" b="1" dirty="0">
                <a:solidFill>
                  <a:schemeClr val="accent5">
                    <a:lumMod val="60000"/>
                    <a:lumOff val="40000"/>
                  </a:schemeClr>
                </a:solidFill>
                <a:latin typeface="Roboto"/>
              </a:rPr>
              <a:t>Example #</a:t>
            </a:r>
            <a:r>
              <a:rPr lang="en-US" sz="1200" b="1" dirty="0">
                <a:solidFill>
                  <a:srgbClr val="FF0000"/>
                </a:solidFill>
                <a:latin typeface="Roboto"/>
              </a:rPr>
              <a:t>Demo #</a:t>
            </a:r>
            <a:r>
              <a:rPr lang="en-US" sz="1200" b="1" dirty="0">
                <a:solidFill>
                  <a:srgbClr val="FFFF00"/>
                </a:solidFill>
                <a:latin typeface="Roboto"/>
              </a:rPr>
              <a:t>Punch</a:t>
            </a:r>
          </a:p>
          <a:p>
            <a:pPr marL="0" indent="0" algn="l" rtl="0">
              <a:buFont typeface="Arial" panose="020B0604020202020204" pitchFamily="34" charset="0"/>
              <a:buNone/>
            </a:pPr>
            <a:endParaRPr lang="en-US" sz="1200" b="1" dirty="0">
              <a:solidFill>
                <a:srgbClr val="FFFF00"/>
              </a:solidFill>
              <a:latin typeface="Roboto"/>
            </a:endParaRPr>
          </a:p>
          <a:p>
            <a:pPr marL="0" indent="0" algn="l" rtl="0">
              <a:buFont typeface="Arial" panose="020B0604020202020204" pitchFamily="34" charset="0"/>
              <a:buNone/>
            </a:pPr>
            <a:r>
              <a:rPr lang="en-US" sz="1200" b="1" dirty="0">
                <a:solidFill>
                  <a:srgbClr val="FFFF00"/>
                </a:solidFill>
                <a:latin typeface="Roboto"/>
              </a:rPr>
              <a:t>Title: </a:t>
            </a:r>
            <a:r>
              <a:rPr lang="en-US" sz="1200" b="0" dirty="0">
                <a:solidFill>
                  <a:srgbClr val="FFFF00"/>
                </a:solidFill>
                <a:latin typeface="Roboto"/>
              </a:rPr>
              <a:t>Installing Node.JS</a:t>
            </a:r>
          </a:p>
          <a:p>
            <a:pPr marL="0" indent="0" algn="l" rtl="0">
              <a:buFont typeface="Arial" panose="020B0604020202020204" pitchFamily="34" charset="0"/>
              <a:buNone/>
            </a:pPr>
            <a:r>
              <a:rPr lang="en-US" sz="1200" b="1" dirty="0">
                <a:solidFill>
                  <a:srgbClr val="FFFF00"/>
                </a:solidFill>
                <a:latin typeface="Roboto"/>
              </a:rPr>
              <a:t>Goal: </a:t>
            </a:r>
            <a:r>
              <a:rPr lang="en-US" sz="1200" dirty="0">
                <a:solidFill>
                  <a:srgbClr val="FFFF00"/>
                </a:solidFill>
                <a:latin typeface="Roboto"/>
              </a:rPr>
              <a:t>Understand the puzzle</a:t>
            </a:r>
          </a:p>
          <a:p>
            <a:pPr marL="0" indent="0" algn="l" rtl="0">
              <a:buFont typeface="Arial" panose="020B0604020202020204" pitchFamily="34" charset="0"/>
              <a:buNone/>
            </a:pPr>
            <a:r>
              <a:rPr lang="en-US" sz="1200" b="1" dirty="0">
                <a:latin typeface="Roboto"/>
              </a:rPr>
              <a:t>Time:</a:t>
            </a:r>
            <a:r>
              <a:rPr lang="en-US" sz="1200" dirty="0">
                <a:latin typeface="Roboto"/>
              </a:rPr>
              <a:t> 3</a:t>
            </a:r>
            <a:endParaRPr lang="en-US" sz="1200" b="0" dirty="0">
              <a:latin typeface="Roboto"/>
            </a:endParaRPr>
          </a:p>
          <a:p>
            <a:pPr marL="0" indent="0" algn="l" rtl="0">
              <a:buFont typeface="Arial" panose="020B0604020202020204" pitchFamily="34" charset="0"/>
              <a:buNone/>
            </a:pPr>
            <a:r>
              <a:rPr lang="en-US" sz="1200" b="1" dirty="0">
                <a:latin typeface="Roboto"/>
              </a:rPr>
              <a:t>Punch: Before delving into the details, lets get the picture</a:t>
            </a:r>
          </a:p>
          <a:p>
            <a:pPr marL="0" indent="0" algn="l" rtl="0">
              <a:buFont typeface="Arial" panose="020B0604020202020204" pitchFamily="34" charset="0"/>
              <a:buNone/>
            </a:pPr>
            <a:r>
              <a:rPr lang="en-US" sz="1200" b="1" dirty="0">
                <a:latin typeface="Roboto"/>
              </a:rPr>
              <a:t>Content: </a:t>
            </a:r>
          </a:p>
          <a:p>
            <a:pPr marL="285750" indent="-285750" algn="l" rtl="0">
              <a:buFont typeface="Arial" panose="020B0604020202020204" pitchFamily="34" charset="0"/>
              <a:buChar char="•"/>
            </a:pPr>
            <a:r>
              <a:rPr lang="en-US" sz="1200" b="0" dirty="0">
                <a:latin typeface="Roboto"/>
              </a:rPr>
              <a:t>Our requirements – let’s first understand the big picture, don’t get intimidated you’ll only need to deal with few parts</a:t>
            </a:r>
          </a:p>
          <a:p>
            <a:pPr marL="285750" indent="-285750" algn="l" rtl="0">
              <a:buFont typeface="Arial" panose="020B0604020202020204" pitchFamily="34" charset="0"/>
              <a:buChar char="•"/>
            </a:pPr>
            <a:r>
              <a:rPr lang="en-US" sz="1200" b="0" dirty="0">
                <a:latin typeface="Roboto"/>
              </a:rPr>
              <a:t>The request flow – let’s flow with a user the asks for DB data </a:t>
            </a:r>
            <a:r>
              <a:rPr lang="en-US" sz="1200" b="1" dirty="0">
                <a:solidFill>
                  <a:schemeClr val="tx1">
                    <a:lumMod val="75000"/>
                    <a:lumOff val="25000"/>
                  </a:schemeClr>
                </a:solidFill>
                <a:latin typeface="Roboto"/>
              </a:rPr>
              <a:t>#</a:t>
            </a:r>
            <a:r>
              <a:rPr lang="en-US" sz="1200" b="1" dirty="0">
                <a:solidFill>
                  <a:schemeClr val="accent5">
                    <a:lumMod val="60000"/>
                    <a:lumOff val="40000"/>
                  </a:schemeClr>
                </a:solidFill>
                <a:latin typeface="Roboto"/>
              </a:rPr>
              <a:t>Example</a:t>
            </a:r>
            <a:endParaRPr lang="en-US" sz="1200" b="0" dirty="0">
              <a:latin typeface="Roboto"/>
            </a:endParaRPr>
          </a:p>
          <a:p>
            <a:pPr marL="285750" indent="-285750" algn="l" rtl="0">
              <a:buFont typeface="Arial" panose="020B0604020202020204" pitchFamily="34" charset="0"/>
              <a:buChar char="•"/>
            </a:pPr>
            <a:r>
              <a:rPr lang="en-US" sz="1200" b="0" dirty="0">
                <a:latin typeface="Roboto"/>
              </a:rPr>
              <a:t>I would expect Node to solve most layers – and let me handle only on my services</a:t>
            </a:r>
          </a:p>
          <a:p>
            <a:pPr marL="285750" indent="-285750" algn="l" rtl="0">
              <a:buFont typeface="Arial" panose="020B0604020202020204" pitchFamily="34" charset="0"/>
              <a:buChar char="•"/>
            </a:pPr>
            <a:endParaRPr lang="en-US" sz="1200" b="1" dirty="0">
              <a:latin typeface="Roboto"/>
            </a:endParaRPr>
          </a:p>
          <a:p>
            <a:pPr marL="0" indent="0" algn="l" rtl="0">
              <a:buFont typeface="Arial" panose="020B0604020202020204" pitchFamily="34" charset="0"/>
              <a:buNone/>
            </a:pPr>
            <a:r>
              <a:rPr lang="en-US" sz="1200" b="1" dirty="0">
                <a:latin typeface="Roboto"/>
              </a:rPr>
              <a:t>Gist:</a:t>
            </a:r>
          </a:p>
          <a:p>
            <a:pPr marL="0" indent="0" algn="l" rtl="0">
              <a:buFont typeface="Arial" panose="020B0604020202020204" pitchFamily="34" charset="0"/>
              <a:buNone/>
            </a:pPr>
            <a:r>
              <a:rPr lang="en-US" sz="4000" b="1" dirty="0">
                <a:latin typeface="Roboto"/>
              </a:rPr>
              <a:t>Title – let’s publish, required steps</a:t>
            </a:r>
          </a:p>
          <a:p>
            <a:pPr marL="0" indent="0" algn="l" rtl="0">
              <a:buFont typeface="Arial" panose="020B0604020202020204" pitchFamily="34" charset="0"/>
              <a:buNone/>
            </a:pPr>
            <a:r>
              <a:rPr lang="en-US" sz="4000" b="1" dirty="0">
                <a:latin typeface="Roboto"/>
              </a:rPr>
              <a:t>Code example – structure, every program=package</a:t>
            </a:r>
          </a:p>
          <a:p>
            <a:pPr marL="0" indent="0" algn="l" rtl="0">
              <a:buFont typeface="Arial" panose="020B0604020202020204" pitchFamily="34" charset="0"/>
              <a:buNone/>
            </a:pPr>
            <a:endParaRPr lang="en-US" sz="4000" b="1" dirty="0">
              <a:latin typeface="Roboto"/>
            </a:endParaRP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73</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60942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latin typeface="Roboto"/>
              </a:rPr>
              <a:t>#Anecdote</a:t>
            </a:r>
            <a:r>
              <a:rPr lang="en-US" sz="1200" b="1" dirty="0">
                <a:solidFill>
                  <a:schemeClr val="tx1">
                    <a:lumMod val="75000"/>
                    <a:lumOff val="25000"/>
                  </a:schemeClr>
                </a:solidFill>
                <a:latin typeface="Roboto"/>
              </a:rPr>
              <a:t> #</a:t>
            </a:r>
            <a:r>
              <a:rPr lang="en-US" sz="1200" b="1" dirty="0">
                <a:solidFill>
                  <a:schemeClr val="accent5">
                    <a:lumMod val="60000"/>
                    <a:lumOff val="40000"/>
                  </a:schemeClr>
                </a:solidFill>
                <a:latin typeface="Roboto"/>
              </a:rPr>
              <a:t>Example #</a:t>
            </a:r>
            <a:r>
              <a:rPr lang="en-US" sz="1200" b="1" dirty="0">
                <a:solidFill>
                  <a:srgbClr val="FF0000"/>
                </a:solidFill>
                <a:latin typeface="Roboto"/>
              </a:rPr>
              <a:t>Demo #</a:t>
            </a:r>
            <a:r>
              <a:rPr lang="en-US" sz="1200" b="1" dirty="0">
                <a:solidFill>
                  <a:srgbClr val="FFFF00"/>
                </a:solidFill>
                <a:latin typeface="Roboto"/>
              </a:rPr>
              <a:t>Punch</a:t>
            </a:r>
          </a:p>
          <a:p>
            <a:pPr marL="0" indent="0" algn="l" rtl="0">
              <a:buFont typeface="Arial" panose="020B0604020202020204" pitchFamily="34" charset="0"/>
              <a:buNone/>
            </a:pPr>
            <a:endParaRPr lang="en-US" sz="1200" b="1" dirty="0">
              <a:solidFill>
                <a:srgbClr val="FFFF00"/>
              </a:solidFill>
              <a:latin typeface="Roboto"/>
            </a:endParaRPr>
          </a:p>
          <a:p>
            <a:pPr marL="0" indent="0" algn="l" rtl="0">
              <a:buFont typeface="Arial" panose="020B0604020202020204" pitchFamily="34" charset="0"/>
              <a:buNone/>
            </a:pPr>
            <a:r>
              <a:rPr lang="en-US" sz="1200" b="1" dirty="0">
                <a:solidFill>
                  <a:srgbClr val="FFFF00"/>
                </a:solidFill>
                <a:latin typeface="Roboto"/>
              </a:rPr>
              <a:t>Title: </a:t>
            </a:r>
            <a:r>
              <a:rPr lang="en-US" sz="1200" b="0" dirty="0">
                <a:solidFill>
                  <a:srgbClr val="FFFF00"/>
                </a:solidFill>
                <a:latin typeface="Roboto"/>
              </a:rPr>
              <a:t>Installing Node.JS</a:t>
            </a:r>
          </a:p>
          <a:p>
            <a:pPr marL="0" indent="0" algn="l" rtl="0">
              <a:buFont typeface="Arial" panose="020B0604020202020204" pitchFamily="34" charset="0"/>
              <a:buNone/>
            </a:pPr>
            <a:r>
              <a:rPr lang="en-US" sz="1200" b="1" dirty="0">
                <a:solidFill>
                  <a:srgbClr val="FFFF00"/>
                </a:solidFill>
                <a:latin typeface="Roboto"/>
              </a:rPr>
              <a:t>Goal: </a:t>
            </a:r>
            <a:r>
              <a:rPr lang="en-US" sz="1200" dirty="0">
                <a:solidFill>
                  <a:srgbClr val="FFFF00"/>
                </a:solidFill>
                <a:latin typeface="Roboto"/>
              </a:rPr>
              <a:t>Understand the puzzle</a:t>
            </a:r>
          </a:p>
          <a:p>
            <a:pPr marL="0" indent="0" algn="l" rtl="0">
              <a:buFont typeface="Arial" panose="020B0604020202020204" pitchFamily="34" charset="0"/>
              <a:buNone/>
            </a:pPr>
            <a:r>
              <a:rPr lang="en-US" sz="1200" b="1" dirty="0">
                <a:latin typeface="Roboto"/>
              </a:rPr>
              <a:t>Time:</a:t>
            </a:r>
            <a:r>
              <a:rPr lang="en-US" sz="1200" dirty="0">
                <a:latin typeface="Roboto"/>
              </a:rPr>
              <a:t> 3</a:t>
            </a:r>
            <a:endParaRPr lang="en-US" sz="1200" b="0" dirty="0">
              <a:latin typeface="Roboto"/>
            </a:endParaRPr>
          </a:p>
          <a:p>
            <a:pPr marL="0" indent="0" algn="l" rtl="0">
              <a:buFont typeface="Arial" panose="020B0604020202020204" pitchFamily="34" charset="0"/>
              <a:buNone/>
            </a:pPr>
            <a:r>
              <a:rPr lang="en-US" sz="1200" b="1" dirty="0">
                <a:latin typeface="Roboto"/>
              </a:rPr>
              <a:t>Punch: Before delving into the details, lets get the picture</a:t>
            </a:r>
          </a:p>
          <a:p>
            <a:pPr marL="0" indent="0" algn="l" rtl="0">
              <a:buFont typeface="Arial" panose="020B0604020202020204" pitchFamily="34" charset="0"/>
              <a:buNone/>
            </a:pPr>
            <a:r>
              <a:rPr lang="en-US" sz="1200" b="1" dirty="0">
                <a:latin typeface="Roboto"/>
              </a:rPr>
              <a:t>Content: </a:t>
            </a:r>
          </a:p>
          <a:p>
            <a:pPr marL="285750" indent="-285750" algn="l" rtl="0">
              <a:buFont typeface="Arial" panose="020B0604020202020204" pitchFamily="34" charset="0"/>
              <a:buChar char="•"/>
            </a:pPr>
            <a:r>
              <a:rPr lang="en-US" sz="1200" b="0" dirty="0">
                <a:latin typeface="Roboto"/>
              </a:rPr>
              <a:t>Our requirements – let’s first understand the big picture, don’t get intimidated you’ll only need to deal with few parts</a:t>
            </a:r>
          </a:p>
          <a:p>
            <a:pPr marL="285750" indent="-285750" algn="l" rtl="0">
              <a:buFont typeface="Arial" panose="020B0604020202020204" pitchFamily="34" charset="0"/>
              <a:buChar char="•"/>
            </a:pPr>
            <a:r>
              <a:rPr lang="en-US" sz="1200" b="0" dirty="0">
                <a:latin typeface="Roboto"/>
              </a:rPr>
              <a:t>The request flow – let’s flow with a user the asks for DB data </a:t>
            </a:r>
            <a:r>
              <a:rPr lang="en-US" sz="1200" b="1" dirty="0">
                <a:solidFill>
                  <a:schemeClr val="tx1">
                    <a:lumMod val="75000"/>
                    <a:lumOff val="25000"/>
                  </a:schemeClr>
                </a:solidFill>
                <a:latin typeface="Roboto"/>
              </a:rPr>
              <a:t>#</a:t>
            </a:r>
            <a:r>
              <a:rPr lang="en-US" sz="1200" b="1" dirty="0">
                <a:solidFill>
                  <a:schemeClr val="accent5">
                    <a:lumMod val="60000"/>
                    <a:lumOff val="40000"/>
                  </a:schemeClr>
                </a:solidFill>
                <a:latin typeface="Roboto"/>
              </a:rPr>
              <a:t>Example</a:t>
            </a:r>
            <a:endParaRPr lang="en-US" sz="1200" b="0" dirty="0">
              <a:latin typeface="Roboto"/>
            </a:endParaRPr>
          </a:p>
          <a:p>
            <a:pPr marL="285750" indent="-285750" algn="l" rtl="0">
              <a:buFont typeface="Arial" panose="020B0604020202020204" pitchFamily="34" charset="0"/>
              <a:buChar char="•"/>
            </a:pPr>
            <a:r>
              <a:rPr lang="en-US" sz="1200" b="0" dirty="0">
                <a:latin typeface="Roboto"/>
              </a:rPr>
              <a:t>I would expect Node to solve most layers – and let me handle only on my services</a:t>
            </a:r>
          </a:p>
          <a:p>
            <a:pPr marL="285750" indent="-285750" algn="l" rtl="0">
              <a:buFont typeface="Arial" panose="020B0604020202020204" pitchFamily="34" charset="0"/>
              <a:buChar char="•"/>
            </a:pPr>
            <a:endParaRPr lang="en-US" sz="1200" b="1" dirty="0">
              <a:latin typeface="Roboto"/>
            </a:endParaRPr>
          </a:p>
          <a:p>
            <a:pPr marL="0" indent="0" algn="l" rtl="0">
              <a:buFont typeface="Arial" panose="020B0604020202020204" pitchFamily="34" charset="0"/>
              <a:buNone/>
            </a:pPr>
            <a:r>
              <a:rPr lang="en-US" sz="1200" b="1" dirty="0">
                <a:latin typeface="Roboto"/>
              </a:rPr>
              <a:t>Gist:</a:t>
            </a:r>
          </a:p>
          <a:p>
            <a:pPr marL="0" indent="0" algn="l" rtl="0">
              <a:buFont typeface="Arial" panose="020B0604020202020204" pitchFamily="34" charset="0"/>
              <a:buNone/>
            </a:pPr>
            <a:r>
              <a:rPr lang="en-US" sz="4000" b="1" dirty="0">
                <a:latin typeface="Roboto"/>
              </a:rPr>
              <a:t>Title – let’s publish, required steps</a:t>
            </a:r>
          </a:p>
          <a:p>
            <a:pPr marL="0" indent="0" algn="l" rtl="0">
              <a:buFont typeface="Arial" panose="020B0604020202020204" pitchFamily="34" charset="0"/>
              <a:buNone/>
            </a:pPr>
            <a:r>
              <a:rPr lang="en-US" sz="4000" b="1" dirty="0">
                <a:latin typeface="Roboto"/>
              </a:rPr>
              <a:t>Code example – structure, every program=package</a:t>
            </a:r>
          </a:p>
          <a:p>
            <a:pPr marL="0" indent="0" algn="l" rtl="0">
              <a:buFont typeface="Arial" panose="020B0604020202020204" pitchFamily="34" charset="0"/>
              <a:buNone/>
            </a:pPr>
            <a:endParaRPr lang="en-US" sz="4000" b="1" dirty="0">
              <a:latin typeface="Roboto"/>
            </a:endParaRP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74</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7703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latin typeface="Roboto"/>
              </a:rPr>
              <a:t>#Anecdote</a:t>
            </a:r>
            <a:r>
              <a:rPr lang="en-US" sz="1200" b="1" dirty="0">
                <a:solidFill>
                  <a:schemeClr val="tx1">
                    <a:lumMod val="75000"/>
                    <a:lumOff val="25000"/>
                  </a:schemeClr>
                </a:solidFill>
                <a:latin typeface="Roboto"/>
              </a:rPr>
              <a:t> #</a:t>
            </a:r>
            <a:r>
              <a:rPr lang="en-US" sz="1200" b="1" dirty="0">
                <a:solidFill>
                  <a:schemeClr val="accent5">
                    <a:lumMod val="60000"/>
                    <a:lumOff val="40000"/>
                  </a:schemeClr>
                </a:solidFill>
                <a:latin typeface="Roboto"/>
              </a:rPr>
              <a:t>Example #</a:t>
            </a:r>
            <a:r>
              <a:rPr lang="en-US" sz="1200" b="1" dirty="0">
                <a:solidFill>
                  <a:srgbClr val="FF0000"/>
                </a:solidFill>
                <a:latin typeface="Roboto"/>
              </a:rPr>
              <a:t>Demo #</a:t>
            </a:r>
            <a:r>
              <a:rPr lang="en-US" sz="1200" b="1" dirty="0">
                <a:solidFill>
                  <a:srgbClr val="FFFF00"/>
                </a:solidFill>
                <a:latin typeface="Roboto"/>
              </a:rPr>
              <a:t>Punch</a:t>
            </a:r>
          </a:p>
          <a:p>
            <a:pPr marL="0" indent="0" algn="l" rtl="0">
              <a:buFont typeface="Arial" panose="020B0604020202020204" pitchFamily="34" charset="0"/>
              <a:buNone/>
            </a:pPr>
            <a:endParaRPr lang="en-US" sz="1200" b="1" dirty="0">
              <a:solidFill>
                <a:srgbClr val="FFFF00"/>
              </a:solidFill>
              <a:latin typeface="Roboto"/>
            </a:endParaRPr>
          </a:p>
          <a:p>
            <a:pPr marL="0" indent="0" algn="l" rtl="0">
              <a:buFont typeface="Arial" panose="020B0604020202020204" pitchFamily="34" charset="0"/>
              <a:buNone/>
            </a:pPr>
            <a:r>
              <a:rPr lang="en-US" sz="1200" b="1" dirty="0">
                <a:solidFill>
                  <a:srgbClr val="FFFF00"/>
                </a:solidFill>
                <a:latin typeface="Roboto"/>
              </a:rPr>
              <a:t>Title: </a:t>
            </a:r>
            <a:r>
              <a:rPr lang="en-US" sz="1200" b="0" dirty="0">
                <a:solidFill>
                  <a:srgbClr val="FFFF00"/>
                </a:solidFill>
                <a:latin typeface="Roboto"/>
              </a:rPr>
              <a:t>Installing Node.JS</a:t>
            </a:r>
          </a:p>
          <a:p>
            <a:pPr marL="0" indent="0" algn="l" rtl="0">
              <a:buFont typeface="Arial" panose="020B0604020202020204" pitchFamily="34" charset="0"/>
              <a:buNone/>
            </a:pPr>
            <a:r>
              <a:rPr lang="en-US" sz="1200" b="1" dirty="0">
                <a:solidFill>
                  <a:srgbClr val="FFFF00"/>
                </a:solidFill>
                <a:latin typeface="Roboto"/>
              </a:rPr>
              <a:t>Goal: </a:t>
            </a:r>
            <a:r>
              <a:rPr lang="en-US" sz="1200" dirty="0">
                <a:solidFill>
                  <a:srgbClr val="FFFF00"/>
                </a:solidFill>
                <a:latin typeface="Roboto"/>
              </a:rPr>
              <a:t>Understand the puzzle</a:t>
            </a:r>
          </a:p>
          <a:p>
            <a:pPr marL="0" indent="0" algn="l" rtl="0">
              <a:buFont typeface="Arial" panose="020B0604020202020204" pitchFamily="34" charset="0"/>
              <a:buNone/>
            </a:pPr>
            <a:r>
              <a:rPr lang="en-US" sz="1200" b="1" dirty="0">
                <a:latin typeface="Roboto"/>
              </a:rPr>
              <a:t>Time:</a:t>
            </a:r>
            <a:r>
              <a:rPr lang="en-US" sz="1200" dirty="0">
                <a:latin typeface="Roboto"/>
              </a:rPr>
              <a:t> 3</a:t>
            </a:r>
            <a:endParaRPr lang="en-US" sz="1200" b="0" dirty="0">
              <a:latin typeface="Roboto"/>
            </a:endParaRPr>
          </a:p>
          <a:p>
            <a:pPr marL="0" indent="0" algn="l" rtl="0">
              <a:buFont typeface="Arial" panose="020B0604020202020204" pitchFamily="34" charset="0"/>
              <a:buNone/>
            </a:pPr>
            <a:r>
              <a:rPr lang="en-US" sz="1200" b="1" dirty="0">
                <a:latin typeface="Roboto"/>
              </a:rPr>
              <a:t>Punch: Before delving into the details, lets get the picture</a:t>
            </a:r>
          </a:p>
          <a:p>
            <a:pPr marL="0" indent="0" algn="l" rtl="0">
              <a:buFont typeface="Arial" panose="020B0604020202020204" pitchFamily="34" charset="0"/>
              <a:buNone/>
            </a:pPr>
            <a:r>
              <a:rPr lang="en-US" sz="1200" b="1" dirty="0">
                <a:latin typeface="Roboto"/>
              </a:rPr>
              <a:t>Content: </a:t>
            </a:r>
          </a:p>
          <a:p>
            <a:pPr marL="285750" indent="-285750" algn="l" rtl="0">
              <a:buFont typeface="Arial" panose="020B0604020202020204" pitchFamily="34" charset="0"/>
              <a:buChar char="•"/>
            </a:pPr>
            <a:r>
              <a:rPr lang="en-US" sz="1200" b="0" dirty="0">
                <a:latin typeface="Roboto"/>
              </a:rPr>
              <a:t>Our requirements – let’s first understand the big picture, don’t get intimidated you’ll only need to deal with few parts</a:t>
            </a:r>
          </a:p>
          <a:p>
            <a:pPr marL="285750" indent="-285750" algn="l" rtl="0">
              <a:buFont typeface="Arial" panose="020B0604020202020204" pitchFamily="34" charset="0"/>
              <a:buChar char="•"/>
            </a:pPr>
            <a:r>
              <a:rPr lang="en-US" sz="1200" b="0" dirty="0">
                <a:latin typeface="Roboto"/>
              </a:rPr>
              <a:t>The request flow – let’s flow with a user the asks for DB data </a:t>
            </a:r>
            <a:r>
              <a:rPr lang="en-US" sz="1200" b="1" dirty="0">
                <a:solidFill>
                  <a:schemeClr val="tx1">
                    <a:lumMod val="75000"/>
                    <a:lumOff val="25000"/>
                  </a:schemeClr>
                </a:solidFill>
                <a:latin typeface="Roboto"/>
              </a:rPr>
              <a:t>#</a:t>
            </a:r>
            <a:r>
              <a:rPr lang="en-US" sz="1200" b="1" dirty="0">
                <a:solidFill>
                  <a:schemeClr val="accent5">
                    <a:lumMod val="60000"/>
                    <a:lumOff val="40000"/>
                  </a:schemeClr>
                </a:solidFill>
                <a:latin typeface="Roboto"/>
              </a:rPr>
              <a:t>Example</a:t>
            </a:r>
            <a:endParaRPr lang="en-US" sz="1200" b="0" dirty="0">
              <a:latin typeface="Roboto"/>
            </a:endParaRPr>
          </a:p>
          <a:p>
            <a:pPr marL="285750" indent="-285750" algn="l" rtl="0">
              <a:buFont typeface="Arial" panose="020B0604020202020204" pitchFamily="34" charset="0"/>
              <a:buChar char="•"/>
            </a:pPr>
            <a:r>
              <a:rPr lang="en-US" sz="1200" b="0" dirty="0">
                <a:latin typeface="Roboto"/>
              </a:rPr>
              <a:t>I would expect Node to solve most layers – and let me handle only on my services</a:t>
            </a:r>
          </a:p>
          <a:p>
            <a:pPr marL="285750" indent="-285750" algn="l" rtl="0">
              <a:buFont typeface="Arial" panose="020B0604020202020204" pitchFamily="34" charset="0"/>
              <a:buChar char="•"/>
            </a:pPr>
            <a:endParaRPr lang="en-US" sz="1200" b="1" dirty="0">
              <a:latin typeface="Roboto"/>
            </a:endParaRPr>
          </a:p>
          <a:p>
            <a:pPr marL="0" indent="0" algn="l" rtl="0">
              <a:buFont typeface="Arial" panose="020B0604020202020204" pitchFamily="34" charset="0"/>
              <a:buNone/>
            </a:pPr>
            <a:r>
              <a:rPr lang="en-US" sz="1200" b="1" dirty="0">
                <a:latin typeface="Roboto"/>
              </a:rPr>
              <a:t>Gist:</a:t>
            </a:r>
          </a:p>
          <a:p>
            <a:pPr marL="0" indent="0" algn="l" rtl="0">
              <a:buFont typeface="Arial" panose="020B0604020202020204" pitchFamily="34" charset="0"/>
              <a:buNone/>
            </a:pPr>
            <a:r>
              <a:rPr lang="en-US" sz="4000" b="1" dirty="0">
                <a:latin typeface="Roboto"/>
              </a:rPr>
              <a:t>Modules – things for servers</a:t>
            </a:r>
          </a:p>
          <a:p>
            <a:pPr marL="0" indent="0" algn="l" rtl="0">
              <a:buFont typeface="Arial" panose="020B0604020202020204" pitchFamily="34" charset="0"/>
              <a:buNone/>
            </a:pPr>
            <a:r>
              <a:rPr lang="en-US" sz="4000" b="1" dirty="0">
                <a:latin typeface="Roboto"/>
              </a:rPr>
              <a:t>List of modules #demo</a:t>
            </a:r>
          </a:p>
          <a:p>
            <a:pPr marL="0" indent="0" algn="l" rtl="0">
              <a:buFont typeface="Arial" panose="020B0604020202020204" pitchFamily="34" charset="0"/>
              <a:buNone/>
            </a:pPr>
            <a:r>
              <a:rPr lang="en-US" sz="4000" b="1" dirty="0">
                <a:latin typeface="Roboto"/>
              </a:rPr>
              <a:t>NPM – 600K requires mechanism</a:t>
            </a:r>
          </a:p>
          <a:p>
            <a:pPr marL="0" indent="0" algn="l" rtl="0">
              <a:buFont typeface="Arial" panose="020B0604020202020204" pitchFamily="34" charset="0"/>
              <a:buNone/>
            </a:pPr>
            <a:r>
              <a:rPr lang="en-US" sz="4000" b="1" dirty="0">
                <a:latin typeface="Roboto"/>
              </a:rPr>
              <a:t>List of cool packages #demo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4000" b="1" dirty="0">
                <a:latin typeface="Roboto"/>
              </a:rPr>
              <a:t>List of modules #demo</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75</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8149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Goal: </a:t>
            </a:r>
            <a:r>
              <a:rPr lang="en-US" dirty="0"/>
              <a:t>Understand the problems Node covers and the opportunities it brings</a:t>
            </a:r>
          </a:p>
          <a:p>
            <a:pPr marL="0" indent="0">
              <a:buFont typeface="Arial" panose="020B0604020202020204" pitchFamily="34" charset="0"/>
              <a:buNone/>
            </a:pPr>
            <a:r>
              <a:rPr lang="en-US" b="1" dirty="0"/>
              <a:t>Time:</a:t>
            </a:r>
            <a:r>
              <a:rPr lang="en-US" dirty="0"/>
              <a:t> 30 min</a:t>
            </a:r>
          </a:p>
          <a:p>
            <a:pPr marL="0" indent="0">
              <a:buFont typeface="Arial" panose="020B0604020202020204" pitchFamily="34" charset="0"/>
              <a:buNone/>
            </a:pPr>
            <a:r>
              <a:rPr lang="en-US" b="1" dirty="0"/>
              <a:t>Topics: </a:t>
            </a:r>
          </a:p>
          <a:p>
            <a:pPr marL="171450" indent="-171450">
              <a:buFont typeface="Arial" panose="020B0604020202020204" pitchFamily="34" charset="0"/>
              <a:buChar char="•"/>
            </a:pPr>
            <a:r>
              <a:rPr lang="en-US" b="1" dirty="0"/>
              <a:t>Context </a:t>
            </a:r>
            <a:r>
              <a:rPr lang="en-US" b="0" dirty="0"/>
              <a:t>– like anything else, the freedom problem</a:t>
            </a:r>
          </a:p>
          <a:p>
            <a:pPr marL="171450" indent="-171450">
              <a:buFont typeface="Arial" panose="020B0604020202020204" pitchFamily="34" charset="0"/>
              <a:buChar char="•"/>
            </a:pPr>
            <a:r>
              <a:rPr lang="en-US" b="1" dirty="0"/>
              <a:t>The optimal flow - </a:t>
            </a:r>
            <a:r>
              <a:rPr lang="en-US" b="0" dirty="0"/>
              <a:t>#code-demo</a:t>
            </a:r>
          </a:p>
          <a:p>
            <a:pPr marL="171450" indent="-171450">
              <a:buFont typeface="Arial" panose="020B0604020202020204" pitchFamily="34" charset="0"/>
              <a:buChar char="•"/>
            </a:pPr>
            <a:r>
              <a:rPr lang="en-US" b="1" dirty="0"/>
              <a:t>Throwers problems – </a:t>
            </a:r>
            <a:r>
              <a:rPr lang="en-US" b="0" dirty="0"/>
              <a:t>demo all the problems</a:t>
            </a:r>
          </a:p>
          <a:p>
            <a:pPr marL="171450" indent="-171450">
              <a:buFont typeface="Arial" panose="020B0604020202020204" pitchFamily="34" charset="0"/>
              <a:buChar char="•"/>
            </a:pPr>
            <a:r>
              <a:rPr lang="en-US" b="1" dirty="0"/>
              <a:t>Catchers problems – </a:t>
            </a:r>
            <a:r>
              <a:rPr lang="en-US" b="0" dirty="0"/>
              <a:t>unified try-catch, verbose catch</a:t>
            </a:r>
          </a:p>
          <a:p>
            <a:pPr marL="171450" indent="-171450">
              <a:buFont typeface="Arial" panose="020B0604020202020204" pitchFamily="34" charset="0"/>
              <a:buChar char="•"/>
            </a:pPr>
            <a:r>
              <a:rPr lang="en-US" b="1" dirty="0"/>
              <a:t>Handlers – </a:t>
            </a:r>
            <a:r>
              <a:rPr lang="en-US" b="0" dirty="0"/>
              <a:t>the big decision</a:t>
            </a:r>
          </a:p>
          <a:p>
            <a:pPr marL="171450" indent="-171450">
              <a:buFont typeface="Arial" panose="020B0604020202020204" pitchFamily="34" charset="0"/>
              <a:buChar char="•"/>
            </a:pPr>
            <a:r>
              <a:rPr lang="en-US" b="1" dirty="0"/>
              <a:t>Exercise – </a:t>
            </a:r>
            <a:r>
              <a:rPr lang="en-US" b="0" dirty="0"/>
              <a:t>the travelling recommender, if city doesn’t exist - 400</a:t>
            </a:r>
            <a:endParaRPr lang="en-US" b="1" dirty="0"/>
          </a:p>
          <a:p>
            <a:pPr marL="171450" indent="-171450">
              <a:buFont typeface="Arial" panose="020B0604020202020204" pitchFamily="34" charset="0"/>
              <a:buChar cha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76</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4314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Where it begun</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What problem it solves</a:t>
            </a:r>
          </a:p>
          <a:p>
            <a:pPr marL="0" indent="0" algn="l" rtl="0">
              <a:buFont typeface="Arial" panose="020B0604020202020204" pitchFamily="34" charset="0"/>
              <a:buNone/>
            </a:pPr>
            <a:r>
              <a:rPr lang="en-US" sz="1200" b="1" dirty="0"/>
              <a:t>Time:</a:t>
            </a:r>
            <a:r>
              <a:rPr lang="en-US" sz="1200" dirty="0"/>
              <a:t> 7</a:t>
            </a:r>
            <a:endParaRPr lang="en-US" sz="1200" b="0" dirty="0"/>
          </a:p>
          <a:p>
            <a:pPr marL="0" indent="0" algn="l" rtl="0">
              <a:buFont typeface="Arial" panose="020B0604020202020204" pitchFamily="34" charset="0"/>
              <a:buNone/>
            </a:pPr>
            <a:r>
              <a:rPr lang="en-US" sz="1200" b="1" dirty="0"/>
              <a:t>Punch: </a:t>
            </a:r>
            <a:r>
              <a:rPr lang="en-US" sz="1200" b="0" dirty="0"/>
              <a:t>biggest community on earth is locked</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Let me tell you a story – there was a conference before 9 years </a:t>
            </a:r>
            <a:r>
              <a:rPr lang="en-US" sz="1200" b="1" dirty="0">
                <a:solidFill>
                  <a:schemeClr val="accent1"/>
                </a:solidFill>
              </a:rPr>
              <a:t>#Anecdote</a:t>
            </a:r>
            <a:endParaRPr lang="en-US" sz="1200" b="0" dirty="0"/>
          </a:p>
          <a:p>
            <a:pPr marL="285750" indent="-285750" algn="l" rtl="0">
              <a:buFont typeface="Arial" panose="020B0604020202020204" pitchFamily="34" charset="0"/>
              <a:buChar char="•"/>
            </a:pPr>
            <a:r>
              <a:rPr lang="en-US" sz="1200" b="0" dirty="0"/>
              <a:t>He said 3 major things – (1) IO is done wrong (2) the community is locked (3) run everywhere</a:t>
            </a:r>
          </a:p>
          <a:p>
            <a:pPr marL="285750" indent="-285750" algn="l" rtl="0">
              <a:buFont typeface="Arial" panose="020B0604020202020204" pitchFamily="34" charset="0"/>
              <a:buChar char="•"/>
            </a:pPr>
            <a:r>
              <a:rPr lang="en-US" sz="1200" b="0" dirty="0"/>
              <a:t>Video live – let’s see few of his things </a:t>
            </a:r>
            <a:r>
              <a:rPr lang="en-US" sz="1200" b="1" dirty="0"/>
              <a:t>#Demo</a:t>
            </a:r>
          </a:p>
          <a:p>
            <a:pPr marL="285750" indent="-285750" algn="l" rtl="0">
              <a:buFont typeface="Arial" panose="020B0604020202020204" pitchFamily="34" charset="0"/>
              <a:buChar char="•"/>
            </a:pPr>
            <a:r>
              <a:rPr lang="en-US" sz="1200" b="0" dirty="0"/>
              <a:t>He disappeared – bug his legacy is alive and </a:t>
            </a:r>
            <a:r>
              <a:rPr lang="en-US" sz="1200" b="0" dirty="0" err="1"/>
              <a:t>kickin</a:t>
            </a:r>
            <a:endParaRPr lang="en-US" sz="1200" b="0" dirty="0"/>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r>
              <a:rPr lang="en-US" sz="1200" b="1" dirty="0"/>
              <a:t>Activity: </a:t>
            </a:r>
            <a:r>
              <a:rPr lang="en-US" sz="1200" b="0" dirty="0"/>
              <a:t>slide, maybe drawing, </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77</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02040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4000" b="1" dirty="0">
                <a:solidFill>
                  <a:schemeClr val="accent1"/>
                </a:solidFill>
              </a:rPr>
              <a:t>Context – like any other</a:t>
            </a:r>
          </a:p>
          <a:p>
            <a:pPr marL="0" indent="0" algn="l" rtl="0">
              <a:buFont typeface="Arial" panose="020B0604020202020204" pitchFamily="34" charset="0"/>
              <a:buNone/>
            </a:pPr>
            <a:r>
              <a:rPr lang="en-US" sz="4000" b="1" dirty="0">
                <a:solidFill>
                  <a:schemeClr val="accent1"/>
                </a:solidFill>
              </a:rPr>
              <a:t>Throwers – rich</a:t>
            </a:r>
          </a:p>
          <a:p>
            <a:pPr marL="0" indent="0" algn="l" rtl="0">
              <a:buFont typeface="Arial" panose="020B0604020202020204" pitchFamily="34" charset="0"/>
              <a:buNone/>
            </a:pPr>
            <a:r>
              <a:rPr lang="en-US" sz="4000" b="1" dirty="0">
                <a:solidFill>
                  <a:schemeClr val="accent1"/>
                </a:solidFill>
              </a:rPr>
              <a:t>Catchers – </a:t>
            </a:r>
          </a:p>
          <a:p>
            <a:pPr marL="0" indent="0" algn="l" rtl="0">
              <a:buFont typeface="Arial" panose="020B0604020202020204" pitchFamily="34" charset="0"/>
              <a:buNone/>
            </a:pPr>
            <a:r>
              <a:rPr lang="en-US" sz="4000" b="1" dirty="0">
                <a:solidFill>
                  <a:schemeClr val="accent1"/>
                </a:solidFill>
              </a:rPr>
              <a:t>Handlers – most critical, </a:t>
            </a:r>
          </a:p>
          <a:p>
            <a:pPr marL="0" indent="0" algn="l" rtl="0">
              <a:buFont typeface="Arial" panose="020B0604020202020204" pitchFamily="34" charset="0"/>
              <a:buNone/>
            </a:pPr>
            <a:r>
              <a:rPr lang="en-US" sz="4000" b="1" dirty="0">
                <a:solidFill>
                  <a:schemeClr val="accent1"/>
                </a:solidFill>
              </a:rPr>
              <a:t>Putting it together - #code-demo</a:t>
            </a:r>
          </a:p>
          <a:p>
            <a:pPr marL="0" indent="0" algn="l" rtl="0">
              <a:buFont typeface="Arial" panose="020B0604020202020204" pitchFamily="34" charset="0"/>
              <a:buNone/>
            </a:pPr>
            <a:r>
              <a:rPr lang="en-US" sz="4000" b="1" dirty="0">
                <a:solidFill>
                  <a:schemeClr val="accent1"/>
                </a:solidFill>
              </a:rPr>
              <a:t>Next – obstacles to achieve this</a:t>
            </a:r>
          </a:p>
          <a:p>
            <a:pPr marL="0" indent="0" algn="l" rtl="0">
              <a:buFont typeface="Arial" panose="020B0604020202020204" pitchFamily="34" charset="0"/>
              <a:buNone/>
            </a:pPr>
            <a:endParaRPr lang="en-US" sz="4000" b="1" dirty="0">
              <a:solidFill>
                <a:schemeClr val="accent1"/>
              </a:solidFill>
            </a:endParaRPr>
          </a:p>
          <a:p>
            <a:pPr marL="0" indent="0" algn="l" rtl="0">
              <a:buFont typeface="Arial" panose="020B0604020202020204" pitchFamily="34" charset="0"/>
              <a:buNone/>
            </a:pPr>
            <a:endParaRPr lang="en-US" sz="1200" b="1" dirty="0">
              <a:solidFill>
                <a:schemeClr val="accent1"/>
              </a:solidFill>
            </a:endParaRPr>
          </a:p>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Where it begun</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What problem it solves</a:t>
            </a:r>
          </a:p>
          <a:p>
            <a:pPr marL="0" indent="0" algn="l" rtl="0">
              <a:buFont typeface="Arial" panose="020B0604020202020204" pitchFamily="34" charset="0"/>
              <a:buNone/>
            </a:pPr>
            <a:r>
              <a:rPr lang="en-US" sz="1200" b="1" dirty="0"/>
              <a:t>Time:</a:t>
            </a:r>
            <a:r>
              <a:rPr lang="en-US" sz="1200" dirty="0"/>
              <a:t> 7</a:t>
            </a:r>
            <a:endParaRPr lang="en-US" sz="1200" b="0" dirty="0"/>
          </a:p>
          <a:p>
            <a:pPr marL="0" indent="0" algn="l" rtl="0">
              <a:buFont typeface="Arial" panose="020B0604020202020204" pitchFamily="34" charset="0"/>
              <a:buNone/>
            </a:pPr>
            <a:r>
              <a:rPr lang="en-US" sz="1200" b="1" dirty="0"/>
              <a:t>Punch: </a:t>
            </a:r>
            <a:r>
              <a:rPr lang="en-US" sz="1200" b="0" dirty="0"/>
              <a:t>biggest community on earth is locked</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Let me tell you a story – there was a conference before 9 years </a:t>
            </a:r>
            <a:r>
              <a:rPr lang="en-US" sz="1200" b="1" dirty="0">
                <a:solidFill>
                  <a:schemeClr val="accent1"/>
                </a:solidFill>
              </a:rPr>
              <a:t>#Anecdote</a:t>
            </a:r>
            <a:endParaRPr lang="en-US" sz="1200" b="0" dirty="0"/>
          </a:p>
          <a:p>
            <a:pPr marL="285750" indent="-285750" algn="l" rtl="0">
              <a:buFont typeface="Arial" panose="020B0604020202020204" pitchFamily="34" charset="0"/>
              <a:buChar char="•"/>
            </a:pPr>
            <a:r>
              <a:rPr lang="en-US" sz="1200" b="0" dirty="0"/>
              <a:t>He said 3 major things – (1) IO is done wrong (2) the community is locked (3) run everywhere</a:t>
            </a:r>
          </a:p>
          <a:p>
            <a:pPr marL="285750" indent="-285750" algn="l" rtl="0">
              <a:buFont typeface="Arial" panose="020B0604020202020204" pitchFamily="34" charset="0"/>
              <a:buChar char="•"/>
            </a:pPr>
            <a:r>
              <a:rPr lang="en-US" sz="1200" b="0" dirty="0"/>
              <a:t>Video live – let’s see few of his things </a:t>
            </a:r>
            <a:r>
              <a:rPr lang="en-US" sz="1200" b="1" dirty="0"/>
              <a:t>#Demo</a:t>
            </a:r>
          </a:p>
          <a:p>
            <a:pPr marL="285750" indent="-285750" algn="l" rtl="0">
              <a:buFont typeface="Arial" panose="020B0604020202020204" pitchFamily="34" charset="0"/>
              <a:buChar char="•"/>
            </a:pPr>
            <a:r>
              <a:rPr lang="en-US" sz="1200" b="0" dirty="0"/>
              <a:t>He disappeared – bug his legacy is alive and </a:t>
            </a:r>
            <a:r>
              <a:rPr lang="en-US" sz="1200" b="0" dirty="0" err="1"/>
              <a:t>kickin</a:t>
            </a:r>
            <a:endParaRPr lang="en-US" sz="1200" b="0" dirty="0"/>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r>
              <a:rPr lang="en-US" sz="1200" b="1" dirty="0"/>
              <a:t>Activity: </a:t>
            </a:r>
            <a:r>
              <a:rPr lang="en-US" sz="1200" b="0" dirty="0"/>
              <a:t>slide, maybe drawing, </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78</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55187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4000" b="1" dirty="0">
                <a:solidFill>
                  <a:schemeClr val="accent1"/>
                </a:solidFill>
              </a:rPr>
              <a:t>Popup – right way</a:t>
            </a:r>
          </a:p>
          <a:p>
            <a:pPr marL="0" indent="0" algn="l" rtl="0">
              <a:buFont typeface="Arial" panose="020B0604020202020204" pitchFamily="34" charset="0"/>
              <a:buNone/>
            </a:pPr>
            <a:r>
              <a:rPr lang="en-US" sz="4000" b="1" dirty="0">
                <a:solidFill>
                  <a:schemeClr val="accent1"/>
                </a:solidFill>
              </a:rPr>
              <a:t>Non trivial – Node core still not…</a:t>
            </a:r>
          </a:p>
          <a:p>
            <a:pPr marL="0" indent="0" algn="l" rtl="0">
              <a:buFont typeface="Arial" panose="020B0604020202020204" pitchFamily="34" charset="0"/>
              <a:buNone/>
            </a:pPr>
            <a:r>
              <a:rPr lang="en-US" sz="4000" b="1" dirty="0">
                <a:solidFill>
                  <a:schemeClr val="accent1"/>
                </a:solidFill>
              </a:rPr>
              <a:t>Some mistakes - #code-demo</a:t>
            </a:r>
          </a:p>
          <a:p>
            <a:pPr marL="0" indent="0" algn="l" rtl="0">
              <a:buFont typeface="Arial" panose="020B0604020202020204" pitchFamily="34" charset="0"/>
              <a:buNone/>
            </a:pPr>
            <a:r>
              <a:rPr lang="en-US" sz="4000" b="1" dirty="0">
                <a:solidFill>
                  <a:schemeClr val="accent1"/>
                </a:solidFill>
              </a:rPr>
              <a:t>The error object - …</a:t>
            </a:r>
          </a:p>
          <a:p>
            <a:pPr marL="0" indent="0" algn="l" rtl="0">
              <a:buFont typeface="Arial" panose="020B0604020202020204" pitchFamily="34" charset="0"/>
              <a:buNone/>
            </a:pPr>
            <a:endParaRPr lang="en-US" sz="4000" b="1" dirty="0">
              <a:solidFill>
                <a:schemeClr val="accent1"/>
              </a:solidFill>
            </a:endParaRPr>
          </a:p>
          <a:p>
            <a:pPr marL="0" indent="0" algn="l" rtl="0">
              <a:buFont typeface="Arial" panose="020B0604020202020204" pitchFamily="34" charset="0"/>
              <a:buNone/>
            </a:pPr>
            <a:endParaRPr lang="en-US" sz="4000" b="1" dirty="0">
              <a:solidFill>
                <a:schemeClr val="accent1"/>
              </a:solidFill>
            </a:endParaRPr>
          </a:p>
          <a:p>
            <a:pPr marL="0" indent="0" algn="l" rtl="0">
              <a:buFont typeface="Arial" panose="020B0604020202020204" pitchFamily="34" charset="0"/>
              <a:buNone/>
            </a:pPr>
            <a:endParaRPr lang="en-US" sz="1200" b="1" dirty="0">
              <a:solidFill>
                <a:schemeClr val="accent1"/>
              </a:solidFill>
            </a:endParaRPr>
          </a:p>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Where it begun</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What problem it solves</a:t>
            </a:r>
          </a:p>
          <a:p>
            <a:pPr marL="0" indent="0" algn="l" rtl="0">
              <a:buFont typeface="Arial" panose="020B0604020202020204" pitchFamily="34" charset="0"/>
              <a:buNone/>
            </a:pPr>
            <a:r>
              <a:rPr lang="en-US" sz="1200" b="1" dirty="0"/>
              <a:t>Time:</a:t>
            </a:r>
            <a:r>
              <a:rPr lang="en-US" sz="1200" dirty="0"/>
              <a:t> 7</a:t>
            </a:r>
            <a:endParaRPr lang="en-US" sz="1200" b="0" dirty="0"/>
          </a:p>
          <a:p>
            <a:pPr marL="0" indent="0" algn="l" rtl="0">
              <a:buFont typeface="Arial" panose="020B0604020202020204" pitchFamily="34" charset="0"/>
              <a:buNone/>
            </a:pPr>
            <a:r>
              <a:rPr lang="en-US" sz="1200" b="1" dirty="0"/>
              <a:t>Punch: </a:t>
            </a:r>
            <a:r>
              <a:rPr lang="en-US" sz="1200" b="0" dirty="0"/>
              <a:t>biggest community on earth is locked</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Let me tell you a story – there was a conference before 9 years </a:t>
            </a:r>
            <a:r>
              <a:rPr lang="en-US" sz="1200" b="1" dirty="0">
                <a:solidFill>
                  <a:schemeClr val="accent1"/>
                </a:solidFill>
              </a:rPr>
              <a:t>#Anecdote</a:t>
            </a:r>
            <a:endParaRPr lang="en-US" sz="1200" b="0" dirty="0"/>
          </a:p>
          <a:p>
            <a:pPr marL="285750" indent="-285750" algn="l" rtl="0">
              <a:buFont typeface="Arial" panose="020B0604020202020204" pitchFamily="34" charset="0"/>
              <a:buChar char="•"/>
            </a:pPr>
            <a:r>
              <a:rPr lang="en-US" sz="1200" b="0" dirty="0"/>
              <a:t>He said 3 major things – (1) IO is done wrong (2) the community is locked (3) run everywhere</a:t>
            </a:r>
          </a:p>
          <a:p>
            <a:pPr marL="285750" indent="-285750" algn="l" rtl="0">
              <a:buFont typeface="Arial" panose="020B0604020202020204" pitchFamily="34" charset="0"/>
              <a:buChar char="•"/>
            </a:pPr>
            <a:r>
              <a:rPr lang="en-US" sz="1200" b="0" dirty="0"/>
              <a:t>Video live – let’s see few of his things </a:t>
            </a:r>
            <a:r>
              <a:rPr lang="en-US" sz="1200" b="1" dirty="0"/>
              <a:t>#Demo</a:t>
            </a:r>
          </a:p>
          <a:p>
            <a:pPr marL="285750" indent="-285750" algn="l" rtl="0">
              <a:buFont typeface="Arial" panose="020B0604020202020204" pitchFamily="34" charset="0"/>
              <a:buChar char="•"/>
            </a:pPr>
            <a:r>
              <a:rPr lang="en-US" sz="1200" b="0" dirty="0"/>
              <a:t>He disappeared – bug his legacy is alive and </a:t>
            </a:r>
            <a:r>
              <a:rPr lang="en-US" sz="1200" b="0" dirty="0" err="1"/>
              <a:t>kickin</a:t>
            </a:r>
            <a:endParaRPr lang="en-US" sz="1200" b="0" dirty="0"/>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r>
              <a:rPr lang="en-US" sz="1200" b="1" dirty="0"/>
              <a:t>Activity: </a:t>
            </a:r>
            <a:r>
              <a:rPr lang="en-US" sz="1200" b="0" dirty="0"/>
              <a:t>slide, maybe drawing, </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79</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498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Where is it now</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Show how popular </a:t>
            </a:r>
          </a:p>
          <a:p>
            <a:pPr marL="0" indent="0" algn="l" rtl="0">
              <a:buFont typeface="Arial" panose="020B0604020202020204" pitchFamily="34" charset="0"/>
              <a:buNone/>
            </a:pPr>
            <a:r>
              <a:rPr lang="en-US" sz="1200" b="1" dirty="0"/>
              <a:t>Time:</a:t>
            </a:r>
            <a:r>
              <a:rPr lang="en-US" sz="1200" dirty="0"/>
              <a:t> 3</a:t>
            </a:r>
            <a:endParaRPr lang="en-US" sz="1200" b="0" dirty="0"/>
          </a:p>
          <a:p>
            <a:pPr marL="0" indent="0" algn="l" rtl="0">
              <a:buFont typeface="Arial" panose="020B0604020202020204" pitchFamily="34" charset="0"/>
              <a:buNone/>
            </a:pPr>
            <a:r>
              <a:rPr lang="en-US" sz="1200" b="1" dirty="0"/>
              <a:t>Punch: </a:t>
            </a:r>
            <a:r>
              <a:rPr lang="en-US" sz="1200" b="0" dirty="0"/>
              <a:t>NPM has more packages than any other</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Being used and developed by the largest companies in the world – IBM, Cisco</a:t>
            </a:r>
          </a:p>
          <a:p>
            <a:pPr marL="285750" indent="-285750" algn="l" rtl="0">
              <a:buFont typeface="Arial" panose="020B0604020202020204" pitchFamily="34" charset="0"/>
              <a:buChar char="•"/>
            </a:pPr>
            <a:r>
              <a:rPr lang="en-US" sz="1200" b="0" dirty="0"/>
              <a:t>Web popularity – Google trends said it’s growing faster than any other</a:t>
            </a:r>
          </a:p>
          <a:p>
            <a:pPr marL="285750" indent="-285750" algn="l" rtl="0">
              <a:buFont typeface="Arial" panose="020B0604020202020204" pitchFamily="34" charset="0"/>
              <a:buChar char="•"/>
            </a:pPr>
            <a:r>
              <a:rPr lang="en-US" sz="1200" b="0" dirty="0"/>
              <a:t>It’s package manager is the largest on earth – can you guess how many?</a:t>
            </a:r>
          </a:p>
          <a:p>
            <a:pPr marL="285750" indent="-285750" algn="l" rtl="0">
              <a:buFont typeface="Arial" panose="020B0604020202020204" pitchFamily="34" charset="0"/>
              <a:buChar char="•"/>
            </a:pPr>
            <a:endParaRPr lang="en-US" sz="1200" b="0" dirty="0"/>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r>
              <a:rPr lang="en-US" sz="1200" b="1" dirty="0"/>
              <a:t>Activity: </a:t>
            </a:r>
            <a:r>
              <a:rPr lang="en-US" sz="1200" b="0" dirty="0"/>
              <a:t>slide</a:t>
            </a:r>
          </a:p>
          <a:p>
            <a:endParaRPr lang="en-US"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8</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01899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4000" b="1" dirty="0">
                <a:solidFill>
                  <a:schemeClr val="accent1"/>
                </a:solidFill>
              </a:rPr>
              <a:t>Context – local catch vs global</a:t>
            </a:r>
          </a:p>
          <a:p>
            <a:pPr marL="0" indent="0" algn="l" rtl="0">
              <a:buFont typeface="Arial" panose="020B0604020202020204" pitchFamily="34" charset="0"/>
              <a:buNone/>
            </a:pPr>
            <a:r>
              <a:rPr lang="en-US" sz="4000" b="1" dirty="0">
                <a:solidFill>
                  <a:schemeClr val="accent1"/>
                </a:solidFill>
              </a:rPr>
              <a:t>Special middleware – only sync errors</a:t>
            </a:r>
          </a:p>
          <a:p>
            <a:pPr marL="0" indent="0" algn="l" rtl="0">
              <a:buFont typeface="Arial" panose="020B0604020202020204" pitchFamily="34" charset="0"/>
              <a:buNone/>
            </a:pPr>
            <a:r>
              <a:rPr lang="en-US" sz="4000" b="1" dirty="0">
                <a:solidFill>
                  <a:schemeClr val="accent1"/>
                </a:solidFill>
              </a:rPr>
              <a:t>Route catch pattern - #code-demo</a:t>
            </a:r>
          </a:p>
          <a:p>
            <a:pPr marL="0" indent="0" algn="l" rtl="0">
              <a:buFont typeface="Arial" panose="020B0604020202020204" pitchFamily="34" charset="0"/>
              <a:buNone/>
            </a:pPr>
            <a:endParaRPr lang="en-US" sz="4000" b="1" dirty="0">
              <a:solidFill>
                <a:schemeClr val="accent1"/>
              </a:solidFill>
            </a:endParaRPr>
          </a:p>
          <a:p>
            <a:pPr marL="0" indent="0" algn="l" rtl="0">
              <a:buFont typeface="Arial" panose="020B0604020202020204" pitchFamily="34" charset="0"/>
              <a:buNone/>
            </a:pPr>
            <a:endParaRPr lang="en-US" sz="4000" b="1" dirty="0">
              <a:solidFill>
                <a:schemeClr val="accent1"/>
              </a:solidFill>
            </a:endParaRPr>
          </a:p>
          <a:p>
            <a:pPr marL="0" indent="0" algn="l" rtl="0">
              <a:buFont typeface="Arial" panose="020B0604020202020204" pitchFamily="34" charset="0"/>
              <a:buNone/>
            </a:pPr>
            <a:endParaRPr lang="en-US" sz="1200" b="1" dirty="0">
              <a:solidFill>
                <a:schemeClr val="accent1"/>
              </a:solidFill>
            </a:endParaRPr>
          </a:p>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Where it begun</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What problem it solves</a:t>
            </a:r>
          </a:p>
          <a:p>
            <a:pPr marL="0" indent="0" algn="l" rtl="0">
              <a:buFont typeface="Arial" panose="020B0604020202020204" pitchFamily="34" charset="0"/>
              <a:buNone/>
            </a:pPr>
            <a:r>
              <a:rPr lang="en-US" sz="1200" b="1" dirty="0"/>
              <a:t>Time:</a:t>
            </a:r>
            <a:r>
              <a:rPr lang="en-US" sz="1200" dirty="0"/>
              <a:t> 7</a:t>
            </a:r>
            <a:endParaRPr lang="en-US" sz="1200" b="0" dirty="0"/>
          </a:p>
          <a:p>
            <a:pPr marL="0" indent="0" algn="l" rtl="0">
              <a:buFont typeface="Arial" panose="020B0604020202020204" pitchFamily="34" charset="0"/>
              <a:buNone/>
            </a:pPr>
            <a:r>
              <a:rPr lang="en-US" sz="1200" b="1" dirty="0"/>
              <a:t>Punch: </a:t>
            </a:r>
            <a:r>
              <a:rPr lang="en-US" sz="1200" b="0" dirty="0"/>
              <a:t>biggest community on earth is locked</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Let me tell you a story – there was a conference before 9 years </a:t>
            </a:r>
            <a:r>
              <a:rPr lang="en-US" sz="1200" b="1" dirty="0">
                <a:solidFill>
                  <a:schemeClr val="accent1"/>
                </a:solidFill>
              </a:rPr>
              <a:t>#Anecdote</a:t>
            </a:r>
            <a:endParaRPr lang="en-US" sz="1200" b="0" dirty="0"/>
          </a:p>
          <a:p>
            <a:pPr marL="285750" indent="-285750" algn="l" rtl="0">
              <a:buFont typeface="Arial" panose="020B0604020202020204" pitchFamily="34" charset="0"/>
              <a:buChar char="•"/>
            </a:pPr>
            <a:r>
              <a:rPr lang="en-US" sz="1200" b="0" dirty="0"/>
              <a:t>He said 3 major things – (1) IO is done wrong (2) the community is locked (3) run everywhere</a:t>
            </a:r>
          </a:p>
          <a:p>
            <a:pPr marL="285750" indent="-285750" algn="l" rtl="0">
              <a:buFont typeface="Arial" panose="020B0604020202020204" pitchFamily="34" charset="0"/>
              <a:buChar char="•"/>
            </a:pPr>
            <a:r>
              <a:rPr lang="en-US" sz="1200" b="0" dirty="0"/>
              <a:t>Video live – let’s see few of his things </a:t>
            </a:r>
            <a:r>
              <a:rPr lang="en-US" sz="1200" b="1" dirty="0"/>
              <a:t>#Demo</a:t>
            </a:r>
          </a:p>
          <a:p>
            <a:pPr marL="285750" indent="-285750" algn="l" rtl="0">
              <a:buFont typeface="Arial" panose="020B0604020202020204" pitchFamily="34" charset="0"/>
              <a:buChar char="•"/>
            </a:pPr>
            <a:r>
              <a:rPr lang="en-US" sz="1200" b="0" dirty="0"/>
              <a:t>He disappeared – bug his legacy is alive and </a:t>
            </a:r>
            <a:r>
              <a:rPr lang="en-US" sz="1200" b="0" dirty="0" err="1"/>
              <a:t>kickin</a:t>
            </a:r>
            <a:endParaRPr lang="en-US" sz="1200" b="0" dirty="0"/>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r>
              <a:rPr lang="en-US" sz="1200" b="1" dirty="0"/>
              <a:t>Activity: </a:t>
            </a:r>
            <a:r>
              <a:rPr lang="en-US" sz="1200" b="0" dirty="0"/>
              <a:t>slide, maybe drawing, </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80</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97636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4000" b="1" dirty="0">
                <a:solidFill>
                  <a:schemeClr val="accent1"/>
                </a:solidFill>
              </a:rPr>
              <a:t>Context – simple stuff first #code-demo</a:t>
            </a:r>
          </a:p>
          <a:p>
            <a:pPr marL="0" indent="0" algn="l" rtl="0">
              <a:buFont typeface="Arial" panose="020B0604020202020204" pitchFamily="34" charset="0"/>
              <a:buNone/>
            </a:pPr>
            <a:r>
              <a:rPr lang="en-US" sz="4000" b="1" dirty="0">
                <a:solidFill>
                  <a:schemeClr val="accent1"/>
                </a:solidFill>
              </a:rPr>
              <a:t>Recover – threading issue</a:t>
            </a:r>
          </a:p>
          <a:p>
            <a:pPr marL="0" indent="0" algn="l" rtl="0">
              <a:buFont typeface="Arial" panose="020B0604020202020204" pitchFamily="34" charset="0"/>
              <a:buNone/>
            </a:pPr>
            <a:endParaRPr lang="en-US" sz="4000" b="1" dirty="0">
              <a:solidFill>
                <a:schemeClr val="accent1"/>
              </a:solidFill>
            </a:endParaRPr>
          </a:p>
          <a:p>
            <a:pPr marL="0" indent="0" algn="l" rtl="0">
              <a:buFont typeface="Arial" panose="020B0604020202020204" pitchFamily="34" charset="0"/>
              <a:buNone/>
            </a:pPr>
            <a:endParaRPr lang="en-US" sz="1200" b="1" dirty="0">
              <a:solidFill>
                <a:schemeClr val="accent1"/>
              </a:solidFill>
            </a:endParaRPr>
          </a:p>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Where it begun</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What problem it solves</a:t>
            </a:r>
          </a:p>
          <a:p>
            <a:pPr marL="0" indent="0" algn="l" rtl="0">
              <a:buFont typeface="Arial" panose="020B0604020202020204" pitchFamily="34" charset="0"/>
              <a:buNone/>
            </a:pPr>
            <a:r>
              <a:rPr lang="en-US" sz="1200" b="1" dirty="0"/>
              <a:t>Time:</a:t>
            </a:r>
            <a:r>
              <a:rPr lang="en-US" sz="1200" dirty="0"/>
              <a:t> 7</a:t>
            </a:r>
            <a:endParaRPr lang="en-US" sz="1200" b="0" dirty="0"/>
          </a:p>
          <a:p>
            <a:pPr marL="0" indent="0" algn="l" rtl="0">
              <a:buFont typeface="Arial" panose="020B0604020202020204" pitchFamily="34" charset="0"/>
              <a:buNone/>
            </a:pPr>
            <a:r>
              <a:rPr lang="en-US" sz="1200" b="1" dirty="0"/>
              <a:t>Punch: </a:t>
            </a:r>
            <a:r>
              <a:rPr lang="en-US" sz="1200" b="0" dirty="0"/>
              <a:t>biggest community on earth is locked</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Let me tell you a story – there was a conference before 9 years </a:t>
            </a:r>
            <a:r>
              <a:rPr lang="en-US" sz="1200" b="1" dirty="0">
                <a:solidFill>
                  <a:schemeClr val="accent1"/>
                </a:solidFill>
              </a:rPr>
              <a:t>#Anecdote</a:t>
            </a:r>
            <a:endParaRPr lang="en-US" sz="1200" b="0" dirty="0"/>
          </a:p>
          <a:p>
            <a:pPr marL="285750" indent="-285750" algn="l" rtl="0">
              <a:buFont typeface="Arial" panose="020B0604020202020204" pitchFamily="34" charset="0"/>
              <a:buChar char="•"/>
            </a:pPr>
            <a:r>
              <a:rPr lang="en-US" sz="1200" b="0" dirty="0"/>
              <a:t>He said 3 major things – (1) IO is done wrong (2) the community is locked (3) run everywhere</a:t>
            </a:r>
          </a:p>
          <a:p>
            <a:pPr marL="285750" indent="-285750" algn="l" rtl="0">
              <a:buFont typeface="Arial" panose="020B0604020202020204" pitchFamily="34" charset="0"/>
              <a:buChar char="•"/>
            </a:pPr>
            <a:r>
              <a:rPr lang="en-US" sz="1200" b="0" dirty="0"/>
              <a:t>Video live – let’s see few of his things </a:t>
            </a:r>
            <a:r>
              <a:rPr lang="en-US" sz="1200" b="1" dirty="0"/>
              <a:t>#Demo</a:t>
            </a:r>
          </a:p>
          <a:p>
            <a:pPr marL="285750" indent="-285750" algn="l" rtl="0">
              <a:buFont typeface="Arial" panose="020B0604020202020204" pitchFamily="34" charset="0"/>
              <a:buChar char="•"/>
            </a:pPr>
            <a:r>
              <a:rPr lang="en-US" sz="1200" b="0" dirty="0"/>
              <a:t>He disappeared – bug his legacy is alive and </a:t>
            </a:r>
            <a:r>
              <a:rPr lang="en-US" sz="1200" b="0" dirty="0" err="1"/>
              <a:t>kickin</a:t>
            </a:r>
            <a:endParaRPr lang="en-US" sz="1200" b="0" dirty="0"/>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r>
              <a:rPr lang="en-US" sz="1200" b="1" dirty="0"/>
              <a:t>Activity: </a:t>
            </a:r>
            <a:r>
              <a:rPr lang="en-US" sz="1200" b="0" dirty="0"/>
              <a:t>slide, maybe drawing, </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81</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47759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5B9BD5"/>
                </a:solidFill>
                <a:effectLst/>
                <a:uLnTx/>
                <a:uFillTx/>
                <a:latin typeface="+mn-lt"/>
                <a:ea typeface="+mn-ea"/>
                <a:cs typeface="+mn-cs"/>
              </a:rPr>
              <a:t>Operational – simple stuff first #code-demo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5B9BD5"/>
                </a:solidFill>
                <a:effectLst/>
                <a:uLnTx/>
                <a:uFillTx/>
                <a:latin typeface="+mn-lt"/>
                <a:ea typeface="+mn-ea"/>
                <a:cs typeface="+mn-cs"/>
              </a:rPr>
              <a:t>Recover – threading issue</a:t>
            </a:r>
          </a:p>
          <a:p>
            <a:pPr marL="0" indent="0" algn="l" rtl="0">
              <a:buFont typeface="Arial" panose="020B0604020202020204" pitchFamily="34" charset="0"/>
              <a:buNone/>
            </a:pPr>
            <a:endParaRPr lang="en-US" sz="1200" b="1" dirty="0">
              <a:solidFill>
                <a:schemeClr val="accent1"/>
              </a:solidFill>
            </a:endParaRP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82</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85367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83</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7728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Goal: </a:t>
            </a:r>
            <a:r>
              <a:rPr lang="en-US" dirty="0"/>
              <a:t>Understand the problems Node covers and the opportunities it brings</a:t>
            </a:r>
          </a:p>
          <a:p>
            <a:pPr marL="0" indent="0">
              <a:buFont typeface="Arial" panose="020B0604020202020204" pitchFamily="34" charset="0"/>
              <a:buNone/>
            </a:pPr>
            <a:r>
              <a:rPr lang="en-US" b="1" dirty="0"/>
              <a:t>Time:</a:t>
            </a:r>
            <a:r>
              <a:rPr lang="en-US" dirty="0"/>
              <a:t> 30 min</a:t>
            </a:r>
          </a:p>
          <a:p>
            <a:pPr marL="0" indent="0">
              <a:buFont typeface="Arial" panose="020B0604020202020204" pitchFamily="34" charset="0"/>
              <a:buNone/>
            </a:pPr>
            <a:r>
              <a:rPr lang="en-US" b="1" dirty="0"/>
              <a:t>Topics: </a:t>
            </a:r>
          </a:p>
          <a:p>
            <a:pPr marL="171450" indent="-171450">
              <a:buFont typeface="Arial" panose="020B0604020202020204" pitchFamily="34" charset="0"/>
              <a:buChar char="•"/>
            </a:pPr>
            <a:r>
              <a:rPr lang="en-US" b="0" dirty="0"/>
              <a:t>Context – the ubiquitous flow</a:t>
            </a:r>
          </a:p>
          <a:p>
            <a:pPr marL="171450" indent="-171450">
              <a:buFont typeface="Arial" panose="020B0604020202020204" pitchFamily="34" charset="0"/>
              <a:buChar char="•"/>
            </a:pPr>
            <a:r>
              <a:rPr lang="en-US" b="0" dirty="0"/>
              <a:t>Implementing the naïve flow</a:t>
            </a:r>
          </a:p>
          <a:p>
            <a:pPr marL="171450" indent="-171450">
              <a:buFont typeface="Arial" panose="020B0604020202020204" pitchFamily="34" charset="0"/>
              <a:buChar char="•"/>
            </a:pPr>
            <a:r>
              <a:rPr lang="en-US" b="0" dirty="0"/>
              <a:t>What’s wrong</a:t>
            </a:r>
          </a:p>
          <a:p>
            <a:pPr marL="171450" indent="-171450">
              <a:buFont typeface="Arial" panose="020B0604020202020204" pitchFamily="34" charset="0"/>
              <a:buChar char="•"/>
            </a:pPr>
            <a:r>
              <a:rPr lang="en-US" b="0" dirty="0"/>
              <a:t>The stateless flow</a:t>
            </a:r>
          </a:p>
          <a:p>
            <a:pPr marL="171450" indent="-171450">
              <a:buFont typeface="Arial" panose="020B0604020202020204" pitchFamily="34" charset="0"/>
              <a:buChar char="•"/>
            </a:pPr>
            <a:r>
              <a:rPr lang="en-US" b="0" dirty="0"/>
              <a:t>Exercise: Implementing JWT</a:t>
            </a:r>
          </a:p>
          <a:p>
            <a:pPr marL="171450" indent="-171450">
              <a:buFont typeface="Arial" panose="020B0604020202020204" pitchFamily="34" charset="0"/>
              <a:buChar char="•"/>
            </a:pPr>
            <a:r>
              <a:rPr lang="en-US" b="0" dirty="0"/>
              <a:t>Authorization as middleware</a:t>
            </a:r>
          </a:p>
          <a:p>
            <a:pPr marL="171450" indent="-171450">
              <a:buFont typeface="Arial" panose="020B0604020202020204" pitchFamily="34" charset="0"/>
              <a:buChar char="•"/>
            </a:pPr>
            <a:r>
              <a:rPr lang="en-US" b="0" dirty="0"/>
              <a:t>Passport</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84</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05980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400" b="1" dirty="0">
                <a:solidFill>
                  <a:schemeClr val="accent1"/>
                </a:solidFill>
              </a:rPr>
              <a:t>#Anecdote</a:t>
            </a:r>
            <a:r>
              <a:rPr lang="en-US" sz="1400" b="1" dirty="0">
                <a:solidFill>
                  <a:schemeClr val="tx1">
                    <a:lumMod val="75000"/>
                    <a:lumOff val="25000"/>
                  </a:schemeClr>
                </a:solidFill>
              </a:rPr>
              <a:t> #</a:t>
            </a:r>
            <a:r>
              <a:rPr lang="en-US" sz="1400" b="1" dirty="0">
                <a:solidFill>
                  <a:schemeClr val="accent5">
                    <a:lumMod val="60000"/>
                    <a:lumOff val="40000"/>
                  </a:schemeClr>
                </a:solidFill>
              </a:rPr>
              <a:t>Example #</a:t>
            </a:r>
            <a:r>
              <a:rPr lang="en-US" sz="1400" b="1" dirty="0">
                <a:solidFill>
                  <a:srgbClr val="FF0000"/>
                </a:solidFill>
              </a:rPr>
              <a:t>Demo #</a:t>
            </a:r>
            <a:r>
              <a:rPr lang="en-US" sz="1400" b="1" dirty="0">
                <a:solidFill>
                  <a:srgbClr val="FFFF00"/>
                </a:solidFill>
              </a:rPr>
              <a:t>Punch</a:t>
            </a:r>
          </a:p>
          <a:p>
            <a:pPr marL="0" indent="0" algn="l" rtl="0">
              <a:buFont typeface="Arial" panose="020B0604020202020204" pitchFamily="34" charset="0"/>
              <a:buNone/>
            </a:pPr>
            <a:endParaRPr lang="en-US" sz="1400" b="1" dirty="0">
              <a:solidFill>
                <a:srgbClr val="FFFF00"/>
              </a:solidFill>
            </a:endParaRPr>
          </a:p>
          <a:p>
            <a:pPr marL="0" indent="0" algn="l" rtl="0">
              <a:buFont typeface="Arial" panose="020B0604020202020204" pitchFamily="34" charset="0"/>
              <a:buNone/>
            </a:pPr>
            <a:r>
              <a:rPr lang="en-US" sz="1400" b="1" dirty="0">
                <a:solidFill>
                  <a:srgbClr val="FFFF00"/>
                </a:solidFill>
              </a:rPr>
              <a:t>Title: </a:t>
            </a:r>
            <a:r>
              <a:rPr lang="en-US" sz="1400" b="0" dirty="0" err="1">
                <a:solidFill>
                  <a:srgbClr val="FFFF00"/>
                </a:solidFill>
              </a:rPr>
              <a:t>Middlewares</a:t>
            </a:r>
            <a:endParaRPr lang="en-US" sz="1400" b="0" dirty="0">
              <a:solidFill>
                <a:srgbClr val="FFFF00"/>
              </a:solidFill>
            </a:endParaRPr>
          </a:p>
          <a:p>
            <a:pPr marL="0" indent="0" algn="l" rtl="0">
              <a:buFont typeface="Arial" panose="020B0604020202020204" pitchFamily="34" charset="0"/>
              <a:buNone/>
            </a:pPr>
            <a:r>
              <a:rPr lang="en-US" sz="1400" b="1" dirty="0">
                <a:solidFill>
                  <a:srgbClr val="FFFF00"/>
                </a:solidFill>
              </a:rPr>
              <a:t>Goal: </a:t>
            </a:r>
            <a:r>
              <a:rPr lang="en-US" sz="1400" dirty="0">
                <a:solidFill>
                  <a:srgbClr val="FFFF00"/>
                </a:solidFill>
              </a:rPr>
              <a:t>Understand its usage: custom logic per each request</a:t>
            </a:r>
          </a:p>
          <a:p>
            <a:pPr marL="0" indent="0" algn="l" rtl="0">
              <a:buFont typeface="Arial" panose="020B0604020202020204" pitchFamily="34" charset="0"/>
              <a:buNone/>
            </a:pPr>
            <a:r>
              <a:rPr lang="en-US" sz="1400" b="1" dirty="0"/>
              <a:t>Time:</a:t>
            </a:r>
            <a:r>
              <a:rPr lang="en-US" sz="1400" dirty="0"/>
              <a:t> 15</a:t>
            </a:r>
            <a:endParaRPr lang="en-US" sz="1400" b="0" dirty="0"/>
          </a:p>
          <a:p>
            <a:pPr marL="0" indent="0" algn="l" rtl="0">
              <a:buFont typeface="Arial" panose="020B0604020202020204" pitchFamily="34" charset="0"/>
              <a:buNone/>
            </a:pPr>
            <a:r>
              <a:rPr lang="en-US" sz="1400" b="1" dirty="0"/>
              <a:t>Punch: </a:t>
            </a:r>
            <a:r>
              <a:rPr lang="en-US" sz="1400" b="0" dirty="0"/>
              <a:t>when, how</a:t>
            </a:r>
          </a:p>
          <a:p>
            <a:pPr marL="0" indent="0" algn="l" rtl="0">
              <a:buFont typeface="Arial" panose="020B0604020202020204" pitchFamily="34" charset="0"/>
              <a:buNone/>
            </a:pPr>
            <a:r>
              <a:rPr lang="en-US" sz="1400" b="1" dirty="0"/>
              <a:t>Content: </a:t>
            </a:r>
          </a:p>
          <a:p>
            <a:pPr marL="285750" indent="-285750" algn="l" rtl="0">
              <a:buFont typeface="Arial" panose="020B0604020202020204" pitchFamily="34" charset="0"/>
              <a:buChar char="•"/>
            </a:pPr>
            <a:r>
              <a:rPr lang="en-US" sz="1400" b="0" dirty="0"/>
              <a:t>Ubiquitous flow – all share the same flow </a:t>
            </a:r>
            <a:r>
              <a:rPr lang="en-US" sz="1400" b="1" dirty="0"/>
              <a:t>#diagram #1slide</a:t>
            </a:r>
          </a:p>
          <a:p>
            <a:pPr marL="285750" indent="-285750" algn="l" rtl="0">
              <a:buFont typeface="Arial" panose="020B0604020202020204" pitchFamily="34" charset="0"/>
              <a:buChar char="•"/>
            </a:pPr>
            <a:r>
              <a:rPr lang="en-US" sz="1400" b="0" dirty="0"/>
              <a:t>Naïve authentication – login, session, authenticate </a:t>
            </a:r>
            <a:r>
              <a:rPr lang="en-US" sz="1400" b="1" dirty="0"/>
              <a:t>#code</a:t>
            </a:r>
          </a:p>
          <a:p>
            <a:pPr marL="285750" indent="-285750" algn="l" rtl="0">
              <a:buFont typeface="Arial" panose="020B0604020202020204" pitchFamily="34" charset="0"/>
              <a:buChar char="•"/>
            </a:pPr>
            <a:r>
              <a:rPr lang="en-US" sz="1400" b="0" dirty="0"/>
              <a:t>Authorization – start hard-coded, extract to middleware </a:t>
            </a:r>
            <a:r>
              <a:rPr lang="en-US" sz="1400" b="1" dirty="0"/>
              <a:t>#code</a:t>
            </a:r>
          </a:p>
          <a:p>
            <a:pPr marL="285750" indent="-285750" algn="l" rtl="0">
              <a:buFont typeface="Arial" panose="020B0604020202020204" pitchFamily="34" charset="0"/>
              <a:buChar char="•"/>
            </a:pPr>
            <a:r>
              <a:rPr lang="en-US" sz="1400" b="0" dirty="0"/>
              <a:t>What’s wrong – too eager, rely on availability. For example, temporary access to file system </a:t>
            </a:r>
            <a:r>
              <a:rPr lang="en-US" sz="1400" b="1" dirty="0"/>
              <a:t>#example</a:t>
            </a:r>
          </a:p>
          <a:p>
            <a:pPr marL="285750" indent="-285750" algn="l" rtl="0">
              <a:buFont typeface="Arial" panose="020B0604020202020204" pitchFamily="34" charset="0"/>
              <a:buChar char="•"/>
            </a:pPr>
            <a:r>
              <a:rPr lang="en-US" sz="1400" b="0" dirty="0"/>
              <a:t>Claim based authentication -  the adjusted flow – claim, no validation #diagram</a:t>
            </a:r>
          </a:p>
          <a:p>
            <a:pPr marL="285750" indent="-285750" algn="l" rtl="0">
              <a:buFont typeface="Arial" panose="020B0604020202020204" pitchFamily="34" charset="0"/>
              <a:buChar char="•"/>
            </a:pPr>
            <a:r>
              <a:rPr lang="en-US" sz="1400" b="0" dirty="0"/>
              <a:t>JWT anatomy – trust based flow, its payload </a:t>
            </a:r>
            <a:r>
              <a:rPr lang="en-US" sz="1400" b="1" dirty="0"/>
              <a:t>#1slide</a:t>
            </a:r>
          </a:p>
          <a:p>
            <a:pPr marL="285750" indent="-285750" algn="l" rtl="0">
              <a:buFont typeface="Arial" panose="020B0604020202020204" pitchFamily="34" charset="0"/>
              <a:buChar char="•"/>
            </a:pPr>
            <a:r>
              <a:rPr lang="en-US" sz="1400" b="0" dirty="0"/>
              <a:t>Basic JWT – replace the cookie, it’s not secured, provide it (passport vs SID)</a:t>
            </a:r>
            <a:endParaRPr lang="en-US" sz="1400" b="1" dirty="0"/>
          </a:p>
          <a:p>
            <a:pPr marL="0" indent="0" algn="l" rtl="0">
              <a:buFont typeface="Arial" panose="020B0604020202020204" pitchFamily="34" charset="0"/>
              <a:buNone/>
            </a:pPr>
            <a:endParaRPr lang="en-US" sz="1400" b="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Traditional flow concept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Implement traditional flow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What’s wrong</a:t>
            </a:r>
          </a:p>
          <a:p>
            <a:pPr marL="0" indent="0" algn="l" rtl="0">
              <a:buFont typeface="Arial" panose="020B0604020202020204" pitchFamily="34" charset="0"/>
              <a:buNone/>
            </a:pPr>
            <a:endParaRPr lang="en-US" sz="1400" b="0"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85</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04823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400" b="1" dirty="0">
                <a:solidFill>
                  <a:schemeClr val="accent1"/>
                </a:solidFill>
              </a:rPr>
              <a:t>#Anecdote</a:t>
            </a:r>
            <a:r>
              <a:rPr lang="en-US" sz="1400" b="1" dirty="0">
                <a:solidFill>
                  <a:schemeClr val="tx1">
                    <a:lumMod val="75000"/>
                    <a:lumOff val="25000"/>
                  </a:schemeClr>
                </a:solidFill>
              </a:rPr>
              <a:t> #</a:t>
            </a:r>
            <a:r>
              <a:rPr lang="en-US" sz="1400" b="1" dirty="0">
                <a:solidFill>
                  <a:schemeClr val="accent5">
                    <a:lumMod val="60000"/>
                    <a:lumOff val="40000"/>
                  </a:schemeClr>
                </a:solidFill>
              </a:rPr>
              <a:t>Example #</a:t>
            </a:r>
            <a:r>
              <a:rPr lang="en-US" sz="1400" b="1" dirty="0">
                <a:solidFill>
                  <a:srgbClr val="FF0000"/>
                </a:solidFill>
              </a:rPr>
              <a:t>Demo #</a:t>
            </a:r>
            <a:r>
              <a:rPr lang="en-US" sz="1400" b="1" dirty="0">
                <a:solidFill>
                  <a:srgbClr val="FFFF00"/>
                </a:solidFill>
              </a:rPr>
              <a:t>Punch</a:t>
            </a:r>
          </a:p>
          <a:p>
            <a:pPr marL="0" indent="0" algn="l" rtl="0">
              <a:buFont typeface="Arial" panose="020B0604020202020204" pitchFamily="34" charset="0"/>
              <a:buNone/>
            </a:pPr>
            <a:endParaRPr lang="en-US" sz="1400" b="1" dirty="0">
              <a:solidFill>
                <a:srgbClr val="FFFF00"/>
              </a:solidFill>
            </a:endParaRPr>
          </a:p>
          <a:p>
            <a:pPr marL="0" indent="0" algn="l" rtl="0">
              <a:buFont typeface="Arial" panose="020B0604020202020204" pitchFamily="34" charset="0"/>
              <a:buNone/>
            </a:pPr>
            <a:r>
              <a:rPr lang="en-US" sz="1400" b="1" dirty="0">
                <a:solidFill>
                  <a:srgbClr val="FFFF00"/>
                </a:solidFill>
              </a:rPr>
              <a:t>Title: </a:t>
            </a:r>
            <a:r>
              <a:rPr lang="en-US" sz="1400" b="0" dirty="0" err="1">
                <a:solidFill>
                  <a:srgbClr val="FFFF00"/>
                </a:solidFill>
              </a:rPr>
              <a:t>Middlewares</a:t>
            </a:r>
            <a:endParaRPr lang="en-US" sz="1400" b="0" dirty="0">
              <a:solidFill>
                <a:srgbClr val="FFFF00"/>
              </a:solidFill>
            </a:endParaRPr>
          </a:p>
          <a:p>
            <a:pPr marL="0" indent="0" algn="l" rtl="0">
              <a:buFont typeface="Arial" panose="020B0604020202020204" pitchFamily="34" charset="0"/>
              <a:buNone/>
            </a:pPr>
            <a:r>
              <a:rPr lang="en-US" sz="1400" b="1" dirty="0">
                <a:solidFill>
                  <a:srgbClr val="FFFF00"/>
                </a:solidFill>
              </a:rPr>
              <a:t>Goal: </a:t>
            </a:r>
            <a:r>
              <a:rPr lang="en-US" sz="1400" dirty="0">
                <a:solidFill>
                  <a:srgbClr val="FFFF00"/>
                </a:solidFill>
              </a:rPr>
              <a:t>Understand its usage: custom logic per each request</a:t>
            </a:r>
          </a:p>
          <a:p>
            <a:pPr marL="0" indent="0" algn="l" rtl="0">
              <a:buFont typeface="Arial" panose="020B0604020202020204" pitchFamily="34" charset="0"/>
              <a:buNone/>
            </a:pPr>
            <a:r>
              <a:rPr lang="en-US" sz="1400" b="1" dirty="0"/>
              <a:t>Time:</a:t>
            </a:r>
            <a:r>
              <a:rPr lang="en-US" sz="1400" dirty="0"/>
              <a:t> 15</a:t>
            </a:r>
            <a:endParaRPr lang="en-US" sz="1400" b="0" dirty="0"/>
          </a:p>
          <a:p>
            <a:pPr marL="0" indent="0" algn="l" rtl="0">
              <a:buFont typeface="Arial" panose="020B0604020202020204" pitchFamily="34" charset="0"/>
              <a:buNone/>
            </a:pPr>
            <a:r>
              <a:rPr lang="en-US" sz="1400" b="1" dirty="0"/>
              <a:t>Punch: </a:t>
            </a:r>
            <a:r>
              <a:rPr lang="en-US" sz="1400" b="0" dirty="0"/>
              <a:t>when, how</a:t>
            </a:r>
          </a:p>
          <a:p>
            <a:pPr marL="0" indent="0" algn="l" rtl="0">
              <a:buFont typeface="Arial" panose="020B0604020202020204" pitchFamily="34" charset="0"/>
              <a:buNone/>
            </a:pPr>
            <a:r>
              <a:rPr lang="en-US" sz="1400" b="1" dirty="0"/>
              <a:t>Content: </a:t>
            </a:r>
          </a:p>
          <a:p>
            <a:pPr marL="285750" indent="-285750" algn="l" rtl="0">
              <a:buFont typeface="Arial" panose="020B0604020202020204" pitchFamily="34" charset="0"/>
              <a:buChar char="•"/>
            </a:pPr>
            <a:r>
              <a:rPr lang="en-US" sz="1400" b="0" dirty="0"/>
              <a:t>Ubiquitous flow – all share the same flow </a:t>
            </a:r>
            <a:r>
              <a:rPr lang="en-US" sz="1400" b="1" dirty="0"/>
              <a:t>#diagram #1slide</a:t>
            </a:r>
          </a:p>
          <a:p>
            <a:pPr marL="285750" indent="-285750" algn="l" rtl="0">
              <a:buFont typeface="Arial" panose="020B0604020202020204" pitchFamily="34" charset="0"/>
              <a:buChar char="•"/>
            </a:pPr>
            <a:r>
              <a:rPr lang="en-US" sz="1400" b="0" dirty="0"/>
              <a:t>Naïve authentication – login, session, authenticate </a:t>
            </a:r>
            <a:r>
              <a:rPr lang="en-US" sz="1400" b="1" dirty="0"/>
              <a:t>#code</a:t>
            </a:r>
          </a:p>
          <a:p>
            <a:pPr marL="285750" indent="-285750" algn="l" rtl="0">
              <a:buFont typeface="Arial" panose="020B0604020202020204" pitchFamily="34" charset="0"/>
              <a:buChar char="•"/>
            </a:pPr>
            <a:r>
              <a:rPr lang="en-US" sz="1400" b="0" dirty="0"/>
              <a:t>Authorization – start hard-coded, extract to middleware </a:t>
            </a:r>
            <a:r>
              <a:rPr lang="en-US" sz="1400" b="1" dirty="0"/>
              <a:t>#code</a:t>
            </a:r>
          </a:p>
          <a:p>
            <a:pPr marL="285750" indent="-285750" algn="l" rtl="0">
              <a:buFont typeface="Arial" panose="020B0604020202020204" pitchFamily="34" charset="0"/>
              <a:buChar char="•"/>
            </a:pPr>
            <a:r>
              <a:rPr lang="en-US" sz="1400" b="0" dirty="0"/>
              <a:t>What’s wrong – too eager, rely on availability. For example, temporary access to file system </a:t>
            </a:r>
            <a:r>
              <a:rPr lang="en-US" sz="1400" b="1" dirty="0"/>
              <a:t>#example</a:t>
            </a:r>
          </a:p>
          <a:p>
            <a:pPr marL="285750" indent="-285750" algn="l" rtl="0">
              <a:buFont typeface="Arial" panose="020B0604020202020204" pitchFamily="34" charset="0"/>
              <a:buChar char="•"/>
            </a:pPr>
            <a:r>
              <a:rPr lang="en-US" sz="1400" b="0" dirty="0"/>
              <a:t>Claim based authentication -  the adjusted flow – claim, no validation #diagram</a:t>
            </a:r>
          </a:p>
          <a:p>
            <a:pPr marL="285750" indent="-285750" algn="l" rtl="0">
              <a:buFont typeface="Arial" panose="020B0604020202020204" pitchFamily="34" charset="0"/>
              <a:buChar char="•"/>
            </a:pPr>
            <a:r>
              <a:rPr lang="en-US" sz="1400" b="0" dirty="0"/>
              <a:t>JWT anatomy – trust based flow, its payload </a:t>
            </a:r>
            <a:r>
              <a:rPr lang="en-US" sz="1400" b="1" dirty="0"/>
              <a:t>#1slide</a:t>
            </a:r>
          </a:p>
          <a:p>
            <a:pPr marL="285750" indent="-285750" algn="l" rtl="0">
              <a:buFont typeface="Arial" panose="020B0604020202020204" pitchFamily="34" charset="0"/>
              <a:buChar char="•"/>
            </a:pPr>
            <a:r>
              <a:rPr lang="en-US" sz="1400" b="0" dirty="0"/>
              <a:t>Basic JWT – replace the cookie, it’s not secured, provide it (passport vs SID)</a:t>
            </a:r>
          </a:p>
          <a:p>
            <a:pPr marL="285750" indent="-285750" algn="l" rtl="0">
              <a:buFont typeface="Arial" panose="020B0604020202020204" pitchFamily="34" charset="0"/>
              <a:buChar char="•"/>
            </a:pPr>
            <a:endParaRPr lang="en-US" sz="1400" b="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JWT flow + token anatomy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Implement JWT flow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mn-lt"/>
                <a:ea typeface="+mn-ea"/>
                <a:cs typeface="+mn-cs"/>
              </a:rPr>
              <a:t>Server to server</a:t>
            </a:r>
          </a:p>
          <a:p>
            <a:pPr marL="0" indent="0" algn="l" rtl="0">
              <a:buFont typeface="Arial" panose="020B0604020202020204" pitchFamily="34" charset="0"/>
              <a:buNone/>
            </a:pPr>
            <a:endParaRPr lang="en-US" sz="1400" b="1"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86</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6915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87</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41169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Goal: </a:t>
            </a:r>
            <a:r>
              <a:rPr lang="en-US" dirty="0"/>
              <a:t>Understand the problems Node covers and the opportunities it brings</a:t>
            </a:r>
          </a:p>
          <a:p>
            <a:pPr marL="0" indent="0">
              <a:buFont typeface="Arial" panose="020B0604020202020204" pitchFamily="34" charset="0"/>
              <a:buNone/>
            </a:pPr>
            <a:r>
              <a:rPr lang="en-US" b="1" dirty="0"/>
              <a:t>Time:</a:t>
            </a:r>
            <a:r>
              <a:rPr lang="en-US" dirty="0"/>
              <a:t> 30 min</a:t>
            </a:r>
          </a:p>
          <a:p>
            <a:pPr marL="0" indent="0">
              <a:buFont typeface="Arial" panose="020B0604020202020204" pitchFamily="34" charset="0"/>
              <a:buNone/>
            </a:pPr>
            <a:r>
              <a:rPr lang="en-US" b="1" dirty="0"/>
              <a:t>Topics: </a:t>
            </a:r>
          </a:p>
          <a:p>
            <a:pPr marL="171450" indent="-171450">
              <a:buFont typeface="Arial" panose="020B0604020202020204" pitchFamily="34" charset="0"/>
              <a:buChar char="•"/>
            </a:pPr>
            <a:r>
              <a:rPr lang="en-US" b="1" dirty="0"/>
              <a:t>History </a:t>
            </a:r>
            <a:r>
              <a:rPr lang="en-US" b="0" dirty="0"/>
              <a:t>– How it began, Ryan Dahl announcement, how it grew</a:t>
            </a:r>
          </a:p>
          <a:p>
            <a:pPr marL="171450" indent="-171450">
              <a:buFont typeface="Arial" panose="020B0604020202020204" pitchFamily="34" charset="0"/>
              <a:buChar char="•"/>
            </a:pPr>
            <a:r>
              <a:rPr lang="en-US" b="1" dirty="0"/>
              <a:t>Now - </a:t>
            </a:r>
            <a:r>
              <a:rPr lang="en-US" b="0" dirty="0"/>
              <a:t> where is it now (companies, popularity)</a:t>
            </a:r>
          </a:p>
          <a:p>
            <a:pPr marL="171450" indent="-171450">
              <a:buFont typeface="Arial" panose="020B0604020202020204" pitchFamily="34" charset="0"/>
              <a:buChar char="•"/>
            </a:pPr>
            <a:r>
              <a:rPr lang="en-US" b="1" dirty="0"/>
              <a:t>Usage –</a:t>
            </a:r>
            <a:r>
              <a:rPr lang="en-US" b="0" dirty="0"/>
              <a:t> what people are doing with Node.JS</a:t>
            </a:r>
          </a:p>
          <a:p>
            <a:pPr marL="171450" indent="-171450">
              <a:buFont typeface="Arial" panose="020B0604020202020204" pitchFamily="34" charset="0"/>
              <a:buChar char="•"/>
            </a:pPr>
            <a:r>
              <a:rPr lang="en-US" b="1" dirty="0"/>
              <a:t>Philosophy – </a:t>
            </a:r>
            <a:r>
              <a:rPr lang="en-US" b="0" dirty="0"/>
              <a:t>the 3 principles: naked, directed, community</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88</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06888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400" b="1" dirty="0">
                <a:solidFill>
                  <a:schemeClr val="accent1"/>
                </a:solidFill>
              </a:rPr>
              <a:t>#Anecdote</a:t>
            </a:r>
            <a:r>
              <a:rPr lang="en-US" sz="1400" b="1" dirty="0">
                <a:solidFill>
                  <a:schemeClr val="tx1">
                    <a:lumMod val="75000"/>
                    <a:lumOff val="25000"/>
                  </a:schemeClr>
                </a:solidFill>
              </a:rPr>
              <a:t> #</a:t>
            </a:r>
            <a:r>
              <a:rPr lang="en-US" sz="1400" b="1" dirty="0">
                <a:solidFill>
                  <a:schemeClr val="accent5">
                    <a:lumMod val="60000"/>
                    <a:lumOff val="40000"/>
                  </a:schemeClr>
                </a:solidFill>
              </a:rPr>
              <a:t>Example #</a:t>
            </a:r>
            <a:r>
              <a:rPr lang="en-US" sz="1400" b="1" dirty="0">
                <a:solidFill>
                  <a:srgbClr val="FF0000"/>
                </a:solidFill>
              </a:rPr>
              <a:t>Demo #</a:t>
            </a:r>
            <a:r>
              <a:rPr lang="en-US" sz="1400" b="1" dirty="0">
                <a:solidFill>
                  <a:srgbClr val="FFFF00"/>
                </a:solidFill>
              </a:rPr>
              <a:t>Punch</a:t>
            </a:r>
          </a:p>
          <a:p>
            <a:pPr marL="0" indent="0" algn="l" rtl="0">
              <a:buFont typeface="Arial" panose="020B0604020202020204" pitchFamily="34" charset="0"/>
              <a:buNone/>
            </a:pPr>
            <a:endParaRPr lang="en-US" sz="1400" b="1" dirty="0">
              <a:solidFill>
                <a:srgbClr val="FFFF00"/>
              </a:solidFill>
            </a:endParaRPr>
          </a:p>
          <a:p>
            <a:pPr marL="0" indent="0" algn="l" rtl="0">
              <a:buFont typeface="Arial" panose="020B0604020202020204" pitchFamily="34" charset="0"/>
              <a:buNone/>
            </a:pPr>
            <a:r>
              <a:rPr lang="en-US" sz="1400" b="1" dirty="0">
                <a:solidFill>
                  <a:srgbClr val="FFFF00"/>
                </a:solidFill>
              </a:rPr>
              <a:t>Title: </a:t>
            </a:r>
            <a:r>
              <a:rPr lang="en-US" sz="1400" b="0" dirty="0">
                <a:solidFill>
                  <a:srgbClr val="FFFF00"/>
                </a:solidFill>
              </a:rPr>
              <a:t>why should I care?</a:t>
            </a:r>
          </a:p>
          <a:p>
            <a:pPr marL="0" indent="0" algn="l" rtl="0">
              <a:buFont typeface="Arial" panose="020B0604020202020204" pitchFamily="34" charset="0"/>
              <a:buNone/>
            </a:pPr>
            <a:r>
              <a:rPr lang="en-US" sz="1400" b="1" dirty="0">
                <a:solidFill>
                  <a:srgbClr val="FFFF00"/>
                </a:solidFill>
              </a:rPr>
              <a:t>Goal: </a:t>
            </a:r>
            <a:r>
              <a:rPr lang="en-US" sz="1400" dirty="0">
                <a:solidFill>
                  <a:srgbClr val="FFFF00"/>
                </a:solidFill>
              </a:rPr>
              <a:t>Understand how involved should one be</a:t>
            </a:r>
          </a:p>
          <a:p>
            <a:pPr marL="0" indent="0" algn="l" rtl="0">
              <a:buFont typeface="Arial" panose="020B0604020202020204" pitchFamily="34" charset="0"/>
              <a:buNone/>
            </a:pPr>
            <a:r>
              <a:rPr lang="en-US" sz="1400" b="1" dirty="0"/>
              <a:t>Time:</a:t>
            </a:r>
            <a:r>
              <a:rPr lang="en-US" sz="1400" dirty="0"/>
              <a:t> 2 min</a:t>
            </a:r>
          </a:p>
          <a:p>
            <a:pPr marL="0" indent="0" algn="l" rtl="0">
              <a:buFont typeface="Arial" panose="020B0604020202020204" pitchFamily="34" charset="0"/>
              <a:buNone/>
            </a:pPr>
            <a:r>
              <a:rPr lang="en-US" sz="1400" b="1" dirty="0"/>
              <a:t>Topic: </a:t>
            </a:r>
            <a:r>
              <a:rPr lang="en-US" sz="1400" b="0" dirty="0"/>
              <a:t>Auto pilot</a:t>
            </a:r>
          </a:p>
          <a:p>
            <a:pPr marL="0" indent="0" algn="l" rtl="0">
              <a:buFont typeface="Arial" panose="020B0604020202020204" pitchFamily="34" charset="0"/>
              <a:buNone/>
            </a:pPr>
            <a:r>
              <a:rPr lang="en-US" sz="1400" b="1" dirty="0"/>
              <a:t>Punch: </a:t>
            </a:r>
            <a:r>
              <a:rPr lang="en-US" sz="1400" b="0" dirty="0"/>
              <a:t>95% of the time on auto-pilot</a:t>
            </a:r>
          </a:p>
          <a:p>
            <a:pPr marL="0" indent="0" algn="l" rtl="0">
              <a:buFont typeface="Arial" panose="020B0604020202020204" pitchFamily="34" charset="0"/>
              <a:buNone/>
            </a:pPr>
            <a:r>
              <a:rPr lang="en-US" sz="1400" b="1" dirty="0"/>
              <a:t>Content: </a:t>
            </a:r>
          </a:p>
          <a:p>
            <a:pPr marL="285750" indent="-285750" algn="l" rtl="0">
              <a:buFont typeface="Arial" panose="020B0604020202020204" pitchFamily="34" charset="0"/>
              <a:buChar char="•"/>
            </a:pPr>
            <a:r>
              <a:rPr lang="en-US" sz="1400" b="0" dirty="0"/>
              <a:t>Just program JS most of the time</a:t>
            </a:r>
          </a:p>
          <a:p>
            <a:pPr marL="285750" indent="-285750" algn="l" rtl="0">
              <a:buFont typeface="Arial" panose="020B0604020202020204" pitchFamily="34" charset="0"/>
              <a:buChar char="•"/>
            </a:pPr>
            <a:r>
              <a:rPr lang="en-US" sz="1400" b="0" dirty="0"/>
              <a:t>There are some cases in which you have to understand the mechanics of the plane</a:t>
            </a:r>
          </a:p>
          <a:p>
            <a:pPr marL="285750" indent="-285750" algn="l" rtl="0">
              <a:buFont typeface="Arial" panose="020B0604020202020204" pitchFamily="34" charset="0"/>
              <a:buChar char="•"/>
            </a:pPr>
            <a:r>
              <a:rPr lang="en-US" sz="1400" b="0" dirty="0"/>
              <a:t>As a developer – avoid CPU intensive tasks. </a:t>
            </a:r>
            <a:r>
              <a:rPr lang="en-US" sz="1400" b="1" dirty="0"/>
              <a:t>#example </a:t>
            </a:r>
            <a:r>
              <a:rPr lang="en-US" sz="1400" b="0" dirty="0"/>
              <a:t>Doing regular web stuff? Cool. Doing some lengthy calculations? stop</a:t>
            </a:r>
          </a:p>
          <a:p>
            <a:pPr marL="285750" indent="-285750" algn="l" rtl="0">
              <a:buFont typeface="Arial" panose="020B0604020202020204" pitchFamily="34" charset="0"/>
              <a:buChar char="•"/>
            </a:pPr>
            <a:r>
              <a:rPr lang="en-US" sz="1400" b="0" dirty="0"/>
              <a:t>As a </a:t>
            </a:r>
            <a:r>
              <a:rPr lang="en-US" sz="1400" b="0" dirty="0" err="1"/>
              <a:t>devops</a:t>
            </a:r>
            <a:r>
              <a:rPr lang="en-US" sz="1400" b="0" dirty="0"/>
              <a:t> – diagnose the engine at production</a:t>
            </a:r>
          </a:p>
          <a:p>
            <a:pPr marL="285750" indent="-285750" algn="l" rtl="0">
              <a:buFont typeface="Arial" panose="020B0604020202020204" pitchFamily="34" charset="0"/>
              <a:buChar char="•"/>
            </a:pPr>
            <a:endParaRPr lang="en-US" sz="1400" b="1" dirty="0"/>
          </a:p>
          <a:p>
            <a:pPr marL="0" indent="0" algn="l" rtl="0">
              <a:buFont typeface="Arial" panose="020B0604020202020204" pitchFamily="34" charset="0"/>
              <a:buNone/>
            </a:pPr>
            <a:r>
              <a:rPr lang="en-US" sz="1400" b="1" dirty="0"/>
              <a:t>Activity: </a:t>
            </a:r>
            <a:r>
              <a:rPr lang="en-US" sz="1400" b="0" dirty="0"/>
              <a:t>Slide</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89</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488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400" b="1" dirty="0">
                <a:solidFill>
                  <a:schemeClr val="accent1"/>
                </a:solidFill>
              </a:rPr>
              <a:t>#Anecdote</a:t>
            </a:r>
            <a:r>
              <a:rPr lang="en-US" sz="1400" b="1" dirty="0">
                <a:solidFill>
                  <a:schemeClr val="tx1">
                    <a:lumMod val="75000"/>
                    <a:lumOff val="25000"/>
                  </a:schemeClr>
                </a:solidFill>
              </a:rPr>
              <a:t> #</a:t>
            </a:r>
            <a:r>
              <a:rPr lang="en-US" sz="1400" b="1" dirty="0">
                <a:solidFill>
                  <a:schemeClr val="accent5">
                    <a:lumMod val="60000"/>
                    <a:lumOff val="40000"/>
                  </a:schemeClr>
                </a:solidFill>
              </a:rPr>
              <a:t>Example #</a:t>
            </a:r>
            <a:r>
              <a:rPr lang="en-US" sz="1400" b="1" dirty="0">
                <a:solidFill>
                  <a:srgbClr val="FF0000"/>
                </a:solidFill>
              </a:rPr>
              <a:t>Demo #</a:t>
            </a:r>
            <a:r>
              <a:rPr lang="en-US" sz="1400" b="1" dirty="0">
                <a:solidFill>
                  <a:srgbClr val="FFFF00"/>
                </a:solidFill>
              </a:rPr>
              <a:t>Punch</a:t>
            </a:r>
          </a:p>
          <a:p>
            <a:pPr marL="0" indent="0" algn="l" rtl="0">
              <a:buFont typeface="Arial" panose="020B0604020202020204" pitchFamily="34" charset="0"/>
              <a:buNone/>
            </a:pPr>
            <a:endParaRPr lang="en-US" sz="1400" b="1" dirty="0">
              <a:solidFill>
                <a:srgbClr val="FFFF00"/>
              </a:solidFill>
            </a:endParaRPr>
          </a:p>
          <a:p>
            <a:pPr marL="0" indent="0" algn="l" rtl="0">
              <a:buFont typeface="Arial" panose="020B0604020202020204" pitchFamily="34" charset="0"/>
              <a:buNone/>
            </a:pPr>
            <a:r>
              <a:rPr lang="en-US" sz="1400" b="1" dirty="0">
                <a:solidFill>
                  <a:srgbClr val="FFFF00"/>
                </a:solidFill>
              </a:rPr>
              <a:t>Title: </a:t>
            </a:r>
            <a:r>
              <a:rPr lang="en-US" sz="1400" b="0" dirty="0">
                <a:solidFill>
                  <a:srgbClr val="FFFF00"/>
                </a:solidFill>
              </a:rPr>
              <a:t>Anatomy of any web app</a:t>
            </a:r>
          </a:p>
          <a:p>
            <a:pPr marL="0" indent="0" algn="l" rtl="0">
              <a:buFont typeface="Arial" panose="020B0604020202020204" pitchFamily="34" charset="0"/>
              <a:buNone/>
            </a:pPr>
            <a:r>
              <a:rPr lang="en-US" sz="1400" b="1" dirty="0">
                <a:solidFill>
                  <a:srgbClr val="FFFF00"/>
                </a:solidFill>
              </a:rPr>
              <a:t>Goal: </a:t>
            </a:r>
            <a:r>
              <a:rPr lang="en-US" sz="1400" dirty="0">
                <a:solidFill>
                  <a:srgbClr val="FFFF00"/>
                </a:solidFill>
              </a:rPr>
              <a:t>Understand the puzzle</a:t>
            </a:r>
          </a:p>
          <a:p>
            <a:pPr marL="0" indent="0" algn="l" rtl="0">
              <a:buFont typeface="Arial" panose="020B0604020202020204" pitchFamily="34" charset="0"/>
              <a:buNone/>
            </a:pPr>
            <a:r>
              <a:rPr lang="en-US" sz="1400" b="1" dirty="0"/>
              <a:t>Time:</a:t>
            </a:r>
            <a:r>
              <a:rPr lang="en-US" sz="1400" dirty="0"/>
              <a:t> 3</a:t>
            </a:r>
            <a:endParaRPr lang="en-US" sz="1400" b="0" dirty="0"/>
          </a:p>
          <a:p>
            <a:pPr marL="0" indent="0" algn="l" rtl="0">
              <a:buFont typeface="Arial" panose="020B0604020202020204" pitchFamily="34" charset="0"/>
              <a:buNone/>
            </a:pPr>
            <a:r>
              <a:rPr lang="en-US" sz="1400" b="1" dirty="0"/>
              <a:t>Punch: Before delving into the details, lets get the picture</a:t>
            </a:r>
          </a:p>
          <a:p>
            <a:pPr marL="0" indent="0" algn="l" rtl="0">
              <a:buFont typeface="Arial" panose="020B0604020202020204" pitchFamily="34" charset="0"/>
              <a:buNone/>
            </a:pPr>
            <a:r>
              <a:rPr lang="en-US" sz="1400" b="1" dirty="0"/>
              <a:t>Content: </a:t>
            </a:r>
          </a:p>
          <a:p>
            <a:pPr marL="285750" indent="-285750" algn="l" rtl="0">
              <a:buFont typeface="Arial" panose="020B0604020202020204" pitchFamily="34" charset="0"/>
              <a:buChar char="•"/>
            </a:pPr>
            <a:r>
              <a:rPr lang="en-US" sz="1400" b="0" dirty="0"/>
              <a:t>Our requirements – let’s first understand the big picture, don’t get intimidated you’ll only need to deal with few parts</a:t>
            </a:r>
          </a:p>
          <a:p>
            <a:pPr marL="285750" indent="-285750" algn="l" rtl="0">
              <a:buFont typeface="Arial" panose="020B0604020202020204" pitchFamily="34" charset="0"/>
              <a:buChar char="•"/>
            </a:pPr>
            <a:r>
              <a:rPr lang="en-US" sz="1400" b="0" dirty="0"/>
              <a:t>The request flow – let’s flow with a user the asks for DB data </a:t>
            </a:r>
            <a:r>
              <a:rPr lang="en-US" sz="1400" b="1" dirty="0">
                <a:solidFill>
                  <a:schemeClr val="tx1">
                    <a:lumMod val="75000"/>
                    <a:lumOff val="25000"/>
                  </a:schemeClr>
                </a:solidFill>
              </a:rPr>
              <a:t>#</a:t>
            </a:r>
            <a:r>
              <a:rPr lang="en-US" sz="1400" b="1" dirty="0">
                <a:solidFill>
                  <a:schemeClr val="accent5">
                    <a:lumMod val="60000"/>
                    <a:lumOff val="40000"/>
                  </a:schemeClr>
                </a:solidFill>
              </a:rPr>
              <a:t>Example</a:t>
            </a:r>
            <a:endParaRPr lang="en-US" sz="1400" b="0" dirty="0"/>
          </a:p>
          <a:p>
            <a:pPr marL="285750" indent="-285750" algn="l" rtl="0">
              <a:buFont typeface="Arial" panose="020B0604020202020204" pitchFamily="34" charset="0"/>
              <a:buChar char="•"/>
            </a:pPr>
            <a:r>
              <a:rPr lang="en-US" sz="1400" b="0" dirty="0"/>
              <a:t>I would expect Node to solve most layers – and let me handle only on my services</a:t>
            </a:r>
          </a:p>
          <a:p>
            <a:pPr marL="285750" indent="-285750" algn="l" rtl="0">
              <a:buFont typeface="Arial" panose="020B0604020202020204" pitchFamily="34" charset="0"/>
              <a:buChar char="•"/>
            </a:pPr>
            <a:endParaRPr lang="en-US" sz="1400" b="1" dirty="0"/>
          </a:p>
          <a:p>
            <a:pPr marL="0" indent="0" algn="l" rtl="0">
              <a:buFont typeface="Arial" panose="020B0604020202020204" pitchFamily="34" charset="0"/>
              <a:buNone/>
            </a:pPr>
            <a:r>
              <a:rPr lang="en-US" sz="1400" b="1" dirty="0"/>
              <a:t>Activity: </a:t>
            </a:r>
            <a:r>
              <a:rPr lang="en-US" sz="1400" b="0" dirty="0"/>
              <a:t>Draw on slide</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9</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46683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400" b="1" dirty="0">
                <a:solidFill>
                  <a:schemeClr val="accent1"/>
                </a:solidFill>
              </a:rPr>
              <a:t>#Anecdote</a:t>
            </a:r>
            <a:r>
              <a:rPr lang="en-US" sz="1400" b="1" dirty="0">
                <a:solidFill>
                  <a:schemeClr val="tx1">
                    <a:lumMod val="75000"/>
                    <a:lumOff val="25000"/>
                  </a:schemeClr>
                </a:solidFill>
              </a:rPr>
              <a:t> #</a:t>
            </a:r>
            <a:r>
              <a:rPr lang="en-US" sz="1400" b="1" dirty="0">
                <a:solidFill>
                  <a:schemeClr val="accent5">
                    <a:lumMod val="60000"/>
                    <a:lumOff val="40000"/>
                  </a:schemeClr>
                </a:solidFill>
              </a:rPr>
              <a:t>Example #</a:t>
            </a:r>
            <a:r>
              <a:rPr lang="en-US" sz="1400" b="1" dirty="0">
                <a:solidFill>
                  <a:srgbClr val="FF0000"/>
                </a:solidFill>
              </a:rPr>
              <a:t>Demo #</a:t>
            </a:r>
            <a:r>
              <a:rPr lang="en-US" sz="1400" b="1" dirty="0">
                <a:solidFill>
                  <a:srgbClr val="FFFF00"/>
                </a:solidFill>
              </a:rPr>
              <a:t>Punch </a:t>
            </a:r>
            <a:r>
              <a:rPr lang="en-US" sz="1400" b="1" dirty="0">
                <a:solidFill>
                  <a:srgbClr val="FF0000"/>
                </a:solidFill>
              </a:rPr>
              <a:t>#</a:t>
            </a:r>
            <a:r>
              <a:rPr lang="en-US" sz="1400" b="1" dirty="0">
                <a:solidFill>
                  <a:srgbClr val="FFFF00"/>
                </a:solidFill>
              </a:rPr>
              <a:t>Question</a:t>
            </a:r>
          </a:p>
          <a:p>
            <a:pPr marL="0" indent="0" algn="l" rtl="0">
              <a:buFont typeface="Arial" panose="020B0604020202020204" pitchFamily="34" charset="0"/>
              <a:buNone/>
            </a:pPr>
            <a:endParaRPr lang="en-US" sz="1400" b="1" dirty="0">
              <a:solidFill>
                <a:srgbClr val="FFFF00"/>
              </a:solidFill>
            </a:endParaRPr>
          </a:p>
          <a:p>
            <a:pPr marL="0" indent="0" algn="l" rtl="0">
              <a:buFont typeface="Arial" panose="020B0604020202020204" pitchFamily="34" charset="0"/>
              <a:buNone/>
            </a:pPr>
            <a:r>
              <a:rPr lang="en-US" sz="1400" b="1" dirty="0">
                <a:solidFill>
                  <a:srgbClr val="FFFF00"/>
                </a:solidFill>
              </a:rPr>
              <a:t>Title: </a:t>
            </a:r>
            <a:r>
              <a:rPr lang="en-US" sz="1400" b="0" dirty="0">
                <a:solidFill>
                  <a:srgbClr val="FFFF00"/>
                </a:solidFill>
              </a:rPr>
              <a:t>The meaning of being single threaded non-blocking</a:t>
            </a:r>
          </a:p>
          <a:p>
            <a:pPr marL="0" indent="0" algn="l" rtl="0">
              <a:buFont typeface="Arial" panose="020B0604020202020204" pitchFamily="34" charset="0"/>
              <a:buNone/>
            </a:pPr>
            <a:r>
              <a:rPr lang="en-US" sz="1400" b="1" dirty="0">
                <a:solidFill>
                  <a:srgbClr val="FFFF00"/>
                </a:solidFill>
              </a:rPr>
              <a:t>Goal: </a:t>
            </a:r>
            <a:r>
              <a:rPr lang="en-US" sz="1400" dirty="0">
                <a:solidFill>
                  <a:srgbClr val="FFFF00"/>
                </a:solidFill>
              </a:rPr>
              <a:t>Intrigue to understand the engine</a:t>
            </a:r>
          </a:p>
          <a:p>
            <a:pPr marL="0" indent="0" algn="l" rtl="0">
              <a:buFont typeface="Arial" panose="020B0604020202020204" pitchFamily="34" charset="0"/>
              <a:buNone/>
            </a:pPr>
            <a:r>
              <a:rPr lang="en-US" sz="1400" b="1" dirty="0"/>
              <a:t>Time:</a:t>
            </a:r>
            <a:r>
              <a:rPr lang="en-US" sz="1400" dirty="0"/>
              <a:t> 3 min</a:t>
            </a:r>
          </a:p>
          <a:p>
            <a:pPr marL="0" indent="0" algn="l" rtl="0">
              <a:buFont typeface="Arial" panose="020B0604020202020204" pitchFamily="34" charset="0"/>
              <a:buNone/>
            </a:pPr>
            <a:r>
              <a:rPr lang="en-US" sz="1400" b="1" dirty="0"/>
              <a:t>Punch: </a:t>
            </a:r>
            <a:r>
              <a:rPr lang="en-US" sz="1400" b="0" dirty="0"/>
              <a:t>How come it’s so good, what’s the price</a:t>
            </a:r>
          </a:p>
          <a:p>
            <a:pPr marL="0" indent="0" algn="l" rtl="0">
              <a:buFont typeface="Arial" panose="020B0604020202020204" pitchFamily="34" charset="0"/>
              <a:buNone/>
            </a:pPr>
            <a:r>
              <a:rPr lang="en-US" sz="1400" b="1" dirty="0"/>
              <a:t>Content: </a:t>
            </a:r>
          </a:p>
          <a:p>
            <a:pPr marL="285750" indent="-285750" algn="l" rtl="0">
              <a:buFont typeface="Arial" panose="020B0604020202020204" pitchFamily="34" charset="0"/>
              <a:buChar char="•"/>
            </a:pPr>
            <a:r>
              <a:rPr lang="en-US" sz="1400" b="0" dirty="0"/>
              <a:t>Typical platform threading model </a:t>
            </a:r>
            <a:r>
              <a:rPr lang="en-US" sz="1400" b="1" dirty="0"/>
              <a:t>#question</a:t>
            </a:r>
            <a:r>
              <a:rPr lang="en-US" sz="1400" b="0" dirty="0"/>
              <a:t> Who knows how apache/IIS webserver works?</a:t>
            </a:r>
          </a:p>
          <a:p>
            <a:pPr marL="285750" indent="-285750" algn="l" rtl="0">
              <a:buFont typeface="Arial" panose="020B0604020202020204" pitchFamily="34" charset="0"/>
              <a:buChar char="•"/>
            </a:pPr>
            <a:r>
              <a:rPr lang="en-US" sz="1400" b="0" dirty="0"/>
              <a:t>Node is single threaded. How can it competes? </a:t>
            </a:r>
            <a:r>
              <a:rPr lang="en-US" sz="1400" b="1" dirty="0"/>
              <a:t>#Demo </a:t>
            </a:r>
            <a:r>
              <a:rPr lang="en-US" sz="1400" b="0" dirty="0"/>
              <a:t>show performance testing over the web</a:t>
            </a:r>
          </a:p>
          <a:p>
            <a:pPr marL="285750" indent="-285750" algn="l" rtl="0">
              <a:buFont typeface="Arial" panose="020B0604020202020204" pitchFamily="34" charset="0"/>
              <a:buChar char="•"/>
            </a:pPr>
            <a:r>
              <a:rPr lang="en-US" sz="1400" b="0" dirty="0"/>
              <a:t>It’s the blocking stupid. Node never stops, it </a:t>
            </a:r>
            <a:r>
              <a:rPr lang="en-US" sz="1400" b="1" dirty="0">
                <a:solidFill>
                  <a:schemeClr val="accent1"/>
                </a:solidFill>
              </a:rPr>
              <a:t>#Anecdote </a:t>
            </a:r>
            <a:r>
              <a:rPr lang="en-US" sz="1400" b="0" dirty="0"/>
              <a:t>has a friend that takes care (</a:t>
            </a:r>
            <a:r>
              <a:rPr lang="en-US" sz="1400" b="0" dirty="0" err="1"/>
              <a:t>libuv</a:t>
            </a:r>
            <a:r>
              <a:rPr lang="en-US" sz="1400" b="0" dirty="0"/>
              <a:t>)</a:t>
            </a:r>
          </a:p>
          <a:p>
            <a:pPr marL="285750" indent="-285750" algn="l" rtl="0">
              <a:buFont typeface="Arial" panose="020B0604020202020204" pitchFamily="34" charset="0"/>
              <a:buChar char="•"/>
            </a:pPr>
            <a:endParaRPr lang="en-US" sz="1400" b="1" dirty="0"/>
          </a:p>
          <a:p>
            <a:pPr marL="0" indent="0" algn="l" rtl="0">
              <a:buFont typeface="Arial" panose="020B0604020202020204" pitchFamily="34" charset="0"/>
              <a:buNone/>
            </a:pPr>
            <a:r>
              <a:rPr lang="en-US" sz="1400" b="1" dirty="0"/>
              <a:t>Activity: </a:t>
            </a:r>
            <a:r>
              <a:rPr lang="en-US" sz="1400" b="0" dirty="0"/>
              <a:t>Slide</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90</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41885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400" b="1" dirty="0">
                <a:solidFill>
                  <a:schemeClr val="accent1"/>
                </a:solidFill>
              </a:rPr>
              <a:t>#Anecdote</a:t>
            </a:r>
            <a:r>
              <a:rPr lang="en-US" sz="1400" b="1" dirty="0">
                <a:solidFill>
                  <a:schemeClr val="tx1">
                    <a:lumMod val="75000"/>
                    <a:lumOff val="25000"/>
                  </a:schemeClr>
                </a:solidFill>
              </a:rPr>
              <a:t> #</a:t>
            </a:r>
            <a:r>
              <a:rPr lang="en-US" sz="1400" b="1" dirty="0">
                <a:solidFill>
                  <a:schemeClr val="accent5">
                    <a:lumMod val="60000"/>
                    <a:lumOff val="40000"/>
                  </a:schemeClr>
                </a:solidFill>
              </a:rPr>
              <a:t>Example #</a:t>
            </a:r>
            <a:r>
              <a:rPr lang="en-US" sz="1400" b="1" dirty="0">
                <a:solidFill>
                  <a:srgbClr val="FF0000"/>
                </a:solidFill>
              </a:rPr>
              <a:t>Demo #</a:t>
            </a:r>
            <a:r>
              <a:rPr lang="en-US" sz="1400" b="1" dirty="0">
                <a:solidFill>
                  <a:srgbClr val="FFFF00"/>
                </a:solidFill>
              </a:rPr>
              <a:t>Punch </a:t>
            </a:r>
            <a:r>
              <a:rPr lang="en-US" sz="1400" b="1" dirty="0">
                <a:solidFill>
                  <a:srgbClr val="FF0000"/>
                </a:solidFill>
              </a:rPr>
              <a:t>#</a:t>
            </a:r>
            <a:r>
              <a:rPr lang="en-US" sz="1400" b="1" dirty="0">
                <a:solidFill>
                  <a:srgbClr val="FFFF00"/>
                </a:solidFill>
              </a:rPr>
              <a:t>Question</a:t>
            </a:r>
          </a:p>
          <a:p>
            <a:pPr marL="0" indent="0" algn="l" rtl="0">
              <a:buFont typeface="Arial" panose="020B0604020202020204" pitchFamily="34" charset="0"/>
              <a:buNone/>
            </a:pPr>
            <a:endParaRPr lang="en-US" sz="1400" b="1" dirty="0">
              <a:solidFill>
                <a:srgbClr val="FFFF00"/>
              </a:solidFill>
            </a:endParaRPr>
          </a:p>
          <a:p>
            <a:pPr marL="0" indent="0" algn="l" rtl="0">
              <a:buFont typeface="Arial" panose="020B0604020202020204" pitchFamily="34" charset="0"/>
              <a:buNone/>
            </a:pPr>
            <a:r>
              <a:rPr lang="en-US" sz="1400" b="1" dirty="0">
                <a:solidFill>
                  <a:srgbClr val="FFFF00"/>
                </a:solidFill>
              </a:rPr>
              <a:t>Title: </a:t>
            </a:r>
            <a:r>
              <a:rPr lang="en-US" sz="1400" b="0" dirty="0">
                <a:solidFill>
                  <a:srgbClr val="FFFF00"/>
                </a:solidFill>
              </a:rPr>
              <a:t>The meaning of being single threaded non-blocking</a:t>
            </a:r>
          </a:p>
          <a:p>
            <a:pPr marL="0" indent="0" algn="l" rtl="0">
              <a:buFont typeface="Arial" panose="020B0604020202020204" pitchFamily="34" charset="0"/>
              <a:buNone/>
            </a:pPr>
            <a:r>
              <a:rPr lang="en-US" sz="1400" b="1" dirty="0">
                <a:solidFill>
                  <a:srgbClr val="FFFF00"/>
                </a:solidFill>
              </a:rPr>
              <a:t>Goal: </a:t>
            </a:r>
            <a:r>
              <a:rPr lang="en-US" sz="1400" dirty="0">
                <a:solidFill>
                  <a:srgbClr val="FFFF00"/>
                </a:solidFill>
              </a:rPr>
              <a:t>Intrigue to understand the engine</a:t>
            </a:r>
          </a:p>
          <a:p>
            <a:pPr marL="0" indent="0" algn="l" rtl="0">
              <a:buFont typeface="Arial" panose="020B0604020202020204" pitchFamily="34" charset="0"/>
              <a:buNone/>
            </a:pPr>
            <a:r>
              <a:rPr lang="en-US" sz="1400" b="1" dirty="0"/>
              <a:t>Time:</a:t>
            </a:r>
            <a:r>
              <a:rPr lang="en-US" sz="1400" dirty="0"/>
              <a:t> 3 min</a:t>
            </a:r>
          </a:p>
          <a:p>
            <a:pPr marL="0" indent="0" algn="l" rtl="0">
              <a:buFont typeface="Arial" panose="020B0604020202020204" pitchFamily="34" charset="0"/>
              <a:buNone/>
            </a:pPr>
            <a:r>
              <a:rPr lang="en-US" sz="1400" b="1" dirty="0"/>
              <a:t>Punch: </a:t>
            </a:r>
            <a:r>
              <a:rPr lang="en-US" sz="1400" b="0" dirty="0"/>
              <a:t>How come it’s so good, what’s the price</a:t>
            </a:r>
          </a:p>
          <a:p>
            <a:pPr marL="0" indent="0" algn="l" rtl="0">
              <a:buFont typeface="Arial" panose="020B0604020202020204" pitchFamily="34" charset="0"/>
              <a:buNone/>
            </a:pPr>
            <a:r>
              <a:rPr lang="en-US" sz="1400" b="1" dirty="0"/>
              <a:t>Content: </a:t>
            </a:r>
          </a:p>
          <a:p>
            <a:pPr marL="285750" indent="-285750" algn="l" rtl="0">
              <a:buFont typeface="Arial" panose="020B0604020202020204" pitchFamily="34" charset="0"/>
              <a:buChar char="•"/>
            </a:pPr>
            <a:r>
              <a:rPr lang="en-US" sz="1400" b="0" dirty="0"/>
              <a:t>Typical platform threading model </a:t>
            </a:r>
            <a:r>
              <a:rPr lang="en-US" sz="1400" b="1" dirty="0"/>
              <a:t>#question</a:t>
            </a:r>
            <a:r>
              <a:rPr lang="en-US" sz="1400" b="0" dirty="0"/>
              <a:t> Who knows how apache/IIS webserver works?</a:t>
            </a:r>
          </a:p>
          <a:p>
            <a:pPr marL="285750" indent="-285750" algn="l" rtl="0">
              <a:buFont typeface="Arial" panose="020B0604020202020204" pitchFamily="34" charset="0"/>
              <a:buChar char="•"/>
            </a:pPr>
            <a:r>
              <a:rPr lang="en-US" sz="1400" b="0" dirty="0"/>
              <a:t>Node is single threaded. How can it competes? </a:t>
            </a:r>
            <a:r>
              <a:rPr lang="en-US" sz="1400" b="1" dirty="0"/>
              <a:t>#Demo </a:t>
            </a:r>
            <a:r>
              <a:rPr lang="en-US" sz="1400" b="0" dirty="0"/>
              <a:t>show performance testing over the web</a:t>
            </a:r>
          </a:p>
          <a:p>
            <a:pPr marL="285750" indent="-285750" algn="l" rtl="0">
              <a:buFont typeface="Arial" panose="020B0604020202020204" pitchFamily="34" charset="0"/>
              <a:buChar char="•"/>
            </a:pPr>
            <a:r>
              <a:rPr lang="en-US" sz="1400" b="0" dirty="0"/>
              <a:t>It’s the blocking stupid. Node never stops, it </a:t>
            </a:r>
            <a:r>
              <a:rPr lang="en-US" sz="1400" b="1" dirty="0">
                <a:solidFill>
                  <a:schemeClr val="accent1"/>
                </a:solidFill>
              </a:rPr>
              <a:t>#Anecdote </a:t>
            </a:r>
            <a:r>
              <a:rPr lang="en-US" sz="1400" b="0" dirty="0"/>
              <a:t>has a friend that takes care (</a:t>
            </a:r>
            <a:r>
              <a:rPr lang="en-US" sz="1400" b="0" dirty="0" err="1"/>
              <a:t>libuv</a:t>
            </a:r>
            <a:r>
              <a:rPr lang="en-US" sz="1400" b="0" dirty="0"/>
              <a:t>)</a:t>
            </a:r>
          </a:p>
          <a:p>
            <a:pPr marL="285750" indent="-285750" algn="l" rtl="0">
              <a:buFont typeface="Arial" panose="020B0604020202020204" pitchFamily="34" charset="0"/>
              <a:buChar char="•"/>
            </a:pPr>
            <a:endParaRPr lang="en-US" sz="1400" b="1" dirty="0"/>
          </a:p>
          <a:p>
            <a:pPr marL="0" indent="0" algn="l" rtl="0">
              <a:buFont typeface="Arial" panose="020B0604020202020204" pitchFamily="34" charset="0"/>
              <a:buNone/>
            </a:pPr>
            <a:r>
              <a:rPr lang="en-US" sz="1400" b="1" dirty="0"/>
              <a:t>Activity: </a:t>
            </a:r>
            <a:r>
              <a:rPr lang="en-US" sz="1400" b="0" dirty="0"/>
              <a:t>Slide</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91</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37937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3200" b="1" dirty="0">
                <a:solidFill>
                  <a:schemeClr val="accent1"/>
                </a:solidFill>
              </a:rPr>
              <a:t>Node is a plaster</a:t>
            </a:r>
          </a:p>
          <a:p>
            <a:pPr marL="0" indent="0" algn="l" rtl="0">
              <a:buFont typeface="Arial" panose="020B0604020202020204" pitchFamily="34" charset="0"/>
              <a:buNone/>
            </a:pPr>
            <a:endParaRPr lang="en-US" sz="1400" b="1" dirty="0">
              <a:solidFill>
                <a:schemeClr val="accent1"/>
              </a:solidFill>
            </a:endParaRPr>
          </a:p>
          <a:p>
            <a:pPr marL="0" indent="0" algn="l" rtl="0">
              <a:buFont typeface="Arial" panose="020B0604020202020204" pitchFamily="34" charset="0"/>
              <a:buNone/>
            </a:pPr>
            <a:r>
              <a:rPr lang="en-US" sz="1400" b="1" dirty="0">
                <a:solidFill>
                  <a:schemeClr val="accent1"/>
                </a:solidFill>
              </a:rPr>
              <a:t>#Anecdote</a:t>
            </a:r>
            <a:r>
              <a:rPr lang="en-US" sz="1400" b="1" dirty="0">
                <a:solidFill>
                  <a:schemeClr val="tx1">
                    <a:lumMod val="75000"/>
                    <a:lumOff val="25000"/>
                  </a:schemeClr>
                </a:solidFill>
              </a:rPr>
              <a:t> #</a:t>
            </a:r>
            <a:r>
              <a:rPr lang="en-US" sz="1400" b="1" dirty="0">
                <a:solidFill>
                  <a:schemeClr val="accent5">
                    <a:lumMod val="60000"/>
                    <a:lumOff val="40000"/>
                  </a:schemeClr>
                </a:solidFill>
              </a:rPr>
              <a:t>Example #</a:t>
            </a:r>
            <a:r>
              <a:rPr lang="en-US" sz="1400" b="1" dirty="0">
                <a:solidFill>
                  <a:srgbClr val="FF0000"/>
                </a:solidFill>
              </a:rPr>
              <a:t>Demo #</a:t>
            </a:r>
            <a:r>
              <a:rPr lang="en-US" sz="1400" b="1" dirty="0">
                <a:solidFill>
                  <a:srgbClr val="FFFF00"/>
                </a:solidFill>
              </a:rPr>
              <a:t>Punch </a:t>
            </a:r>
            <a:r>
              <a:rPr lang="en-US" sz="1400" b="1" dirty="0">
                <a:solidFill>
                  <a:srgbClr val="FF0000"/>
                </a:solidFill>
              </a:rPr>
              <a:t>#</a:t>
            </a:r>
            <a:r>
              <a:rPr lang="en-US" sz="1400" b="1" dirty="0">
                <a:solidFill>
                  <a:srgbClr val="FFFF00"/>
                </a:solidFill>
              </a:rPr>
              <a:t>Question</a:t>
            </a:r>
          </a:p>
          <a:p>
            <a:pPr marL="0" indent="0" algn="l" rtl="0">
              <a:buFont typeface="Arial" panose="020B0604020202020204" pitchFamily="34" charset="0"/>
              <a:buNone/>
            </a:pPr>
            <a:endParaRPr lang="en-US" sz="1400" b="1" dirty="0">
              <a:solidFill>
                <a:srgbClr val="FFFF00"/>
              </a:solidFill>
            </a:endParaRPr>
          </a:p>
          <a:p>
            <a:pPr marL="0" indent="0" algn="l" rtl="0">
              <a:buFont typeface="Arial" panose="020B0604020202020204" pitchFamily="34" charset="0"/>
              <a:buNone/>
            </a:pPr>
            <a:r>
              <a:rPr lang="en-US" sz="1400" b="1" dirty="0">
                <a:solidFill>
                  <a:srgbClr val="FFFF00"/>
                </a:solidFill>
              </a:rPr>
              <a:t>Title: </a:t>
            </a:r>
            <a:r>
              <a:rPr lang="en-US" sz="1400" b="0" dirty="0">
                <a:solidFill>
                  <a:srgbClr val="FFFF00"/>
                </a:solidFill>
              </a:rPr>
              <a:t>Mechanics 360 view</a:t>
            </a:r>
          </a:p>
          <a:p>
            <a:pPr marL="0" indent="0" algn="l" rtl="0">
              <a:buFont typeface="Arial" panose="020B0604020202020204" pitchFamily="34" charset="0"/>
              <a:buNone/>
            </a:pPr>
            <a:r>
              <a:rPr lang="en-US" sz="1400" b="1" dirty="0">
                <a:solidFill>
                  <a:srgbClr val="FFFF00"/>
                </a:solidFill>
              </a:rPr>
              <a:t>Goal: </a:t>
            </a:r>
            <a:r>
              <a:rPr lang="en-US" sz="1400" dirty="0">
                <a:solidFill>
                  <a:srgbClr val="FFFF00"/>
                </a:solidFill>
              </a:rPr>
              <a:t>Get familiar with the core building blocks</a:t>
            </a:r>
          </a:p>
          <a:p>
            <a:pPr marL="0" indent="0" algn="l" rtl="0">
              <a:buFont typeface="Arial" panose="020B0604020202020204" pitchFamily="34" charset="0"/>
              <a:buNone/>
            </a:pPr>
            <a:r>
              <a:rPr lang="en-US" sz="1400" b="1" dirty="0"/>
              <a:t>Time:</a:t>
            </a:r>
            <a:r>
              <a:rPr lang="en-US" sz="1400" dirty="0"/>
              <a:t> 3 min</a:t>
            </a:r>
          </a:p>
          <a:p>
            <a:pPr marL="0" indent="0" algn="l" rtl="0">
              <a:buFont typeface="Arial" panose="020B0604020202020204" pitchFamily="34" charset="0"/>
              <a:buNone/>
            </a:pPr>
            <a:r>
              <a:rPr lang="en-US" sz="1400" b="1" dirty="0"/>
              <a:t>Punch: </a:t>
            </a:r>
            <a:r>
              <a:rPr lang="en-US" sz="1400" b="0" dirty="0"/>
              <a:t>Node is just the </a:t>
            </a:r>
            <a:r>
              <a:rPr lang="en-US" sz="1400" b="0" dirty="0" err="1"/>
              <a:t>pluster</a:t>
            </a:r>
            <a:endParaRPr lang="en-US" sz="1400" b="0" dirty="0"/>
          </a:p>
          <a:p>
            <a:pPr marL="0" indent="0" algn="l" rtl="0">
              <a:buFont typeface="Arial" panose="020B0604020202020204" pitchFamily="34" charset="0"/>
              <a:buNone/>
            </a:pPr>
            <a:r>
              <a:rPr lang="en-US" sz="1400" b="1" dirty="0"/>
              <a:t>Content: </a:t>
            </a:r>
          </a:p>
          <a:p>
            <a:pPr marL="285750" indent="-285750" algn="l" rtl="0">
              <a:buFont typeface="Arial" panose="020B0604020202020204" pitchFamily="34" charset="0"/>
              <a:buChar char="•"/>
            </a:pPr>
            <a:r>
              <a:rPr lang="en-US" sz="1400" b="0" dirty="0"/>
              <a:t>Node constitutes 3 major blocks: v8, </a:t>
            </a:r>
            <a:r>
              <a:rPr lang="en-US" sz="1400" b="0" dirty="0" err="1"/>
              <a:t>libuv</a:t>
            </a:r>
            <a:r>
              <a:rPr lang="en-US" sz="1400" b="0" dirty="0"/>
              <a:t>, kernel</a:t>
            </a:r>
          </a:p>
          <a:p>
            <a:pPr marL="285750" indent="-285750" algn="l" rtl="0">
              <a:buFont typeface="Arial" panose="020B0604020202020204" pitchFamily="34" charset="0"/>
              <a:buChar char="•"/>
            </a:pPr>
            <a:r>
              <a:rPr lang="en-US" sz="1400" b="0" dirty="0"/>
              <a:t>Let’s see a typical flow, </a:t>
            </a:r>
            <a:r>
              <a:rPr lang="en-US" sz="1400" b="1" dirty="0">
                <a:solidFill>
                  <a:schemeClr val="tx1">
                    <a:lumMod val="75000"/>
                    <a:lumOff val="25000"/>
                  </a:schemeClr>
                </a:solidFill>
              </a:rPr>
              <a:t>#</a:t>
            </a:r>
            <a:r>
              <a:rPr lang="en-US" sz="1400" b="1" dirty="0">
                <a:solidFill>
                  <a:schemeClr val="accent5">
                    <a:lumMod val="60000"/>
                    <a:lumOff val="40000"/>
                  </a:schemeClr>
                </a:solidFill>
              </a:rPr>
              <a:t>Example </a:t>
            </a:r>
            <a:r>
              <a:rPr lang="en-US" sz="1400" b="0" dirty="0"/>
              <a:t>get data from DB: Node first, user asks to run some JS</a:t>
            </a:r>
          </a:p>
          <a:p>
            <a:pPr marL="285750" indent="-285750" algn="l" rtl="0">
              <a:buFont typeface="Arial" panose="020B0604020202020204" pitchFamily="34" charset="0"/>
              <a:buChar char="•"/>
            </a:pPr>
            <a:r>
              <a:rPr lang="en-US" sz="1400" b="0" dirty="0"/>
              <a:t>V8 second, it compiles the JS and run it, at some point it will call external API. Why we need more than v8? </a:t>
            </a:r>
            <a:r>
              <a:rPr lang="en-US" sz="1400" b="1" dirty="0"/>
              <a:t>#question </a:t>
            </a:r>
            <a:r>
              <a:rPr lang="en-US" sz="1400" b="0" dirty="0"/>
              <a:t>Modules, I0, cluster</a:t>
            </a:r>
          </a:p>
          <a:p>
            <a:pPr marL="285750" indent="-285750" algn="l" rtl="0">
              <a:buFont typeface="Arial" panose="020B0604020202020204" pitchFamily="34" charset="0"/>
              <a:buChar char="•"/>
            </a:pPr>
            <a:r>
              <a:rPr lang="en-US" sz="1400" b="0" dirty="0" err="1"/>
              <a:t>Libuv</a:t>
            </a:r>
            <a:r>
              <a:rPr lang="en-US" sz="1400" b="0" dirty="0"/>
              <a:t> handled the </a:t>
            </a:r>
            <a:r>
              <a:rPr lang="en-US" sz="1400" b="0" dirty="0" err="1"/>
              <a:t>async</a:t>
            </a:r>
            <a:r>
              <a:rPr lang="en-US" sz="1400" b="0" dirty="0"/>
              <a:t> calls, ask for OS event</a:t>
            </a:r>
          </a:p>
          <a:p>
            <a:pPr marL="285750" indent="-285750" algn="l" rtl="0">
              <a:buFont typeface="Arial" panose="020B0604020202020204" pitchFamily="34" charset="0"/>
              <a:buChar char="•"/>
            </a:pPr>
            <a:r>
              <a:rPr lang="en-US" sz="1400" b="0" dirty="0"/>
              <a:t>OS tells </a:t>
            </a:r>
            <a:r>
              <a:rPr lang="en-US" sz="1400" b="0" dirty="0" err="1"/>
              <a:t>libuv</a:t>
            </a:r>
            <a:r>
              <a:rPr lang="en-US" sz="1400" b="0" dirty="0"/>
              <a:t> to wait</a:t>
            </a:r>
          </a:p>
          <a:p>
            <a:pPr marL="285750" indent="-285750" algn="l" rtl="0">
              <a:buFont typeface="Arial" panose="020B0604020202020204" pitchFamily="34" charset="0"/>
              <a:buChar char="•"/>
            </a:pPr>
            <a:r>
              <a:rPr lang="en-US" sz="1400" b="0" dirty="0"/>
              <a:t>The entire flow ran over a single thread</a:t>
            </a:r>
          </a:p>
          <a:p>
            <a:pPr marL="285750" indent="-285750" algn="l" rtl="0">
              <a:buFont typeface="Arial" panose="020B0604020202020204" pitchFamily="34" charset="0"/>
              <a:buChar char="•"/>
            </a:pPr>
            <a:r>
              <a:rPr lang="en-US" sz="1400" b="0" dirty="0"/>
              <a:t>Node is just a </a:t>
            </a:r>
            <a:r>
              <a:rPr lang="en-US" sz="1400" b="0" dirty="0" err="1"/>
              <a:t>pluster</a:t>
            </a:r>
            <a:r>
              <a:rPr lang="en-US" sz="1400" b="0" dirty="0"/>
              <a:t>, but it controls all the flags </a:t>
            </a:r>
            <a:r>
              <a:rPr lang="en-US" sz="1400" b="1" dirty="0"/>
              <a:t>#punch</a:t>
            </a:r>
          </a:p>
          <a:p>
            <a:pPr marL="285750" indent="-285750" algn="l" rtl="0">
              <a:buFont typeface="Arial" panose="020B0604020202020204" pitchFamily="34" charset="0"/>
              <a:buChar char="•"/>
            </a:pPr>
            <a:endParaRPr lang="en-US" sz="1400" b="1" dirty="0"/>
          </a:p>
          <a:p>
            <a:pPr marL="0" indent="0" algn="l" rtl="0">
              <a:buFont typeface="Arial" panose="020B0604020202020204" pitchFamily="34" charset="0"/>
              <a:buNone/>
            </a:pPr>
            <a:r>
              <a:rPr lang="en-US" sz="1400" b="1" dirty="0"/>
              <a:t>Activity: </a:t>
            </a:r>
            <a:r>
              <a:rPr lang="en-US" sz="1400" b="0" dirty="0"/>
              <a:t>Slide</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92</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44408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400" b="1" dirty="0">
                <a:solidFill>
                  <a:schemeClr val="accent1"/>
                </a:solidFill>
              </a:rPr>
              <a:t>#Anecdote</a:t>
            </a:r>
            <a:r>
              <a:rPr lang="en-US" sz="1400" b="1" dirty="0">
                <a:solidFill>
                  <a:schemeClr val="tx1">
                    <a:lumMod val="75000"/>
                    <a:lumOff val="25000"/>
                  </a:schemeClr>
                </a:solidFill>
              </a:rPr>
              <a:t> #</a:t>
            </a:r>
            <a:r>
              <a:rPr lang="en-US" sz="1400" b="1" dirty="0">
                <a:solidFill>
                  <a:schemeClr val="accent5">
                    <a:lumMod val="60000"/>
                    <a:lumOff val="40000"/>
                  </a:schemeClr>
                </a:solidFill>
              </a:rPr>
              <a:t>Example #</a:t>
            </a:r>
            <a:r>
              <a:rPr lang="en-US" sz="1400" b="1" dirty="0">
                <a:solidFill>
                  <a:srgbClr val="FF0000"/>
                </a:solidFill>
              </a:rPr>
              <a:t>Demo #</a:t>
            </a:r>
            <a:r>
              <a:rPr lang="en-US" sz="1400" b="1" dirty="0">
                <a:solidFill>
                  <a:srgbClr val="FFFF00"/>
                </a:solidFill>
              </a:rPr>
              <a:t>Punch </a:t>
            </a:r>
            <a:r>
              <a:rPr lang="en-US" sz="1400" b="1" dirty="0">
                <a:solidFill>
                  <a:srgbClr val="FF0000"/>
                </a:solidFill>
              </a:rPr>
              <a:t>#</a:t>
            </a:r>
            <a:r>
              <a:rPr lang="en-US" sz="1400" b="1" dirty="0">
                <a:solidFill>
                  <a:srgbClr val="FFFF00"/>
                </a:solidFill>
              </a:rPr>
              <a:t>Question</a:t>
            </a:r>
          </a:p>
          <a:p>
            <a:pPr marL="0" indent="0" algn="l" rtl="0">
              <a:buFont typeface="Arial" panose="020B0604020202020204" pitchFamily="34" charset="0"/>
              <a:buNone/>
            </a:pPr>
            <a:endParaRPr lang="en-US" sz="1400" b="1" dirty="0">
              <a:solidFill>
                <a:srgbClr val="FFFF00"/>
              </a:solidFill>
            </a:endParaRPr>
          </a:p>
          <a:p>
            <a:pPr marL="0" indent="0" algn="l" rtl="0">
              <a:buFont typeface="Arial" panose="020B0604020202020204" pitchFamily="34" charset="0"/>
              <a:buNone/>
            </a:pPr>
            <a:r>
              <a:rPr lang="en-US" sz="1400" b="1" dirty="0">
                <a:solidFill>
                  <a:srgbClr val="FFFF00"/>
                </a:solidFill>
              </a:rPr>
              <a:t>Title: </a:t>
            </a:r>
            <a:r>
              <a:rPr lang="en-US" sz="1400" b="0" dirty="0">
                <a:solidFill>
                  <a:srgbClr val="FFFF00"/>
                </a:solidFill>
              </a:rPr>
              <a:t>Mechanics 360 view</a:t>
            </a:r>
          </a:p>
          <a:p>
            <a:pPr marL="0" indent="0" algn="l" rtl="0">
              <a:buFont typeface="Arial" panose="020B0604020202020204" pitchFamily="34" charset="0"/>
              <a:buNone/>
            </a:pPr>
            <a:r>
              <a:rPr lang="en-US" sz="1400" b="1" dirty="0">
                <a:solidFill>
                  <a:srgbClr val="FFFF00"/>
                </a:solidFill>
              </a:rPr>
              <a:t>Goal: </a:t>
            </a:r>
            <a:r>
              <a:rPr lang="en-US" sz="1400" dirty="0">
                <a:solidFill>
                  <a:srgbClr val="FFFF00"/>
                </a:solidFill>
              </a:rPr>
              <a:t>Get familiar with the core building blocks</a:t>
            </a:r>
          </a:p>
          <a:p>
            <a:pPr marL="0" indent="0" algn="l" rtl="0">
              <a:buFont typeface="Arial" panose="020B0604020202020204" pitchFamily="34" charset="0"/>
              <a:buNone/>
            </a:pPr>
            <a:r>
              <a:rPr lang="en-US" sz="1400" b="1" dirty="0"/>
              <a:t>Time:</a:t>
            </a:r>
            <a:r>
              <a:rPr lang="en-US" sz="1400" dirty="0"/>
              <a:t> 3 min</a:t>
            </a:r>
          </a:p>
          <a:p>
            <a:pPr marL="0" indent="0" algn="l" rtl="0">
              <a:buFont typeface="Arial" panose="020B0604020202020204" pitchFamily="34" charset="0"/>
              <a:buNone/>
            </a:pPr>
            <a:r>
              <a:rPr lang="en-US" sz="1400" b="1" dirty="0"/>
              <a:t>Punch: </a:t>
            </a:r>
            <a:r>
              <a:rPr lang="en-US" sz="1400" b="0" dirty="0"/>
              <a:t>Node is just the </a:t>
            </a:r>
            <a:r>
              <a:rPr lang="en-US" sz="1400" b="0" dirty="0" err="1"/>
              <a:t>pluster</a:t>
            </a:r>
            <a:endParaRPr lang="en-US" sz="1400" b="0" dirty="0"/>
          </a:p>
          <a:p>
            <a:pPr marL="0" indent="0" algn="l" rtl="0">
              <a:buFont typeface="Arial" panose="020B0604020202020204" pitchFamily="34" charset="0"/>
              <a:buNone/>
            </a:pPr>
            <a:r>
              <a:rPr lang="en-US" sz="1400" b="1" dirty="0"/>
              <a:t>Content: </a:t>
            </a:r>
          </a:p>
          <a:p>
            <a:pPr marL="285750" indent="-285750" algn="l" rtl="0">
              <a:buFont typeface="Arial" panose="020B0604020202020204" pitchFamily="34" charset="0"/>
              <a:buChar char="•"/>
            </a:pPr>
            <a:r>
              <a:rPr lang="en-US" sz="1400" b="0" dirty="0"/>
              <a:t>Node constitutes 3 major blocks: v8, </a:t>
            </a:r>
            <a:r>
              <a:rPr lang="en-US" sz="1400" b="0" dirty="0" err="1"/>
              <a:t>libuv</a:t>
            </a:r>
            <a:r>
              <a:rPr lang="en-US" sz="1400" b="0" dirty="0"/>
              <a:t>, kernel</a:t>
            </a:r>
          </a:p>
          <a:p>
            <a:pPr marL="285750" indent="-285750" algn="l" rtl="0">
              <a:buFont typeface="Arial" panose="020B0604020202020204" pitchFamily="34" charset="0"/>
              <a:buChar char="•"/>
            </a:pPr>
            <a:r>
              <a:rPr lang="en-US" sz="1400" b="0" dirty="0"/>
              <a:t>Let’s see a typical flow, </a:t>
            </a:r>
            <a:r>
              <a:rPr lang="en-US" sz="1400" b="1" dirty="0">
                <a:solidFill>
                  <a:schemeClr val="tx1">
                    <a:lumMod val="75000"/>
                    <a:lumOff val="25000"/>
                  </a:schemeClr>
                </a:solidFill>
              </a:rPr>
              <a:t>#</a:t>
            </a:r>
            <a:r>
              <a:rPr lang="en-US" sz="1400" b="1" dirty="0">
                <a:solidFill>
                  <a:schemeClr val="accent5">
                    <a:lumMod val="60000"/>
                    <a:lumOff val="40000"/>
                  </a:schemeClr>
                </a:solidFill>
              </a:rPr>
              <a:t>Example </a:t>
            </a:r>
            <a:r>
              <a:rPr lang="en-US" sz="1400" b="0" dirty="0"/>
              <a:t>get data from DB: Node first, user asks to run some JS</a:t>
            </a:r>
          </a:p>
          <a:p>
            <a:pPr marL="285750" indent="-285750" algn="l" rtl="0">
              <a:buFont typeface="Arial" panose="020B0604020202020204" pitchFamily="34" charset="0"/>
              <a:buChar char="•"/>
            </a:pPr>
            <a:r>
              <a:rPr lang="en-US" sz="1400" b="0" dirty="0"/>
              <a:t>V8 second, it compiles the JS and run it, at some point it will call external API. Why we need more than v8? </a:t>
            </a:r>
            <a:r>
              <a:rPr lang="en-US" sz="1400" b="1" dirty="0"/>
              <a:t>#question </a:t>
            </a:r>
            <a:r>
              <a:rPr lang="en-US" sz="1400" b="0" dirty="0"/>
              <a:t>Modules, I0, cluster</a:t>
            </a:r>
          </a:p>
          <a:p>
            <a:pPr marL="285750" indent="-285750" algn="l" rtl="0">
              <a:buFont typeface="Arial" panose="020B0604020202020204" pitchFamily="34" charset="0"/>
              <a:buChar char="•"/>
            </a:pPr>
            <a:r>
              <a:rPr lang="en-US" sz="1400" b="0" dirty="0" err="1"/>
              <a:t>Libuv</a:t>
            </a:r>
            <a:r>
              <a:rPr lang="en-US" sz="1400" b="0" dirty="0"/>
              <a:t> handled the </a:t>
            </a:r>
            <a:r>
              <a:rPr lang="en-US" sz="1400" b="0" dirty="0" err="1"/>
              <a:t>async</a:t>
            </a:r>
            <a:r>
              <a:rPr lang="en-US" sz="1400" b="0" dirty="0"/>
              <a:t> calls, ask for OS event</a:t>
            </a:r>
          </a:p>
          <a:p>
            <a:pPr marL="285750" indent="-285750" algn="l" rtl="0">
              <a:buFont typeface="Arial" panose="020B0604020202020204" pitchFamily="34" charset="0"/>
              <a:buChar char="•"/>
            </a:pPr>
            <a:r>
              <a:rPr lang="en-US" sz="1400" b="0" dirty="0"/>
              <a:t>OS tells </a:t>
            </a:r>
            <a:r>
              <a:rPr lang="en-US" sz="1400" b="0" dirty="0" err="1"/>
              <a:t>libuv</a:t>
            </a:r>
            <a:r>
              <a:rPr lang="en-US" sz="1400" b="0" dirty="0"/>
              <a:t> to wait</a:t>
            </a:r>
          </a:p>
          <a:p>
            <a:pPr marL="285750" indent="-285750" algn="l" rtl="0">
              <a:buFont typeface="Arial" panose="020B0604020202020204" pitchFamily="34" charset="0"/>
              <a:buChar char="•"/>
            </a:pPr>
            <a:r>
              <a:rPr lang="en-US" sz="1400" b="0" dirty="0"/>
              <a:t>The entire flow ran over a single thread</a:t>
            </a:r>
          </a:p>
          <a:p>
            <a:pPr marL="285750" indent="-285750" algn="l" rtl="0">
              <a:buFont typeface="Arial" panose="020B0604020202020204" pitchFamily="34" charset="0"/>
              <a:buChar char="•"/>
            </a:pPr>
            <a:r>
              <a:rPr lang="en-US" sz="1400" b="0" dirty="0"/>
              <a:t>Node is just a </a:t>
            </a:r>
            <a:r>
              <a:rPr lang="en-US" sz="1400" b="0" dirty="0" err="1"/>
              <a:t>pluster</a:t>
            </a:r>
            <a:r>
              <a:rPr lang="en-US" sz="1400" b="0" dirty="0"/>
              <a:t>, but it controls all the flags </a:t>
            </a:r>
            <a:r>
              <a:rPr lang="en-US" sz="1400" b="1" dirty="0"/>
              <a:t>#punch</a:t>
            </a:r>
          </a:p>
          <a:p>
            <a:pPr marL="285750" indent="-285750" algn="l" rtl="0">
              <a:buFont typeface="Arial" panose="020B0604020202020204" pitchFamily="34" charset="0"/>
              <a:buChar char="•"/>
            </a:pPr>
            <a:endParaRPr lang="en-US" sz="1400" b="1" dirty="0"/>
          </a:p>
          <a:p>
            <a:pPr marL="0" indent="0" algn="l" rtl="0">
              <a:buFont typeface="Arial" panose="020B0604020202020204" pitchFamily="34" charset="0"/>
              <a:buNone/>
            </a:pPr>
            <a:r>
              <a:rPr lang="en-US" sz="1400" b="1" dirty="0"/>
              <a:t>Activity: </a:t>
            </a:r>
            <a:r>
              <a:rPr lang="en-US" sz="1400" b="0" dirty="0"/>
              <a:t>Slide</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93</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98124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400" b="1" dirty="0">
                <a:solidFill>
                  <a:schemeClr val="accent1"/>
                </a:solidFill>
              </a:rPr>
              <a:t>#Anecdote</a:t>
            </a:r>
            <a:r>
              <a:rPr lang="en-US" sz="1400" b="1" dirty="0">
                <a:solidFill>
                  <a:schemeClr val="tx1">
                    <a:lumMod val="75000"/>
                    <a:lumOff val="25000"/>
                  </a:schemeClr>
                </a:solidFill>
              </a:rPr>
              <a:t> #</a:t>
            </a:r>
            <a:r>
              <a:rPr lang="en-US" sz="1400" b="1" dirty="0">
                <a:solidFill>
                  <a:schemeClr val="accent5">
                    <a:lumMod val="60000"/>
                    <a:lumOff val="40000"/>
                  </a:schemeClr>
                </a:solidFill>
              </a:rPr>
              <a:t>Example #</a:t>
            </a:r>
            <a:r>
              <a:rPr lang="en-US" sz="1400" b="1" dirty="0">
                <a:solidFill>
                  <a:srgbClr val="FF0000"/>
                </a:solidFill>
              </a:rPr>
              <a:t>Demo #</a:t>
            </a:r>
            <a:r>
              <a:rPr lang="en-US" sz="1400" b="1" dirty="0">
                <a:solidFill>
                  <a:srgbClr val="FFFF00"/>
                </a:solidFill>
              </a:rPr>
              <a:t>Punch </a:t>
            </a:r>
            <a:r>
              <a:rPr lang="en-US" sz="1400" b="1" dirty="0">
                <a:solidFill>
                  <a:srgbClr val="FF0000"/>
                </a:solidFill>
              </a:rPr>
              <a:t>#</a:t>
            </a:r>
            <a:r>
              <a:rPr lang="en-US" sz="1400" b="1" dirty="0">
                <a:solidFill>
                  <a:srgbClr val="FFFF00"/>
                </a:solidFill>
              </a:rPr>
              <a:t>Question</a:t>
            </a:r>
          </a:p>
          <a:p>
            <a:pPr marL="0" indent="0" algn="l" rtl="0">
              <a:buFont typeface="Arial" panose="020B0604020202020204" pitchFamily="34" charset="0"/>
              <a:buNone/>
            </a:pPr>
            <a:endParaRPr lang="en-US" sz="1400" b="1" dirty="0">
              <a:solidFill>
                <a:srgbClr val="FFFF00"/>
              </a:solidFill>
            </a:endParaRPr>
          </a:p>
          <a:p>
            <a:pPr marL="0" indent="0" algn="l" rtl="0">
              <a:buFont typeface="Arial" panose="020B0604020202020204" pitchFamily="34" charset="0"/>
              <a:buNone/>
            </a:pPr>
            <a:r>
              <a:rPr lang="en-US" sz="1400" b="1" dirty="0">
                <a:solidFill>
                  <a:srgbClr val="FFFF00"/>
                </a:solidFill>
              </a:rPr>
              <a:t>Title: </a:t>
            </a:r>
            <a:r>
              <a:rPr lang="en-US" sz="1400" b="0" dirty="0">
                <a:solidFill>
                  <a:srgbClr val="FFFF00"/>
                </a:solidFill>
              </a:rPr>
              <a:t>Mechanics 360 view</a:t>
            </a:r>
          </a:p>
          <a:p>
            <a:pPr marL="0" indent="0" algn="l" rtl="0">
              <a:buFont typeface="Arial" panose="020B0604020202020204" pitchFamily="34" charset="0"/>
              <a:buNone/>
            </a:pPr>
            <a:r>
              <a:rPr lang="en-US" sz="1400" b="1" dirty="0">
                <a:solidFill>
                  <a:srgbClr val="FFFF00"/>
                </a:solidFill>
              </a:rPr>
              <a:t>Goal: </a:t>
            </a:r>
            <a:r>
              <a:rPr lang="en-US" sz="1400" dirty="0">
                <a:solidFill>
                  <a:srgbClr val="FFFF00"/>
                </a:solidFill>
              </a:rPr>
              <a:t>Get familiar with the core building blocks</a:t>
            </a:r>
          </a:p>
          <a:p>
            <a:pPr marL="0" indent="0" algn="l" rtl="0">
              <a:buFont typeface="Arial" panose="020B0604020202020204" pitchFamily="34" charset="0"/>
              <a:buNone/>
            </a:pPr>
            <a:r>
              <a:rPr lang="en-US" sz="1400" b="1" dirty="0"/>
              <a:t>Time:</a:t>
            </a:r>
            <a:r>
              <a:rPr lang="en-US" sz="1400" dirty="0"/>
              <a:t> 3 min</a:t>
            </a:r>
          </a:p>
          <a:p>
            <a:pPr marL="0" indent="0" algn="l" rtl="0">
              <a:buFont typeface="Arial" panose="020B0604020202020204" pitchFamily="34" charset="0"/>
              <a:buNone/>
            </a:pPr>
            <a:r>
              <a:rPr lang="en-US" sz="1400" b="1" dirty="0"/>
              <a:t>Punch: </a:t>
            </a:r>
            <a:r>
              <a:rPr lang="en-US" sz="1400" b="0" dirty="0"/>
              <a:t>Node is just the </a:t>
            </a:r>
            <a:r>
              <a:rPr lang="en-US" sz="1400" b="0" dirty="0" err="1"/>
              <a:t>pluster</a:t>
            </a:r>
            <a:endParaRPr lang="en-US" sz="1400" b="0" dirty="0"/>
          </a:p>
          <a:p>
            <a:pPr marL="0" indent="0" algn="l" rtl="0">
              <a:buFont typeface="Arial" panose="020B0604020202020204" pitchFamily="34" charset="0"/>
              <a:buNone/>
            </a:pPr>
            <a:r>
              <a:rPr lang="en-US" sz="1400" b="1" dirty="0"/>
              <a:t>Content: </a:t>
            </a:r>
          </a:p>
          <a:p>
            <a:pPr marL="285750" indent="-285750" algn="l" rtl="0">
              <a:buFont typeface="Arial" panose="020B0604020202020204" pitchFamily="34" charset="0"/>
              <a:buChar char="•"/>
            </a:pPr>
            <a:r>
              <a:rPr lang="en-US" sz="1400" b="0" dirty="0"/>
              <a:t>Node constitutes 3 major blocks: v8, </a:t>
            </a:r>
            <a:r>
              <a:rPr lang="en-US" sz="1400" b="0" dirty="0" err="1"/>
              <a:t>libuv</a:t>
            </a:r>
            <a:r>
              <a:rPr lang="en-US" sz="1400" b="0" dirty="0"/>
              <a:t>, kernel</a:t>
            </a:r>
          </a:p>
          <a:p>
            <a:pPr marL="285750" indent="-285750" algn="l" rtl="0">
              <a:buFont typeface="Arial" panose="020B0604020202020204" pitchFamily="34" charset="0"/>
              <a:buChar char="•"/>
            </a:pPr>
            <a:r>
              <a:rPr lang="en-US" sz="1400" b="0" dirty="0"/>
              <a:t>Let’s see a typical flow, </a:t>
            </a:r>
            <a:r>
              <a:rPr lang="en-US" sz="1400" b="1" dirty="0">
                <a:solidFill>
                  <a:schemeClr val="tx1">
                    <a:lumMod val="75000"/>
                    <a:lumOff val="25000"/>
                  </a:schemeClr>
                </a:solidFill>
              </a:rPr>
              <a:t>#</a:t>
            </a:r>
            <a:r>
              <a:rPr lang="en-US" sz="1400" b="1" dirty="0">
                <a:solidFill>
                  <a:schemeClr val="accent5">
                    <a:lumMod val="60000"/>
                    <a:lumOff val="40000"/>
                  </a:schemeClr>
                </a:solidFill>
              </a:rPr>
              <a:t>Example </a:t>
            </a:r>
            <a:r>
              <a:rPr lang="en-US" sz="1400" b="0" dirty="0"/>
              <a:t>get data from DB: Node first, user asks to run some JS</a:t>
            </a:r>
          </a:p>
          <a:p>
            <a:pPr marL="285750" indent="-285750" algn="l" rtl="0">
              <a:buFont typeface="Arial" panose="020B0604020202020204" pitchFamily="34" charset="0"/>
              <a:buChar char="•"/>
            </a:pPr>
            <a:r>
              <a:rPr lang="en-US" sz="1400" b="0" dirty="0"/>
              <a:t>V8 second, it compiles the JS and run it, at some point it will call external API. Why we need more than v8? </a:t>
            </a:r>
            <a:r>
              <a:rPr lang="en-US" sz="1400" b="1" dirty="0"/>
              <a:t>#question </a:t>
            </a:r>
            <a:r>
              <a:rPr lang="en-US" sz="1400" b="0" dirty="0"/>
              <a:t>Modules, I0, cluster</a:t>
            </a:r>
          </a:p>
          <a:p>
            <a:pPr marL="285750" indent="-285750" algn="l" rtl="0">
              <a:buFont typeface="Arial" panose="020B0604020202020204" pitchFamily="34" charset="0"/>
              <a:buChar char="•"/>
            </a:pPr>
            <a:r>
              <a:rPr lang="en-US" sz="1400" b="0" dirty="0" err="1"/>
              <a:t>Libuv</a:t>
            </a:r>
            <a:r>
              <a:rPr lang="en-US" sz="1400" b="0" dirty="0"/>
              <a:t> handled the </a:t>
            </a:r>
            <a:r>
              <a:rPr lang="en-US" sz="1400" b="0" dirty="0" err="1"/>
              <a:t>async</a:t>
            </a:r>
            <a:r>
              <a:rPr lang="en-US" sz="1400" b="0" dirty="0"/>
              <a:t> calls, ask for OS event</a:t>
            </a:r>
          </a:p>
          <a:p>
            <a:pPr marL="285750" indent="-285750" algn="l" rtl="0">
              <a:buFont typeface="Arial" panose="020B0604020202020204" pitchFamily="34" charset="0"/>
              <a:buChar char="•"/>
            </a:pPr>
            <a:r>
              <a:rPr lang="en-US" sz="1400" b="0" dirty="0"/>
              <a:t>OS tells </a:t>
            </a:r>
            <a:r>
              <a:rPr lang="en-US" sz="1400" b="0" dirty="0" err="1"/>
              <a:t>libuv</a:t>
            </a:r>
            <a:r>
              <a:rPr lang="en-US" sz="1400" b="0" dirty="0"/>
              <a:t> to wait</a:t>
            </a:r>
          </a:p>
          <a:p>
            <a:pPr marL="285750" indent="-285750" algn="l" rtl="0">
              <a:buFont typeface="Arial" panose="020B0604020202020204" pitchFamily="34" charset="0"/>
              <a:buChar char="•"/>
            </a:pPr>
            <a:r>
              <a:rPr lang="en-US" sz="1400" b="0" dirty="0"/>
              <a:t>The entire flow ran over a single thread</a:t>
            </a:r>
          </a:p>
          <a:p>
            <a:pPr marL="285750" indent="-285750" algn="l" rtl="0">
              <a:buFont typeface="Arial" panose="020B0604020202020204" pitchFamily="34" charset="0"/>
              <a:buChar char="•"/>
            </a:pPr>
            <a:r>
              <a:rPr lang="en-US" sz="1400" b="0" dirty="0"/>
              <a:t>Node is just a </a:t>
            </a:r>
            <a:r>
              <a:rPr lang="en-US" sz="1400" b="0" dirty="0" err="1"/>
              <a:t>pluster</a:t>
            </a:r>
            <a:r>
              <a:rPr lang="en-US" sz="1400" b="0" dirty="0"/>
              <a:t>, but it controls all the flags </a:t>
            </a:r>
            <a:r>
              <a:rPr lang="en-US" sz="1400" b="1" dirty="0"/>
              <a:t>#punch</a:t>
            </a:r>
          </a:p>
          <a:p>
            <a:pPr marL="285750" indent="-285750" algn="l" rtl="0">
              <a:buFont typeface="Arial" panose="020B0604020202020204" pitchFamily="34" charset="0"/>
              <a:buChar char="•"/>
            </a:pPr>
            <a:endParaRPr lang="en-US" sz="1400" b="1" dirty="0"/>
          </a:p>
          <a:p>
            <a:pPr marL="0" indent="0" algn="l" rtl="0">
              <a:buFont typeface="Arial" panose="020B0604020202020204" pitchFamily="34" charset="0"/>
              <a:buNone/>
            </a:pPr>
            <a:r>
              <a:rPr lang="en-US" sz="1400" b="1" dirty="0"/>
              <a:t>Activity: </a:t>
            </a:r>
            <a:r>
              <a:rPr lang="en-US" sz="1400" b="0" dirty="0"/>
              <a:t>Slide</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94</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71248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 </a:t>
            </a:r>
            <a:r>
              <a:rPr lang="en-US" sz="1200" b="1" dirty="0">
                <a:solidFill>
                  <a:srgbClr val="FF0000"/>
                </a:solidFill>
              </a:rPr>
              <a:t>#</a:t>
            </a:r>
            <a:r>
              <a:rPr lang="en-US" sz="1200" b="1" dirty="0">
                <a:solidFill>
                  <a:srgbClr val="FFFF00"/>
                </a:solidFill>
              </a:rPr>
              <a:t>Question</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V8 facts</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Get a taste of V8</a:t>
            </a:r>
          </a:p>
          <a:p>
            <a:pPr marL="0" indent="0" algn="l" rtl="0">
              <a:buFont typeface="Arial" panose="020B0604020202020204" pitchFamily="34" charset="0"/>
              <a:buNone/>
            </a:pPr>
            <a:r>
              <a:rPr lang="en-US" sz="1200" b="1" dirty="0"/>
              <a:t>Time:</a:t>
            </a:r>
            <a:r>
              <a:rPr lang="en-US" sz="1200" dirty="0"/>
              <a:t> 5 min</a:t>
            </a:r>
          </a:p>
          <a:p>
            <a:pPr marL="0" indent="0" algn="l" rtl="0">
              <a:buFont typeface="Arial" panose="020B0604020202020204" pitchFamily="34" charset="0"/>
              <a:buNone/>
            </a:pPr>
            <a:r>
              <a:rPr lang="en-US" sz="1200" b="1" dirty="0"/>
              <a:t>Punch: </a:t>
            </a:r>
            <a:r>
              <a:rPr lang="en-US" sz="1200" b="0" dirty="0"/>
              <a:t>Flexible and fast</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Not scripting language, good performance, show </a:t>
            </a:r>
            <a:r>
              <a:rPr lang="en-US" sz="1200" b="0" dirty="0" err="1"/>
              <a:t>js</a:t>
            </a:r>
            <a:r>
              <a:rPr lang="en-US" sz="1200" b="0" dirty="0"/>
              <a:t> date code </a:t>
            </a:r>
            <a:r>
              <a:rPr lang="en-US" sz="1200" b="1" dirty="0"/>
              <a:t>#Demo </a:t>
            </a:r>
          </a:p>
          <a:p>
            <a:pPr marL="285750" indent="-285750" algn="l" rtl="0">
              <a:buFont typeface="Arial" panose="020B0604020202020204" pitchFamily="34" charset="0"/>
              <a:buChar char="•"/>
            </a:pPr>
            <a:r>
              <a:rPr lang="en-US" sz="1200" b="0" dirty="0"/>
              <a:t>Single threaded, let’s run some UI script and see if we get blocked </a:t>
            </a:r>
            <a:r>
              <a:rPr lang="en-US" sz="1200" b="1" dirty="0"/>
              <a:t>#Demo</a:t>
            </a:r>
          </a:p>
          <a:p>
            <a:pPr marL="285750" indent="-285750" algn="l" rtl="0">
              <a:buFont typeface="Arial" panose="020B0604020202020204" pitchFamily="34" charset="0"/>
              <a:buChar char="•"/>
            </a:pPr>
            <a:endParaRPr lang="en-US" sz="1200" b="0" dirty="0"/>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r>
              <a:rPr lang="en-US" sz="1200" b="1" dirty="0"/>
              <a:t>Activity: </a:t>
            </a:r>
            <a:r>
              <a:rPr lang="en-US" sz="1200" b="0" dirty="0"/>
              <a:t>Slide</a:t>
            </a:r>
          </a:p>
          <a:p>
            <a:endParaRPr lang="en-US"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95</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80961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400" b="1" dirty="0">
                <a:solidFill>
                  <a:schemeClr val="accent1"/>
                </a:solidFill>
              </a:rPr>
              <a:t>#Anecdote</a:t>
            </a:r>
            <a:r>
              <a:rPr lang="en-US" sz="1400" b="1" dirty="0">
                <a:solidFill>
                  <a:schemeClr val="tx1">
                    <a:lumMod val="75000"/>
                    <a:lumOff val="25000"/>
                  </a:schemeClr>
                </a:solidFill>
              </a:rPr>
              <a:t> #</a:t>
            </a:r>
            <a:r>
              <a:rPr lang="en-US" sz="1400" b="1" dirty="0">
                <a:solidFill>
                  <a:schemeClr val="accent5">
                    <a:lumMod val="60000"/>
                    <a:lumOff val="40000"/>
                  </a:schemeClr>
                </a:solidFill>
              </a:rPr>
              <a:t>Example #</a:t>
            </a:r>
            <a:r>
              <a:rPr lang="en-US" sz="1400" b="1" dirty="0">
                <a:solidFill>
                  <a:srgbClr val="FF0000"/>
                </a:solidFill>
              </a:rPr>
              <a:t>Demo #</a:t>
            </a:r>
            <a:r>
              <a:rPr lang="en-US" sz="1400" b="1" dirty="0">
                <a:solidFill>
                  <a:srgbClr val="FFFF00"/>
                </a:solidFill>
              </a:rPr>
              <a:t>Punch </a:t>
            </a:r>
            <a:r>
              <a:rPr lang="en-US" sz="1400" b="1" dirty="0">
                <a:solidFill>
                  <a:srgbClr val="FF0000"/>
                </a:solidFill>
              </a:rPr>
              <a:t>#</a:t>
            </a:r>
            <a:r>
              <a:rPr lang="en-US" sz="1400" b="1" dirty="0">
                <a:solidFill>
                  <a:srgbClr val="FFFF00"/>
                </a:solidFill>
              </a:rPr>
              <a:t>Question</a:t>
            </a:r>
          </a:p>
          <a:p>
            <a:pPr marL="0" indent="0" algn="l" rtl="0">
              <a:buFont typeface="Arial" panose="020B0604020202020204" pitchFamily="34" charset="0"/>
              <a:buNone/>
            </a:pPr>
            <a:endParaRPr lang="en-US" sz="1400" b="1" dirty="0">
              <a:solidFill>
                <a:srgbClr val="FFFF00"/>
              </a:solidFill>
            </a:endParaRPr>
          </a:p>
          <a:p>
            <a:pPr marL="0" indent="0" algn="l" rtl="0">
              <a:buFont typeface="Arial" panose="020B0604020202020204" pitchFamily="34" charset="0"/>
              <a:buNone/>
            </a:pPr>
            <a:r>
              <a:rPr lang="en-US" sz="1400" b="1" dirty="0">
                <a:solidFill>
                  <a:srgbClr val="FFFF00"/>
                </a:solidFill>
              </a:rPr>
              <a:t>Title: </a:t>
            </a:r>
            <a:r>
              <a:rPr lang="en-US" sz="1400" b="0" dirty="0">
                <a:solidFill>
                  <a:srgbClr val="FFFF00"/>
                </a:solidFill>
              </a:rPr>
              <a:t>The meaning of being single threaded non-blocking</a:t>
            </a:r>
          </a:p>
          <a:p>
            <a:pPr marL="0" indent="0" algn="l" rtl="0">
              <a:buFont typeface="Arial" panose="020B0604020202020204" pitchFamily="34" charset="0"/>
              <a:buNone/>
            </a:pPr>
            <a:r>
              <a:rPr lang="en-US" sz="1400" b="1" dirty="0">
                <a:solidFill>
                  <a:srgbClr val="FFFF00"/>
                </a:solidFill>
              </a:rPr>
              <a:t>Goal: </a:t>
            </a:r>
            <a:r>
              <a:rPr lang="en-US" sz="1400" dirty="0">
                <a:solidFill>
                  <a:srgbClr val="FFFF00"/>
                </a:solidFill>
              </a:rPr>
              <a:t>Intrigue to understand the engine</a:t>
            </a:r>
          </a:p>
          <a:p>
            <a:pPr marL="0" indent="0" algn="l" rtl="0">
              <a:buFont typeface="Arial" panose="020B0604020202020204" pitchFamily="34" charset="0"/>
              <a:buNone/>
            </a:pPr>
            <a:r>
              <a:rPr lang="en-US" sz="1400" b="1" dirty="0"/>
              <a:t>Time:</a:t>
            </a:r>
            <a:r>
              <a:rPr lang="en-US" sz="1400" dirty="0"/>
              <a:t> 3 min</a:t>
            </a:r>
          </a:p>
          <a:p>
            <a:pPr marL="0" indent="0" algn="l" rtl="0">
              <a:buFont typeface="Arial" panose="020B0604020202020204" pitchFamily="34" charset="0"/>
              <a:buNone/>
            </a:pPr>
            <a:r>
              <a:rPr lang="en-US" sz="1400" b="1" dirty="0"/>
              <a:t>Punch: </a:t>
            </a:r>
            <a:r>
              <a:rPr lang="en-US" sz="1400" b="0" dirty="0"/>
              <a:t>How come it’s so good, what’s the price</a:t>
            </a:r>
          </a:p>
          <a:p>
            <a:pPr marL="0" indent="0" algn="l" rtl="0">
              <a:buFont typeface="Arial" panose="020B0604020202020204" pitchFamily="34" charset="0"/>
              <a:buNone/>
            </a:pPr>
            <a:r>
              <a:rPr lang="en-US" sz="1400" b="1" dirty="0"/>
              <a:t>Content: </a:t>
            </a:r>
          </a:p>
          <a:p>
            <a:pPr marL="285750" indent="-285750" algn="l" rtl="0">
              <a:buFont typeface="Arial" panose="020B0604020202020204" pitchFamily="34" charset="0"/>
              <a:buChar char="•"/>
            </a:pPr>
            <a:r>
              <a:rPr lang="en-US" sz="1400" b="0" dirty="0"/>
              <a:t>Typical platform threading model </a:t>
            </a:r>
            <a:r>
              <a:rPr lang="en-US" sz="1400" b="1" dirty="0"/>
              <a:t>#question</a:t>
            </a:r>
            <a:r>
              <a:rPr lang="en-US" sz="1400" b="0" dirty="0"/>
              <a:t> Who knows how apache/IIS webserver works?</a:t>
            </a:r>
          </a:p>
          <a:p>
            <a:pPr marL="285750" indent="-285750" algn="l" rtl="0">
              <a:buFont typeface="Arial" panose="020B0604020202020204" pitchFamily="34" charset="0"/>
              <a:buChar char="•"/>
            </a:pPr>
            <a:r>
              <a:rPr lang="en-US" sz="1400" b="0" dirty="0"/>
              <a:t>Node is single threaded. How can it competes? </a:t>
            </a:r>
            <a:r>
              <a:rPr lang="en-US" sz="1400" b="1" dirty="0"/>
              <a:t>#Demo </a:t>
            </a:r>
            <a:r>
              <a:rPr lang="en-US" sz="1400" b="0" dirty="0"/>
              <a:t>show performance testing over the web</a:t>
            </a:r>
          </a:p>
          <a:p>
            <a:pPr marL="285750" indent="-285750" algn="l" rtl="0">
              <a:buFont typeface="Arial" panose="020B0604020202020204" pitchFamily="34" charset="0"/>
              <a:buChar char="•"/>
            </a:pPr>
            <a:r>
              <a:rPr lang="en-US" sz="1400" b="0" dirty="0"/>
              <a:t>It’s the blocking stupid. Node never stops, it </a:t>
            </a:r>
            <a:r>
              <a:rPr lang="en-US" sz="1400" b="1" dirty="0">
                <a:solidFill>
                  <a:schemeClr val="accent1"/>
                </a:solidFill>
              </a:rPr>
              <a:t>#Anecdote </a:t>
            </a:r>
            <a:r>
              <a:rPr lang="en-US" sz="1400" b="0" dirty="0"/>
              <a:t>has a friend that takes care (</a:t>
            </a:r>
            <a:r>
              <a:rPr lang="en-US" sz="1400" b="0" dirty="0" err="1"/>
              <a:t>libuv</a:t>
            </a:r>
            <a:r>
              <a:rPr lang="en-US" sz="1400" b="0" dirty="0"/>
              <a:t>)</a:t>
            </a:r>
          </a:p>
          <a:p>
            <a:pPr marL="285750" indent="-285750" algn="l" rtl="0">
              <a:buFont typeface="Arial" panose="020B0604020202020204" pitchFamily="34" charset="0"/>
              <a:buChar char="•"/>
            </a:pPr>
            <a:endParaRPr lang="en-US" sz="1400" b="1" dirty="0"/>
          </a:p>
          <a:p>
            <a:pPr marL="0" indent="0" algn="l" rtl="0">
              <a:buFont typeface="Arial" panose="020B0604020202020204" pitchFamily="34" charset="0"/>
              <a:buNone/>
            </a:pPr>
            <a:r>
              <a:rPr lang="en-US" sz="1400" b="1" dirty="0"/>
              <a:t>Activity: </a:t>
            </a:r>
            <a:r>
              <a:rPr lang="en-US" sz="1400" b="0" dirty="0"/>
              <a:t>Slide</a:t>
            </a:r>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96</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35718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 </a:t>
            </a:r>
            <a:r>
              <a:rPr lang="en-US" sz="1200" b="1" dirty="0">
                <a:solidFill>
                  <a:srgbClr val="FF0000"/>
                </a:solidFill>
              </a:rPr>
              <a:t>#</a:t>
            </a:r>
            <a:r>
              <a:rPr lang="en-US" sz="1200" b="1" dirty="0">
                <a:solidFill>
                  <a:srgbClr val="FFFF00"/>
                </a:solidFill>
              </a:rPr>
              <a:t>Question #WIFM</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How </a:t>
            </a:r>
            <a:r>
              <a:rPr lang="en-US" sz="1200" b="0" dirty="0" err="1">
                <a:solidFill>
                  <a:srgbClr val="FFFF00"/>
                </a:solidFill>
              </a:rPr>
              <a:t>Libuv</a:t>
            </a:r>
            <a:r>
              <a:rPr lang="en-US" sz="1200" b="0" dirty="0">
                <a:solidFill>
                  <a:srgbClr val="FFFF00"/>
                </a:solidFill>
              </a:rPr>
              <a:t> works – sync example</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Understand the </a:t>
            </a:r>
            <a:r>
              <a:rPr lang="en-US" sz="1200" dirty="0" err="1">
                <a:solidFill>
                  <a:srgbClr val="FFFF00"/>
                </a:solidFill>
              </a:rPr>
              <a:t>stacktrace</a:t>
            </a:r>
            <a:endParaRPr lang="en-US" sz="1200" dirty="0">
              <a:solidFill>
                <a:srgbClr val="FFFF00"/>
              </a:solidFill>
            </a:endParaRPr>
          </a:p>
          <a:p>
            <a:pPr marL="0" indent="0" algn="l" rtl="0">
              <a:buFont typeface="Arial" panose="020B0604020202020204" pitchFamily="34" charset="0"/>
              <a:buNone/>
            </a:pPr>
            <a:r>
              <a:rPr lang="en-US" sz="1200" b="1" dirty="0"/>
              <a:t>Time:</a:t>
            </a:r>
            <a:r>
              <a:rPr lang="en-US" sz="1200" dirty="0"/>
              <a:t> 12 min</a:t>
            </a:r>
          </a:p>
          <a:p>
            <a:pPr marL="0" indent="0" algn="l" rtl="0">
              <a:buFont typeface="Arial" panose="020B0604020202020204" pitchFamily="34" charset="0"/>
              <a:buNone/>
            </a:pPr>
            <a:r>
              <a:rPr lang="en-US" sz="1200" b="1" dirty="0"/>
              <a:t>Punch: </a:t>
            </a:r>
            <a:r>
              <a:rPr lang="en-US" sz="1200" b="0" dirty="0"/>
              <a:t>Let’s see how the orchestra plays together</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Let’s see how these blocks process DB call so you really understand what happens under the hood </a:t>
            </a:r>
            <a:r>
              <a:rPr lang="en-US" sz="1200" b="1" dirty="0"/>
              <a:t>#WIFM</a:t>
            </a:r>
          </a:p>
          <a:p>
            <a:pPr marL="285750" indent="-285750" algn="l" rtl="0">
              <a:buFont typeface="Arial" panose="020B0604020202020204" pitchFamily="34" charset="0"/>
              <a:buChar char="•"/>
            </a:pPr>
            <a:r>
              <a:rPr lang="en-US" sz="1200" b="0" dirty="0"/>
              <a:t>V8 provides stack trace, it just a FIFO queue, let’s see synchronous example</a:t>
            </a:r>
          </a:p>
          <a:p>
            <a:pPr marL="0" indent="0" algn="l" rtl="0">
              <a:buFont typeface="Arial" panose="020B0604020202020204" pitchFamily="34" charset="0"/>
              <a:buNone/>
            </a:pPr>
            <a:endParaRPr lang="en-US" sz="1200" b="0" dirty="0"/>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r>
              <a:rPr lang="en-US" sz="1200" b="1" dirty="0"/>
              <a:t>Activity: </a:t>
            </a:r>
            <a:r>
              <a:rPr lang="en-US" sz="1200" b="0" dirty="0"/>
              <a:t>Slide</a:t>
            </a:r>
          </a:p>
          <a:p>
            <a:endParaRPr lang="en-US"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97</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20693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 </a:t>
            </a:r>
            <a:r>
              <a:rPr lang="en-US" sz="1200" b="1" dirty="0">
                <a:solidFill>
                  <a:srgbClr val="FF0000"/>
                </a:solidFill>
              </a:rPr>
              <a:t>#</a:t>
            </a:r>
            <a:r>
              <a:rPr lang="en-US" sz="1200" b="1" dirty="0">
                <a:solidFill>
                  <a:srgbClr val="FFFF00"/>
                </a:solidFill>
              </a:rPr>
              <a:t>Question #WIFM</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How </a:t>
            </a:r>
            <a:r>
              <a:rPr lang="en-US" sz="1200" b="0" dirty="0" err="1">
                <a:solidFill>
                  <a:srgbClr val="FFFF00"/>
                </a:solidFill>
              </a:rPr>
              <a:t>Libuv</a:t>
            </a:r>
            <a:r>
              <a:rPr lang="en-US" sz="1200" b="0" dirty="0">
                <a:solidFill>
                  <a:srgbClr val="FFFF00"/>
                </a:solidFill>
              </a:rPr>
              <a:t> works – sync example</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Understand the </a:t>
            </a:r>
            <a:r>
              <a:rPr lang="en-US" sz="1200" dirty="0" err="1">
                <a:solidFill>
                  <a:srgbClr val="FFFF00"/>
                </a:solidFill>
              </a:rPr>
              <a:t>stacktrace</a:t>
            </a:r>
            <a:endParaRPr lang="en-US" sz="1200" dirty="0">
              <a:solidFill>
                <a:srgbClr val="FFFF00"/>
              </a:solidFill>
            </a:endParaRPr>
          </a:p>
          <a:p>
            <a:pPr marL="0" indent="0" algn="l" rtl="0">
              <a:buFont typeface="Arial" panose="020B0604020202020204" pitchFamily="34" charset="0"/>
              <a:buNone/>
            </a:pPr>
            <a:r>
              <a:rPr lang="en-US" sz="1200" b="1" dirty="0"/>
              <a:t>Time:</a:t>
            </a:r>
            <a:r>
              <a:rPr lang="en-US" sz="1200" dirty="0"/>
              <a:t> 12 min</a:t>
            </a:r>
          </a:p>
          <a:p>
            <a:pPr marL="0" indent="0" algn="l" rtl="0">
              <a:buFont typeface="Arial" panose="020B0604020202020204" pitchFamily="34" charset="0"/>
              <a:buNone/>
            </a:pPr>
            <a:r>
              <a:rPr lang="en-US" sz="1200" b="1" dirty="0"/>
              <a:t>Punch: </a:t>
            </a:r>
            <a:r>
              <a:rPr lang="en-US" sz="1200" b="0" dirty="0"/>
              <a:t>Let’s see how the orchestra plays together</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Let’s see how these blocks process DB call so you really understand what happens under the hood </a:t>
            </a:r>
            <a:r>
              <a:rPr lang="en-US" sz="1200" b="1" dirty="0"/>
              <a:t>#WIFM</a:t>
            </a:r>
          </a:p>
          <a:p>
            <a:pPr marL="285750" indent="-285750" algn="l" rtl="0">
              <a:buFont typeface="Arial" panose="020B0604020202020204" pitchFamily="34" charset="0"/>
              <a:buChar char="•"/>
            </a:pPr>
            <a:r>
              <a:rPr lang="en-US" sz="1200" b="0" dirty="0"/>
              <a:t>V8 provides stack trace, it just a FIFO queue, let’s see synchronous example</a:t>
            </a:r>
          </a:p>
          <a:p>
            <a:pPr marL="0" indent="0" algn="l" rtl="0">
              <a:buFont typeface="Arial" panose="020B0604020202020204" pitchFamily="34" charset="0"/>
              <a:buNone/>
            </a:pPr>
            <a:endParaRPr lang="en-US" sz="1200" b="0" dirty="0"/>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r>
              <a:rPr lang="en-US" sz="1200" b="1" dirty="0"/>
              <a:t>Activity: </a:t>
            </a:r>
            <a:r>
              <a:rPr lang="en-US" sz="1200" b="0" dirty="0"/>
              <a:t>Slide</a:t>
            </a:r>
          </a:p>
          <a:p>
            <a:endParaRPr lang="en-US"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98</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06037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r>
              <a:rPr lang="en-US" sz="1200" b="1" dirty="0">
                <a:solidFill>
                  <a:schemeClr val="accent1"/>
                </a:solidFill>
              </a:rPr>
              <a:t>#Anecdote</a:t>
            </a:r>
            <a:r>
              <a:rPr lang="en-US" sz="1200" b="1" dirty="0">
                <a:solidFill>
                  <a:schemeClr val="tx1">
                    <a:lumMod val="75000"/>
                    <a:lumOff val="25000"/>
                  </a:schemeClr>
                </a:solidFill>
              </a:rPr>
              <a:t> #</a:t>
            </a:r>
            <a:r>
              <a:rPr lang="en-US" sz="1200" b="1" dirty="0">
                <a:solidFill>
                  <a:schemeClr val="accent5">
                    <a:lumMod val="60000"/>
                    <a:lumOff val="40000"/>
                  </a:schemeClr>
                </a:solidFill>
              </a:rPr>
              <a:t>Example #</a:t>
            </a:r>
            <a:r>
              <a:rPr lang="en-US" sz="1200" b="1" dirty="0">
                <a:solidFill>
                  <a:srgbClr val="FF0000"/>
                </a:solidFill>
              </a:rPr>
              <a:t>Demo #</a:t>
            </a:r>
            <a:r>
              <a:rPr lang="en-US" sz="1200" b="1" dirty="0">
                <a:solidFill>
                  <a:srgbClr val="FFFF00"/>
                </a:solidFill>
              </a:rPr>
              <a:t>Punch </a:t>
            </a:r>
            <a:r>
              <a:rPr lang="en-US" sz="1200" b="1" dirty="0">
                <a:solidFill>
                  <a:srgbClr val="FF0000"/>
                </a:solidFill>
              </a:rPr>
              <a:t>#</a:t>
            </a:r>
            <a:r>
              <a:rPr lang="en-US" sz="1200" b="1" dirty="0">
                <a:solidFill>
                  <a:srgbClr val="FFFF00"/>
                </a:solidFill>
              </a:rPr>
              <a:t>Question #WIFM</a:t>
            </a:r>
          </a:p>
          <a:p>
            <a:pPr marL="0" indent="0" algn="l" rtl="0">
              <a:buFont typeface="Arial" panose="020B0604020202020204" pitchFamily="34" charset="0"/>
              <a:buNone/>
            </a:pPr>
            <a:endParaRPr lang="en-US" sz="1200" b="1" dirty="0">
              <a:solidFill>
                <a:srgbClr val="FFFF00"/>
              </a:solidFill>
            </a:endParaRPr>
          </a:p>
          <a:p>
            <a:pPr marL="0" indent="0" algn="l" rtl="0">
              <a:buFont typeface="Arial" panose="020B0604020202020204" pitchFamily="34" charset="0"/>
              <a:buNone/>
            </a:pPr>
            <a:r>
              <a:rPr lang="en-US" sz="1200" b="1" dirty="0">
                <a:solidFill>
                  <a:srgbClr val="FFFF00"/>
                </a:solidFill>
              </a:rPr>
              <a:t>Title: </a:t>
            </a:r>
            <a:r>
              <a:rPr lang="en-US" sz="1200" b="0" dirty="0">
                <a:solidFill>
                  <a:srgbClr val="FFFF00"/>
                </a:solidFill>
              </a:rPr>
              <a:t>How </a:t>
            </a:r>
            <a:r>
              <a:rPr lang="en-US" sz="1200" b="0" dirty="0" err="1">
                <a:solidFill>
                  <a:srgbClr val="FFFF00"/>
                </a:solidFill>
              </a:rPr>
              <a:t>Libuv</a:t>
            </a:r>
            <a:r>
              <a:rPr lang="en-US" sz="1200" b="0" dirty="0">
                <a:solidFill>
                  <a:srgbClr val="FFFF00"/>
                </a:solidFill>
              </a:rPr>
              <a:t> works – sync example</a:t>
            </a:r>
          </a:p>
          <a:p>
            <a:pPr marL="0" indent="0" algn="l" rtl="0">
              <a:buFont typeface="Arial" panose="020B0604020202020204" pitchFamily="34" charset="0"/>
              <a:buNone/>
            </a:pPr>
            <a:r>
              <a:rPr lang="en-US" sz="1200" b="1" dirty="0">
                <a:solidFill>
                  <a:srgbClr val="FFFF00"/>
                </a:solidFill>
              </a:rPr>
              <a:t>Goal: </a:t>
            </a:r>
            <a:r>
              <a:rPr lang="en-US" sz="1200" dirty="0">
                <a:solidFill>
                  <a:srgbClr val="FFFF00"/>
                </a:solidFill>
              </a:rPr>
              <a:t>Understand the </a:t>
            </a:r>
            <a:r>
              <a:rPr lang="en-US" sz="1200" dirty="0" err="1">
                <a:solidFill>
                  <a:srgbClr val="FFFF00"/>
                </a:solidFill>
              </a:rPr>
              <a:t>stacktrace</a:t>
            </a:r>
            <a:endParaRPr lang="en-US" sz="1200" dirty="0">
              <a:solidFill>
                <a:srgbClr val="FFFF00"/>
              </a:solidFill>
            </a:endParaRPr>
          </a:p>
          <a:p>
            <a:pPr marL="0" indent="0" algn="l" rtl="0">
              <a:buFont typeface="Arial" panose="020B0604020202020204" pitchFamily="34" charset="0"/>
              <a:buNone/>
            </a:pPr>
            <a:r>
              <a:rPr lang="en-US" sz="1200" b="1" dirty="0"/>
              <a:t>Time:</a:t>
            </a:r>
            <a:r>
              <a:rPr lang="en-US" sz="1200" dirty="0"/>
              <a:t> 12 min</a:t>
            </a:r>
          </a:p>
          <a:p>
            <a:pPr marL="0" indent="0" algn="l" rtl="0">
              <a:buFont typeface="Arial" panose="020B0604020202020204" pitchFamily="34" charset="0"/>
              <a:buNone/>
            </a:pPr>
            <a:r>
              <a:rPr lang="en-US" sz="1200" b="1" dirty="0"/>
              <a:t>Punch: </a:t>
            </a:r>
            <a:r>
              <a:rPr lang="en-US" sz="1200" b="0" dirty="0"/>
              <a:t>Let’s see how the orchestra plays together</a:t>
            </a:r>
          </a:p>
          <a:p>
            <a:pPr marL="0" indent="0" algn="l" rtl="0">
              <a:buFont typeface="Arial" panose="020B0604020202020204" pitchFamily="34" charset="0"/>
              <a:buNone/>
            </a:pPr>
            <a:r>
              <a:rPr lang="en-US" sz="1200" b="1" dirty="0"/>
              <a:t>Content: </a:t>
            </a:r>
          </a:p>
          <a:p>
            <a:pPr marL="285750" indent="-285750" algn="l" rtl="0">
              <a:buFont typeface="Arial" panose="020B0604020202020204" pitchFamily="34" charset="0"/>
              <a:buChar char="•"/>
            </a:pPr>
            <a:r>
              <a:rPr lang="en-US" sz="1200" b="0" dirty="0"/>
              <a:t>Let’s see how these blocks process DB call so you really understand what happens under the hood </a:t>
            </a:r>
            <a:r>
              <a:rPr lang="en-US" sz="1200" b="1" dirty="0"/>
              <a:t>#WIFM</a:t>
            </a:r>
          </a:p>
          <a:p>
            <a:pPr marL="285750" indent="-285750" algn="l" rtl="0">
              <a:buFont typeface="Arial" panose="020B0604020202020204" pitchFamily="34" charset="0"/>
              <a:buChar char="•"/>
            </a:pPr>
            <a:r>
              <a:rPr lang="en-US" sz="1200" b="0" dirty="0"/>
              <a:t>V8 provides stack trace, it just a FIFO queue, let’s see synchronous example</a:t>
            </a:r>
          </a:p>
          <a:p>
            <a:pPr marL="0" indent="0" algn="l" rtl="0">
              <a:buFont typeface="Arial" panose="020B0604020202020204" pitchFamily="34" charset="0"/>
              <a:buNone/>
            </a:pPr>
            <a:endParaRPr lang="en-US" sz="1200" b="0" dirty="0"/>
          </a:p>
          <a:p>
            <a:pPr marL="285750" indent="-285750" algn="l" rtl="0">
              <a:buFont typeface="Arial" panose="020B0604020202020204" pitchFamily="34" charset="0"/>
              <a:buChar char="•"/>
            </a:pPr>
            <a:endParaRPr lang="en-US" sz="1200" b="1" dirty="0"/>
          </a:p>
          <a:p>
            <a:pPr marL="0" indent="0" algn="l" rtl="0">
              <a:buFont typeface="Arial" panose="020B0604020202020204" pitchFamily="34" charset="0"/>
              <a:buNone/>
            </a:pPr>
            <a:r>
              <a:rPr lang="en-US" sz="1200" b="1" dirty="0"/>
              <a:t>Activity: </a:t>
            </a:r>
            <a:r>
              <a:rPr lang="en-US" sz="1200" b="0" dirty="0"/>
              <a:t>Slide</a:t>
            </a:r>
          </a:p>
          <a:p>
            <a:endParaRPr lang="en-US" dirty="0"/>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99</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9204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37888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FULL BACKGROUND IMAGE">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0"/>
            <a:ext cx="12192000" cy="6858000"/>
          </a:xfrm>
          <a:prstGeom prst="rect">
            <a:avLst/>
          </a:prstGeom>
        </p:spPr>
        <p:txBody>
          <a:bodyPr/>
          <a:lstStyle/>
          <a:p>
            <a:endParaRPr lang="uk-UA"/>
          </a:p>
        </p:txBody>
      </p:sp>
    </p:spTree>
    <p:extLst>
      <p:ext uri="{BB962C8B-B14F-4D97-AF65-F5344CB8AC3E}">
        <p14:creationId xmlns:p14="http://schemas.microsoft.com/office/powerpoint/2010/main" val="386601782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IMG-SLIDE OPT-7">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0"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6096000" y="1600200"/>
            <a:ext cx="6096000" cy="3657600"/>
          </a:xfrm>
          <a:prstGeom prst="rect">
            <a:avLst/>
          </a:prstGeom>
        </p:spPr>
        <p:txBody>
          <a:bodyPr/>
          <a:lstStyle/>
          <a:p>
            <a:endParaRPr lang="uk-UA"/>
          </a:p>
        </p:txBody>
      </p:sp>
    </p:spTree>
    <p:extLst>
      <p:ext uri="{BB962C8B-B14F-4D97-AF65-F5344CB8AC3E}">
        <p14:creationId xmlns:p14="http://schemas.microsoft.com/office/powerpoint/2010/main" val="19373893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ULL BACKGROUND IMAGE">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0"/>
            <a:ext cx="12192000" cy="6858000"/>
          </a:xfrm>
          <a:prstGeom prst="rect">
            <a:avLst/>
          </a:prstGeom>
        </p:spPr>
        <p:txBody>
          <a:bodyPr/>
          <a:lstStyle/>
          <a:p>
            <a:endParaRPr lang="uk-UA"/>
          </a:p>
        </p:txBody>
      </p:sp>
    </p:spTree>
    <p:extLst>
      <p:ext uri="{BB962C8B-B14F-4D97-AF65-F5344CB8AC3E}">
        <p14:creationId xmlns:p14="http://schemas.microsoft.com/office/powerpoint/2010/main" val="260387110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IMG-SLIDE OPT-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6096000" cy="6858000"/>
          </a:xfrm>
          <a:prstGeom prst="rect">
            <a:avLst/>
          </a:prstGeom>
        </p:spPr>
        <p:txBody>
          <a:bodyPr/>
          <a:lstStyle/>
          <a:p>
            <a:endParaRPr lang="uk-UA"/>
          </a:p>
        </p:txBody>
      </p:sp>
    </p:spTree>
    <p:extLst>
      <p:ext uri="{BB962C8B-B14F-4D97-AF65-F5344CB8AC3E}">
        <p14:creationId xmlns:p14="http://schemas.microsoft.com/office/powerpoint/2010/main" val="223993346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G-SLIDE OPT-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096000" y="0"/>
            <a:ext cx="6096000" cy="6858000"/>
          </a:xfrm>
          <a:prstGeom prst="rect">
            <a:avLst/>
          </a:prstGeom>
        </p:spPr>
        <p:txBody>
          <a:bodyPr/>
          <a:lstStyle/>
          <a:p>
            <a:endParaRPr lang="uk-UA"/>
          </a:p>
        </p:txBody>
      </p:sp>
    </p:spTree>
    <p:extLst>
      <p:ext uri="{BB962C8B-B14F-4D97-AF65-F5344CB8AC3E}">
        <p14:creationId xmlns:p14="http://schemas.microsoft.com/office/powerpoint/2010/main" val="116367241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G-SLIDE OPT-3">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84200" y="6054272"/>
            <a:ext cx="723900" cy="666977"/>
          </a:xfrm>
          <a:prstGeom prst="rect">
            <a:avLst/>
          </a:prstGeom>
          <a:noFill/>
        </p:spPr>
        <p:txBody>
          <a:bodyPr wrap="square" rtlCol="0">
            <a:spAutoFit/>
          </a:bodyPr>
          <a:lstStyle/>
          <a:p>
            <a:r>
              <a:rPr lang="en-US" sz="1867" b="1">
                <a:solidFill>
                  <a:schemeClr val="accent2"/>
                </a:solidFill>
              </a:rPr>
              <a:t>your logo</a:t>
            </a:r>
            <a:endParaRPr lang="uk-UA" sz="1333" b="1">
              <a:solidFill>
                <a:schemeClr val="accent2"/>
              </a:solidFill>
            </a:endParaRPr>
          </a:p>
        </p:txBody>
      </p:sp>
      <p:cxnSp>
        <p:nvCxnSpPr>
          <p:cNvPr id="5" name="Straight Connector 4"/>
          <p:cNvCxnSpPr/>
          <p:nvPr userDrawn="1"/>
        </p:nvCxnSpPr>
        <p:spPr>
          <a:xfrm>
            <a:off x="4699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1633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0"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277600" y="6048457"/>
            <a:ext cx="1155700" cy="666977"/>
          </a:xfrm>
          <a:prstGeom prst="rect">
            <a:avLst/>
          </a:prstGeom>
          <a:noFill/>
        </p:spPr>
        <p:txBody>
          <a:bodyPr wrap="square" rtlCol="0">
            <a:spAutoFit/>
          </a:bodyPr>
          <a:lstStyle>
            <a:lvl1pPr>
              <a:defRPr lang="uk-UA" sz="1867"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3" name="Picture Placeholder 12"/>
          <p:cNvSpPr>
            <a:spLocks noGrp="1"/>
          </p:cNvSpPr>
          <p:nvPr>
            <p:ph type="pic" sz="quarter" idx="11"/>
          </p:nvPr>
        </p:nvSpPr>
        <p:spPr>
          <a:xfrm>
            <a:off x="2182368" y="1853184"/>
            <a:ext cx="963168" cy="963168"/>
          </a:xfrm>
          <a:prstGeom prst="ellipse">
            <a:avLst/>
          </a:prstGeom>
          <a:ln w="25400">
            <a:solidFill>
              <a:schemeClr val="accent1"/>
            </a:solidFill>
          </a:ln>
        </p:spPr>
        <p:txBody>
          <a:bodyPr/>
          <a:lstStyle>
            <a:lvl1pPr>
              <a:defRPr sz="1333"/>
            </a:lvl1pPr>
          </a:lstStyle>
          <a:p>
            <a:endParaRPr lang="uk-UA"/>
          </a:p>
        </p:txBody>
      </p:sp>
      <p:sp>
        <p:nvSpPr>
          <p:cNvPr id="14" name="Picture Placeholder 12"/>
          <p:cNvSpPr>
            <a:spLocks noGrp="1"/>
          </p:cNvSpPr>
          <p:nvPr>
            <p:ph type="pic" sz="quarter" idx="12"/>
          </p:nvPr>
        </p:nvSpPr>
        <p:spPr>
          <a:xfrm>
            <a:off x="9186672" y="3852672"/>
            <a:ext cx="963168" cy="963168"/>
          </a:xfrm>
          <a:prstGeom prst="ellipse">
            <a:avLst/>
          </a:prstGeom>
          <a:ln w="25400">
            <a:solidFill>
              <a:schemeClr val="accent1"/>
            </a:solidFill>
          </a:ln>
        </p:spPr>
        <p:txBody>
          <a:bodyPr/>
          <a:lstStyle>
            <a:lvl1pPr>
              <a:defRPr sz="1333"/>
            </a:lvl1pPr>
          </a:lstStyle>
          <a:p>
            <a:endParaRPr lang="uk-UA"/>
          </a:p>
        </p:txBody>
      </p:sp>
    </p:spTree>
    <p:extLst>
      <p:ext uri="{BB962C8B-B14F-4D97-AF65-F5344CB8AC3E}">
        <p14:creationId xmlns:p14="http://schemas.microsoft.com/office/powerpoint/2010/main" val="2082700640"/>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G-SLIDE OPT-5">
    <p:spTree>
      <p:nvGrpSpPr>
        <p:cNvPr id="1" name=""/>
        <p:cNvGrpSpPr/>
        <p:nvPr/>
      </p:nvGrpSpPr>
      <p:grpSpPr>
        <a:xfrm>
          <a:off x="0" y="0"/>
          <a:ext cx="0" cy="0"/>
          <a:chOff x="0" y="0"/>
          <a:chExt cx="0" cy="0"/>
        </a:xfrm>
      </p:grpSpPr>
      <p:sp>
        <p:nvSpPr>
          <p:cNvPr id="11" name="Picture Placeholder 5"/>
          <p:cNvSpPr>
            <a:spLocks noGrp="1"/>
          </p:cNvSpPr>
          <p:nvPr>
            <p:ph type="pic" sz="quarter" idx="11"/>
          </p:nvPr>
        </p:nvSpPr>
        <p:spPr>
          <a:xfrm>
            <a:off x="5181600" y="1395984"/>
            <a:ext cx="1828800" cy="1828800"/>
          </a:xfrm>
          <a:prstGeom prst="ellipse">
            <a:avLst/>
          </a:prstGeom>
          <a:ln w="25400">
            <a:solidFill>
              <a:schemeClr val="accent1"/>
            </a:solidFill>
          </a:ln>
        </p:spPr>
        <p:txBody>
          <a:bodyPr/>
          <a:lstStyle>
            <a:lvl1pPr>
              <a:defRPr sz="1333"/>
            </a:lvl1pPr>
          </a:lstStyle>
          <a:p>
            <a:endParaRPr lang="uk-UA"/>
          </a:p>
        </p:txBody>
      </p:sp>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84200" y="6054272"/>
            <a:ext cx="723900" cy="666977"/>
          </a:xfrm>
          <a:prstGeom prst="rect">
            <a:avLst/>
          </a:prstGeom>
          <a:noFill/>
        </p:spPr>
        <p:txBody>
          <a:bodyPr wrap="square" rtlCol="0">
            <a:spAutoFit/>
          </a:bodyPr>
          <a:lstStyle/>
          <a:p>
            <a:r>
              <a:rPr lang="en-US" sz="1867" b="1">
                <a:solidFill>
                  <a:schemeClr val="accent2"/>
                </a:solidFill>
              </a:rPr>
              <a:t>your logo</a:t>
            </a:r>
            <a:endParaRPr lang="uk-UA" sz="1333" b="1">
              <a:solidFill>
                <a:schemeClr val="accent2"/>
              </a:solidFill>
            </a:endParaRPr>
          </a:p>
        </p:txBody>
      </p:sp>
      <p:cxnSp>
        <p:nvCxnSpPr>
          <p:cNvPr id="5" name="Straight Connector 4"/>
          <p:cNvCxnSpPr/>
          <p:nvPr userDrawn="1"/>
        </p:nvCxnSpPr>
        <p:spPr>
          <a:xfrm>
            <a:off x="4699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1633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0"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277600" y="6048457"/>
            <a:ext cx="1155700" cy="666977"/>
          </a:xfrm>
          <a:prstGeom prst="rect">
            <a:avLst/>
          </a:prstGeom>
          <a:noFill/>
        </p:spPr>
        <p:txBody>
          <a:bodyPr wrap="square" rtlCol="0">
            <a:spAutoFit/>
          </a:bodyPr>
          <a:lstStyle>
            <a:lvl1pPr>
              <a:defRPr lang="uk-UA" sz="1867"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152437930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IMG-SLIDE OPT-4">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84200" y="6054272"/>
            <a:ext cx="723900" cy="666977"/>
          </a:xfrm>
          <a:prstGeom prst="rect">
            <a:avLst/>
          </a:prstGeom>
          <a:noFill/>
        </p:spPr>
        <p:txBody>
          <a:bodyPr wrap="square" rtlCol="0">
            <a:spAutoFit/>
          </a:bodyPr>
          <a:lstStyle/>
          <a:p>
            <a:r>
              <a:rPr lang="en-US" sz="1867" b="1">
                <a:solidFill>
                  <a:schemeClr val="accent2"/>
                </a:solidFill>
              </a:rPr>
              <a:t>your logo</a:t>
            </a:r>
            <a:endParaRPr lang="uk-UA" sz="1333" b="1">
              <a:solidFill>
                <a:schemeClr val="accent2"/>
              </a:solidFill>
            </a:endParaRPr>
          </a:p>
        </p:txBody>
      </p:sp>
      <p:cxnSp>
        <p:nvCxnSpPr>
          <p:cNvPr id="5" name="Straight Connector 4"/>
          <p:cNvCxnSpPr/>
          <p:nvPr userDrawn="1"/>
        </p:nvCxnSpPr>
        <p:spPr>
          <a:xfrm>
            <a:off x="4699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1633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0"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277600" y="6048457"/>
            <a:ext cx="1155700" cy="666977"/>
          </a:xfrm>
          <a:prstGeom prst="rect">
            <a:avLst/>
          </a:prstGeom>
          <a:noFill/>
        </p:spPr>
        <p:txBody>
          <a:bodyPr wrap="square" rtlCol="0">
            <a:spAutoFit/>
          </a:bodyPr>
          <a:lstStyle>
            <a:lvl1pPr>
              <a:defRPr lang="uk-UA" sz="1867"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999744" y="2231136"/>
            <a:ext cx="2395728" cy="2395728"/>
          </a:xfrm>
          <a:prstGeom prst="rect">
            <a:avLst/>
          </a:prstGeom>
        </p:spPr>
        <p:txBody>
          <a:bodyPr/>
          <a:lstStyle/>
          <a:p>
            <a:endParaRPr lang="uk-UA"/>
          </a:p>
        </p:txBody>
      </p:sp>
    </p:spTree>
    <p:extLst>
      <p:ext uri="{BB962C8B-B14F-4D97-AF65-F5344CB8AC3E}">
        <p14:creationId xmlns:p14="http://schemas.microsoft.com/office/powerpoint/2010/main" val="263911432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MG-SLIDE OPT-6">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84200" y="6054272"/>
            <a:ext cx="723900" cy="666977"/>
          </a:xfrm>
          <a:prstGeom prst="rect">
            <a:avLst/>
          </a:prstGeom>
          <a:noFill/>
        </p:spPr>
        <p:txBody>
          <a:bodyPr wrap="square" rtlCol="0">
            <a:spAutoFit/>
          </a:bodyPr>
          <a:lstStyle/>
          <a:p>
            <a:r>
              <a:rPr lang="en-US" sz="1867" b="1">
                <a:solidFill>
                  <a:schemeClr val="accent2"/>
                </a:solidFill>
              </a:rPr>
              <a:t>your logo</a:t>
            </a:r>
            <a:endParaRPr lang="uk-UA" sz="1333" b="1">
              <a:solidFill>
                <a:schemeClr val="accent2"/>
              </a:solidFill>
            </a:endParaRPr>
          </a:p>
        </p:txBody>
      </p:sp>
      <p:cxnSp>
        <p:nvCxnSpPr>
          <p:cNvPr id="5" name="Straight Connector 4"/>
          <p:cNvCxnSpPr/>
          <p:nvPr userDrawn="1"/>
        </p:nvCxnSpPr>
        <p:spPr>
          <a:xfrm>
            <a:off x="4699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1633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0"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277600" y="6048457"/>
            <a:ext cx="1155700" cy="666977"/>
          </a:xfrm>
          <a:prstGeom prst="rect">
            <a:avLst/>
          </a:prstGeom>
          <a:noFill/>
        </p:spPr>
        <p:txBody>
          <a:bodyPr wrap="square" rtlCol="0">
            <a:spAutoFit/>
          </a:bodyPr>
          <a:lstStyle>
            <a:lvl1pPr>
              <a:defRPr lang="uk-UA" sz="1867"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0" y="1600200"/>
            <a:ext cx="12192000" cy="3657600"/>
          </a:xfrm>
          <a:prstGeom prst="rect">
            <a:avLst/>
          </a:prstGeom>
        </p:spPr>
        <p:txBody>
          <a:bodyPr/>
          <a:lstStyle/>
          <a:p>
            <a:endParaRPr lang="uk-UA"/>
          </a:p>
        </p:txBody>
      </p:sp>
    </p:spTree>
    <p:extLst>
      <p:ext uri="{BB962C8B-B14F-4D97-AF65-F5344CB8AC3E}">
        <p14:creationId xmlns:p14="http://schemas.microsoft.com/office/powerpoint/2010/main" val="200777694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IMG-SLIDE OPT-7">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84200" y="6054272"/>
            <a:ext cx="723900" cy="666977"/>
          </a:xfrm>
          <a:prstGeom prst="rect">
            <a:avLst/>
          </a:prstGeom>
          <a:noFill/>
        </p:spPr>
        <p:txBody>
          <a:bodyPr wrap="square" rtlCol="0">
            <a:spAutoFit/>
          </a:bodyPr>
          <a:lstStyle/>
          <a:p>
            <a:r>
              <a:rPr lang="en-US" sz="1867" b="1">
                <a:solidFill>
                  <a:schemeClr val="accent2"/>
                </a:solidFill>
              </a:rPr>
              <a:t>your logo</a:t>
            </a:r>
            <a:endParaRPr lang="uk-UA" sz="1333" b="1">
              <a:solidFill>
                <a:schemeClr val="accent2"/>
              </a:solidFill>
            </a:endParaRPr>
          </a:p>
        </p:txBody>
      </p:sp>
      <p:cxnSp>
        <p:nvCxnSpPr>
          <p:cNvPr id="5" name="Straight Connector 4"/>
          <p:cNvCxnSpPr/>
          <p:nvPr userDrawn="1"/>
        </p:nvCxnSpPr>
        <p:spPr>
          <a:xfrm>
            <a:off x="4699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1633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0"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277600" y="6048457"/>
            <a:ext cx="1155700" cy="666977"/>
          </a:xfrm>
          <a:prstGeom prst="rect">
            <a:avLst/>
          </a:prstGeom>
          <a:noFill/>
        </p:spPr>
        <p:txBody>
          <a:bodyPr wrap="square" rtlCol="0">
            <a:spAutoFit/>
          </a:bodyPr>
          <a:lstStyle>
            <a:lvl1pPr>
              <a:defRPr lang="uk-UA" sz="1867"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6096000" y="1600200"/>
            <a:ext cx="6096000" cy="3657600"/>
          </a:xfrm>
          <a:prstGeom prst="rect">
            <a:avLst/>
          </a:prstGeom>
        </p:spPr>
        <p:txBody>
          <a:bodyPr/>
          <a:lstStyle/>
          <a:p>
            <a:endParaRPr lang="uk-UA"/>
          </a:p>
        </p:txBody>
      </p:sp>
    </p:spTree>
    <p:extLst>
      <p:ext uri="{BB962C8B-B14F-4D97-AF65-F5344CB8AC3E}">
        <p14:creationId xmlns:p14="http://schemas.microsoft.com/office/powerpoint/2010/main" val="2632803297"/>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FAULT SLIDE">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0"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dirty="0"/>
              <a:t>click to edit master title style</a:t>
            </a:r>
            <a:endParaRPr lang="uk-UA" dirty="0"/>
          </a:p>
        </p:txBody>
      </p:sp>
    </p:spTree>
    <p:extLst>
      <p:ext uri="{BB962C8B-B14F-4D97-AF65-F5344CB8AC3E}">
        <p14:creationId xmlns:p14="http://schemas.microsoft.com/office/powerpoint/2010/main" val="72603190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IMG-SLIDE OPT-8">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84200" y="6054272"/>
            <a:ext cx="723900" cy="666977"/>
          </a:xfrm>
          <a:prstGeom prst="rect">
            <a:avLst/>
          </a:prstGeom>
          <a:noFill/>
        </p:spPr>
        <p:txBody>
          <a:bodyPr wrap="square" rtlCol="0">
            <a:spAutoFit/>
          </a:bodyPr>
          <a:lstStyle/>
          <a:p>
            <a:r>
              <a:rPr lang="en-US" sz="1867" b="1">
                <a:solidFill>
                  <a:schemeClr val="accent2"/>
                </a:solidFill>
              </a:rPr>
              <a:t>your logo</a:t>
            </a:r>
            <a:endParaRPr lang="uk-UA" sz="1333" b="1">
              <a:solidFill>
                <a:schemeClr val="accent2"/>
              </a:solidFill>
            </a:endParaRPr>
          </a:p>
        </p:txBody>
      </p:sp>
      <p:cxnSp>
        <p:nvCxnSpPr>
          <p:cNvPr id="5" name="Straight Connector 4"/>
          <p:cNvCxnSpPr/>
          <p:nvPr userDrawn="1"/>
        </p:nvCxnSpPr>
        <p:spPr>
          <a:xfrm>
            <a:off x="4699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1633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0"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277600" y="6048457"/>
            <a:ext cx="1155700" cy="666977"/>
          </a:xfrm>
          <a:prstGeom prst="rect">
            <a:avLst/>
          </a:prstGeom>
          <a:noFill/>
        </p:spPr>
        <p:txBody>
          <a:bodyPr wrap="square" rtlCol="0">
            <a:spAutoFit/>
          </a:bodyPr>
          <a:lstStyle>
            <a:lvl1pPr>
              <a:defRPr lang="uk-UA" sz="1867"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0" y="1600200"/>
            <a:ext cx="6096000" cy="3657600"/>
          </a:xfrm>
          <a:prstGeom prst="rect">
            <a:avLst/>
          </a:prstGeom>
        </p:spPr>
        <p:txBody>
          <a:bodyPr/>
          <a:lstStyle/>
          <a:p>
            <a:endParaRPr lang="uk-UA"/>
          </a:p>
        </p:txBody>
      </p:sp>
    </p:spTree>
    <p:extLst>
      <p:ext uri="{BB962C8B-B14F-4D97-AF65-F5344CB8AC3E}">
        <p14:creationId xmlns:p14="http://schemas.microsoft.com/office/powerpoint/2010/main" val="179757243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IMG-SLIDE 9">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096000" y="0"/>
            <a:ext cx="6096000" cy="6858000"/>
          </a:xfrm>
          <a:prstGeom prst="rect">
            <a:avLst/>
          </a:prstGeom>
        </p:spPr>
        <p:txBody>
          <a:bodyPr/>
          <a:lstStyle/>
          <a:p>
            <a:endParaRPr lang="uk-UA"/>
          </a:p>
        </p:txBody>
      </p:sp>
      <p:cxnSp>
        <p:nvCxnSpPr>
          <p:cNvPr id="4" name="Straight Connector 3"/>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584200"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TextBox 5"/>
          <p:cNvSpPr txBox="1"/>
          <p:nvPr userDrawn="1"/>
        </p:nvSpPr>
        <p:spPr>
          <a:xfrm>
            <a:off x="584200" y="6054272"/>
            <a:ext cx="723900" cy="666977"/>
          </a:xfrm>
          <a:prstGeom prst="rect">
            <a:avLst/>
          </a:prstGeom>
          <a:noFill/>
        </p:spPr>
        <p:txBody>
          <a:bodyPr wrap="square" rtlCol="0">
            <a:spAutoFit/>
          </a:bodyPr>
          <a:lstStyle/>
          <a:p>
            <a:r>
              <a:rPr lang="en-US" sz="1867" b="1">
                <a:solidFill>
                  <a:schemeClr val="accent2"/>
                </a:solidFill>
              </a:rPr>
              <a:t>your logo</a:t>
            </a:r>
            <a:endParaRPr lang="uk-UA" sz="1333" b="1">
              <a:solidFill>
                <a:schemeClr val="accent2"/>
              </a:solidFill>
            </a:endParaRPr>
          </a:p>
        </p:txBody>
      </p:sp>
      <p:cxnSp>
        <p:nvCxnSpPr>
          <p:cNvPr id="7" name="Straight Connector 6"/>
          <p:cNvCxnSpPr/>
          <p:nvPr userDrawn="1"/>
        </p:nvCxnSpPr>
        <p:spPr>
          <a:xfrm>
            <a:off x="4699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990050"/>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MG-SLIDE OPT-10">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6096000" cy="6858000"/>
          </a:xfrm>
          <a:prstGeom prst="rect">
            <a:avLst/>
          </a:prstGeom>
        </p:spPr>
        <p:txBody>
          <a:bodyPr/>
          <a:lstStyle/>
          <a:p>
            <a:endParaRPr lang="uk-UA"/>
          </a:p>
        </p:txBody>
      </p:sp>
      <p:cxnSp>
        <p:nvCxnSpPr>
          <p:cNvPr id="4" name="Straight Connector 3"/>
          <p:cNvCxnSpPr/>
          <p:nvPr userDrawn="1"/>
        </p:nvCxnSpPr>
        <p:spPr>
          <a:xfrm>
            <a:off x="65913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6705600"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TextBox 5"/>
          <p:cNvSpPr txBox="1"/>
          <p:nvPr userDrawn="1"/>
        </p:nvSpPr>
        <p:spPr>
          <a:xfrm>
            <a:off x="6705600" y="6054272"/>
            <a:ext cx="723900" cy="666977"/>
          </a:xfrm>
          <a:prstGeom prst="rect">
            <a:avLst/>
          </a:prstGeom>
          <a:noFill/>
        </p:spPr>
        <p:txBody>
          <a:bodyPr wrap="square" rtlCol="0">
            <a:spAutoFit/>
          </a:bodyPr>
          <a:lstStyle/>
          <a:p>
            <a:r>
              <a:rPr lang="en-US" sz="1867" b="1">
                <a:solidFill>
                  <a:schemeClr val="accent2"/>
                </a:solidFill>
              </a:rPr>
              <a:t>your logo</a:t>
            </a:r>
            <a:endParaRPr lang="uk-UA" sz="1333" b="1">
              <a:solidFill>
                <a:schemeClr val="accent2"/>
              </a:solidFill>
            </a:endParaRPr>
          </a:p>
        </p:txBody>
      </p:sp>
      <p:cxnSp>
        <p:nvCxnSpPr>
          <p:cNvPr id="7" name="Straight Connector 6"/>
          <p:cNvCxnSpPr/>
          <p:nvPr userDrawn="1"/>
        </p:nvCxnSpPr>
        <p:spPr>
          <a:xfrm>
            <a:off x="65913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4057609"/>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DEFAULT SLIDE">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0"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dirty="0"/>
              <a:t>click to edit master title style</a:t>
            </a:r>
            <a:endParaRPr lang="uk-UA" dirty="0"/>
          </a:p>
        </p:txBody>
      </p:sp>
    </p:spTree>
    <p:extLst>
      <p:ext uri="{BB962C8B-B14F-4D97-AF65-F5344CB8AC3E}">
        <p14:creationId xmlns:p14="http://schemas.microsoft.com/office/powerpoint/2010/main" val="377590690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7961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תמונה 7">
            <a:extLst>
              <a:ext uri="{FF2B5EF4-FFF2-40B4-BE49-F238E27FC236}">
                <a16:creationId xmlns:a16="http://schemas.microsoft.com/office/drawing/2014/main" id="{B3ABB37D-2D79-4068-8CDC-54B2671B97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26208977"/>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EFAULT SLIDE">
    <p:spTree>
      <p:nvGrpSpPr>
        <p:cNvPr id="1" name=""/>
        <p:cNvGrpSpPr/>
        <p:nvPr/>
      </p:nvGrpSpPr>
      <p:grpSpPr>
        <a:xfrm>
          <a:off x="0" y="0"/>
          <a:ext cx="0" cy="0"/>
          <a:chOff x="0" y="0"/>
          <a:chExt cx="0" cy="0"/>
        </a:xfrm>
      </p:grpSpPr>
      <p:pic>
        <p:nvPicPr>
          <p:cNvPr id="4" name="תמונה 7">
            <a:extLst>
              <a:ext uri="{FF2B5EF4-FFF2-40B4-BE49-F238E27FC236}">
                <a16:creationId xmlns:a16="http://schemas.microsoft.com/office/drawing/2014/main" id="{AA685615-8C68-4B6E-B951-A9B892C388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0"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dirty="0"/>
              <a:t>click to edit master title style</a:t>
            </a:r>
            <a:endParaRPr lang="uk-UA" dirty="0"/>
          </a:p>
        </p:txBody>
      </p:sp>
    </p:spTree>
    <p:extLst>
      <p:ext uri="{BB962C8B-B14F-4D97-AF65-F5344CB8AC3E}">
        <p14:creationId xmlns:p14="http://schemas.microsoft.com/office/powerpoint/2010/main" val="153818270"/>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nd LOGO">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84200" y="6054272"/>
            <a:ext cx="723900" cy="666977"/>
          </a:xfrm>
          <a:prstGeom prst="rect">
            <a:avLst/>
          </a:prstGeom>
          <a:noFill/>
        </p:spPr>
        <p:txBody>
          <a:bodyPr wrap="square" rtlCol="0">
            <a:spAutoFit/>
          </a:bodyPr>
          <a:lstStyle/>
          <a:p>
            <a:r>
              <a:rPr lang="en-US" sz="1867" b="1">
                <a:solidFill>
                  <a:schemeClr val="accent2"/>
                </a:solidFill>
              </a:rPr>
              <a:t>your logo</a:t>
            </a:r>
            <a:endParaRPr lang="uk-UA" sz="1333" b="1">
              <a:solidFill>
                <a:schemeClr val="accent2"/>
              </a:solidFill>
            </a:endParaRPr>
          </a:p>
        </p:txBody>
      </p:sp>
      <p:cxnSp>
        <p:nvCxnSpPr>
          <p:cNvPr id="5" name="Straight Connector 4"/>
          <p:cNvCxnSpPr/>
          <p:nvPr userDrawn="1"/>
        </p:nvCxnSpPr>
        <p:spPr>
          <a:xfrm>
            <a:off x="4699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0"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2880903240"/>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TOP SLIDE">
    <p:spTree>
      <p:nvGrpSpPr>
        <p:cNvPr id="1" name=""/>
        <p:cNvGrpSpPr/>
        <p:nvPr/>
      </p:nvGrpSpPr>
      <p:grpSpPr>
        <a:xfrm>
          <a:off x="0" y="0"/>
          <a:ext cx="0" cy="0"/>
          <a:chOff x="0" y="0"/>
          <a:chExt cx="0" cy="0"/>
        </a:xfrm>
      </p:grpSpPr>
      <p:sp>
        <p:nvSpPr>
          <p:cNvPr id="3" name="Rectangle 2"/>
          <p:cNvSpPr/>
          <p:nvPr userDrawn="1"/>
        </p:nvSpPr>
        <p:spPr>
          <a:xfrm>
            <a:off x="0" y="0"/>
            <a:ext cx="12192000" cy="34290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867">
              <a:solidFill>
                <a:schemeClr val="tx1"/>
              </a:solidFill>
            </a:endParaRPr>
          </a:p>
        </p:txBody>
      </p:sp>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84200" y="6054272"/>
            <a:ext cx="723900" cy="666977"/>
          </a:xfrm>
          <a:prstGeom prst="rect">
            <a:avLst/>
          </a:prstGeom>
          <a:noFill/>
        </p:spPr>
        <p:txBody>
          <a:bodyPr wrap="square" rtlCol="0">
            <a:spAutoFit/>
          </a:bodyPr>
          <a:lstStyle/>
          <a:p>
            <a:r>
              <a:rPr lang="en-US" sz="1867" b="1">
                <a:solidFill>
                  <a:schemeClr val="accent2"/>
                </a:solidFill>
              </a:rPr>
              <a:t>your logo</a:t>
            </a:r>
            <a:endParaRPr lang="uk-UA" sz="1333" b="1">
              <a:solidFill>
                <a:schemeClr val="accent2"/>
              </a:solidFill>
            </a:endParaRPr>
          </a:p>
        </p:txBody>
      </p:sp>
      <p:cxnSp>
        <p:nvCxnSpPr>
          <p:cNvPr id="5" name="Straight Connector 4"/>
          <p:cNvCxnSpPr/>
          <p:nvPr userDrawn="1"/>
        </p:nvCxnSpPr>
        <p:spPr>
          <a:xfrm>
            <a:off x="4699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1633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0" y="380941"/>
            <a:ext cx="3632200" cy="923330"/>
          </a:xfrm>
          <a:prstGeom prst="rect">
            <a:avLst/>
          </a:prstGeom>
          <a:noFill/>
        </p:spPr>
        <p:txBody>
          <a:bodyPr wrap="square" rtlCol="0">
            <a:spAutoFit/>
          </a:bodyPr>
          <a:lstStyle>
            <a:lvl1pPr>
              <a:defRPr lang="uk-UA" sz="30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277600" y="6048457"/>
            <a:ext cx="1155700" cy="666977"/>
          </a:xfrm>
          <a:prstGeom prst="rect">
            <a:avLst/>
          </a:prstGeom>
          <a:noFill/>
        </p:spPr>
        <p:txBody>
          <a:bodyPr wrap="square" rtlCol="0">
            <a:spAutoFit/>
          </a:bodyPr>
          <a:lstStyle>
            <a:lvl1pPr>
              <a:defRPr lang="uk-UA" sz="1867"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216083966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ARK MIDDLE">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84200" y="6054272"/>
            <a:ext cx="723900" cy="666977"/>
          </a:xfrm>
          <a:prstGeom prst="rect">
            <a:avLst/>
          </a:prstGeom>
          <a:noFill/>
        </p:spPr>
        <p:txBody>
          <a:bodyPr wrap="square" rtlCol="0">
            <a:spAutoFit/>
          </a:bodyPr>
          <a:lstStyle/>
          <a:p>
            <a:r>
              <a:rPr lang="en-US" sz="1867" b="1">
                <a:solidFill>
                  <a:schemeClr val="accent2"/>
                </a:solidFill>
              </a:rPr>
              <a:t>your logo</a:t>
            </a:r>
            <a:endParaRPr lang="uk-UA" sz="1333" b="1">
              <a:solidFill>
                <a:schemeClr val="accent2"/>
              </a:solidFill>
            </a:endParaRPr>
          </a:p>
        </p:txBody>
      </p:sp>
      <p:cxnSp>
        <p:nvCxnSpPr>
          <p:cNvPr id="5" name="Straight Connector 4"/>
          <p:cNvCxnSpPr/>
          <p:nvPr userDrawn="1"/>
        </p:nvCxnSpPr>
        <p:spPr>
          <a:xfrm>
            <a:off x="4699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1633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0"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277600" y="6048457"/>
            <a:ext cx="1155700" cy="666977"/>
          </a:xfrm>
          <a:prstGeom prst="rect">
            <a:avLst/>
          </a:prstGeom>
          <a:noFill/>
        </p:spPr>
        <p:txBody>
          <a:bodyPr wrap="square" rtlCol="0">
            <a:spAutoFit/>
          </a:bodyPr>
          <a:lstStyle>
            <a:lvl1pPr>
              <a:defRPr lang="uk-UA" sz="1867"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Rectangle 9"/>
          <p:cNvSpPr/>
          <p:nvPr userDrawn="1"/>
        </p:nvSpPr>
        <p:spPr>
          <a:xfrm>
            <a:off x="0" y="1600200"/>
            <a:ext cx="12192000" cy="36576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867">
              <a:solidFill>
                <a:schemeClr val="tx1"/>
              </a:solidFill>
            </a:endParaRPr>
          </a:p>
        </p:txBody>
      </p:sp>
    </p:spTree>
    <p:extLst>
      <p:ext uri="{BB962C8B-B14F-4D97-AF65-F5344CB8AC3E}">
        <p14:creationId xmlns:p14="http://schemas.microsoft.com/office/powerpoint/2010/main" val="215514712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LOGO">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84200" y="6054272"/>
            <a:ext cx="723900" cy="666977"/>
          </a:xfrm>
          <a:prstGeom prst="rect">
            <a:avLst/>
          </a:prstGeom>
          <a:noFill/>
        </p:spPr>
        <p:txBody>
          <a:bodyPr wrap="square" rtlCol="0">
            <a:spAutoFit/>
          </a:bodyPr>
          <a:lstStyle/>
          <a:p>
            <a:r>
              <a:rPr lang="en-US" sz="1867" b="1">
                <a:solidFill>
                  <a:schemeClr val="accent2"/>
                </a:solidFill>
              </a:rPr>
              <a:t>your logo</a:t>
            </a:r>
            <a:endParaRPr lang="uk-UA" sz="1333" b="1">
              <a:solidFill>
                <a:schemeClr val="accent2"/>
              </a:solidFill>
            </a:endParaRPr>
          </a:p>
        </p:txBody>
      </p:sp>
      <p:cxnSp>
        <p:nvCxnSpPr>
          <p:cNvPr id="5" name="Straight Connector 4"/>
          <p:cNvCxnSpPr/>
          <p:nvPr userDrawn="1"/>
        </p:nvCxnSpPr>
        <p:spPr>
          <a:xfrm>
            <a:off x="4699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0"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3407635214"/>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ARK BOTTOM SLIDE">
    <p:spTree>
      <p:nvGrpSpPr>
        <p:cNvPr id="1" name=""/>
        <p:cNvGrpSpPr/>
        <p:nvPr/>
      </p:nvGrpSpPr>
      <p:grpSpPr>
        <a:xfrm>
          <a:off x="0" y="0"/>
          <a:ext cx="0" cy="0"/>
          <a:chOff x="0" y="0"/>
          <a:chExt cx="0" cy="0"/>
        </a:xfrm>
      </p:grpSpPr>
      <p:sp>
        <p:nvSpPr>
          <p:cNvPr id="3" name="Rectangle 2"/>
          <p:cNvSpPr/>
          <p:nvPr userDrawn="1"/>
        </p:nvSpPr>
        <p:spPr>
          <a:xfrm>
            <a:off x="0" y="3429000"/>
            <a:ext cx="12192000" cy="34290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867">
              <a:solidFill>
                <a:schemeClr val="tx1"/>
              </a:solidFill>
            </a:endParaRPr>
          </a:p>
        </p:txBody>
      </p:sp>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84200" y="6054272"/>
            <a:ext cx="723900" cy="666977"/>
          </a:xfrm>
          <a:prstGeom prst="rect">
            <a:avLst/>
          </a:prstGeom>
          <a:noFill/>
        </p:spPr>
        <p:txBody>
          <a:bodyPr wrap="square" rtlCol="0">
            <a:spAutoFit/>
          </a:bodyPr>
          <a:lstStyle/>
          <a:p>
            <a:r>
              <a:rPr lang="en-US" sz="1867" b="1">
                <a:solidFill>
                  <a:schemeClr val="bg1"/>
                </a:solidFill>
              </a:rPr>
              <a:t>your logo</a:t>
            </a:r>
            <a:endParaRPr lang="uk-UA" sz="1333" b="1">
              <a:solidFill>
                <a:schemeClr val="bg1"/>
              </a:solidFill>
            </a:endParaRPr>
          </a:p>
        </p:txBody>
      </p:sp>
      <p:cxnSp>
        <p:nvCxnSpPr>
          <p:cNvPr id="5" name="Straight Connector 4"/>
          <p:cNvCxnSpPr/>
          <p:nvPr userDrawn="1"/>
        </p:nvCxnSpPr>
        <p:spPr>
          <a:xfrm>
            <a:off x="4699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1633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0" y="380941"/>
            <a:ext cx="3632200" cy="923330"/>
          </a:xfrm>
          <a:prstGeom prst="rect">
            <a:avLst/>
          </a:prstGeom>
          <a:noFill/>
        </p:spPr>
        <p:txBody>
          <a:bodyPr wrap="square" rtlCol="0">
            <a:spAutoFit/>
          </a:bodyPr>
          <a:lstStyle>
            <a:lvl1pPr>
              <a:defRPr lang="uk-UA" sz="3000" b="1">
                <a:solidFill>
                  <a:schemeClr val="tx1"/>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277600" y="6048457"/>
            <a:ext cx="1155700" cy="666977"/>
          </a:xfrm>
          <a:prstGeom prst="rect">
            <a:avLst/>
          </a:prstGeom>
          <a:noFill/>
        </p:spPr>
        <p:txBody>
          <a:bodyPr wrap="square" rtlCol="0">
            <a:spAutoFit/>
          </a:bodyPr>
          <a:lstStyle>
            <a:lvl1pPr>
              <a:defRPr lang="uk-UA" sz="1867" b="1" smtClean="0">
                <a:solidFill>
                  <a:schemeClr val="bg1"/>
                </a:solidFill>
              </a:defRPr>
            </a:lvl1pPr>
          </a:lstStyle>
          <a:p>
            <a:r>
              <a:rPr lang="en-US"/>
              <a:t>page</a:t>
            </a:r>
          </a:p>
          <a:p>
            <a:r>
              <a:rPr lang="en-US"/>
              <a:t>0</a:t>
            </a:r>
            <a:fld id="{37D409AB-2201-4E18-8A34-C31753AD9B06}" type="slidenum">
              <a:rPr smtClean="0"/>
              <a:pPr/>
              <a:t>‹#›</a:t>
            </a:fld>
            <a:endParaRPr/>
          </a:p>
        </p:txBody>
      </p:sp>
    </p:spTree>
    <p:extLst>
      <p:ext uri="{BB962C8B-B14F-4D97-AF65-F5344CB8AC3E}">
        <p14:creationId xmlns:p14="http://schemas.microsoft.com/office/powerpoint/2010/main" val="68909730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IMG-SLIDE OPT-6">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0"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0" y="1600200"/>
            <a:ext cx="12192000" cy="3657600"/>
          </a:xfrm>
          <a:prstGeom prst="rect">
            <a:avLst/>
          </a:prstGeom>
        </p:spPr>
        <p:txBody>
          <a:bodyPr/>
          <a:lstStyle/>
          <a:p>
            <a:endParaRPr lang="uk-UA"/>
          </a:p>
        </p:txBody>
      </p:sp>
    </p:spTree>
    <p:extLst>
      <p:ext uri="{BB962C8B-B14F-4D97-AF65-F5344CB8AC3E}">
        <p14:creationId xmlns:p14="http://schemas.microsoft.com/office/powerpoint/2010/main" val="44908970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3_פריסה מותאמת אישית">
    <p:spTree>
      <p:nvGrpSpPr>
        <p:cNvPr id="1" name=""/>
        <p:cNvGrpSpPr/>
        <p:nvPr/>
      </p:nvGrpSpPr>
      <p:grpSpPr>
        <a:xfrm>
          <a:off x="0" y="0"/>
          <a:ext cx="0" cy="0"/>
          <a:chOff x="0" y="0"/>
          <a:chExt cx="0" cy="0"/>
        </a:xfrm>
      </p:grpSpPr>
      <p:pic>
        <p:nvPicPr>
          <p:cNvPr id="3" name="תמונה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709631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FULL BACKGROUND IMAGE">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0"/>
            <a:ext cx="12192000" cy="6858000"/>
          </a:xfrm>
          <a:prstGeom prst="rect">
            <a:avLst/>
          </a:prstGeom>
        </p:spPr>
        <p:txBody>
          <a:bodyPr/>
          <a:lstStyle/>
          <a:p>
            <a:endParaRPr lang="uk-UA"/>
          </a:p>
        </p:txBody>
      </p:sp>
    </p:spTree>
    <p:extLst>
      <p:ext uri="{BB962C8B-B14F-4D97-AF65-F5344CB8AC3E}">
        <p14:creationId xmlns:p14="http://schemas.microsoft.com/office/powerpoint/2010/main" val="1147175094"/>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_פריסה מותאמת אישית">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365126"/>
            <a:ext cx="10515600" cy="1325563"/>
          </a:xfrm>
          <a:prstGeom prst="rect">
            <a:avLst/>
          </a:prstGeom>
        </p:spPr>
        <p:txBody>
          <a:bodyPr/>
          <a:lstStyle/>
          <a:p>
            <a:r>
              <a:rPr lang="he-IL"/>
              <a:t>לחץ כדי לערוך סגנון כותרת של תבנית בסיס</a:t>
            </a:r>
          </a:p>
        </p:txBody>
      </p:sp>
      <p:pic>
        <p:nvPicPr>
          <p:cNvPr id="3" name="תמונה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938140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365126"/>
            <a:ext cx="10515600" cy="1325563"/>
          </a:xfrm>
          <a:prstGeom prst="rect">
            <a:avLst/>
          </a:prstGeom>
        </p:spPr>
        <p:txBody>
          <a:bodyPr/>
          <a:lstStyle/>
          <a:p>
            <a:r>
              <a:rPr lang="he-IL"/>
              <a:t>לחץ כדי לערוך סגנון כותרת של תבנית בסיס</a:t>
            </a:r>
          </a:p>
        </p:txBody>
      </p:sp>
      <p:sp>
        <p:nvSpPr>
          <p:cNvPr id="3" name="מציין מיקום תוכן 2"/>
          <p:cNvSpPr>
            <a:spLocks noGrp="1"/>
          </p:cNvSpPr>
          <p:nvPr>
            <p:ph sz="half" idx="1"/>
          </p:nvPr>
        </p:nvSpPr>
        <p:spPr>
          <a:xfrm>
            <a:off x="838200" y="1825626"/>
            <a:ext cx="5181600" cy="4351338"/>
          </a:xfrm>
          <a:prstGeom prst="rect">
            <a:avLst/>
          </a:prstGeo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p:cNvSpPr>
            <a:spLocks noGrp="1"/>
          </p:cNvSpPr>
          <p:nvPr>
            <p:ph sz="half" idx="2"/>
          </p:nvPr>
        </p:nvSpPr>
        <p:spPr>
          <a:xfrm>
            <a:off x="6172200" y="1825626"/>
            <a:ext cx="5181600" cy="4351338"/>
          </a:xfrm>
          <a:prstGeom prst="rect">
            <a:avLst/>
          </a:prstGeo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p:cNvSpPr>
            <a:spLocks noGrp="1"/>
          </p:cNvSpPr>
          <p:nvPr>
            <p:ph type="dt" sz="half" idx="10"/>
          </p:nvPr>
        </p:nvSpPr>
        <p:spPr>
          <a:xfrm>
            <a:off x="8610600" y="6356351"/>
            <a:ext cx="2743200" cy="365125"/>
          </a:xfrm>
          <a:prstGeom prst="rect">
            <a:avLst/>
          </a:prstGeom>
        </p:spPr>
        <p:txBody>
          <a:bodyPr/>
          <a:lstStyle/>
          <a:p>
            <a:fld id="{7F992841-808A-4A0A-8A0D-4B85FFBD6A86}" type="datetimeFigureOut">
              <a:rPr lang="he-IL" smtClean="0"/>
              <a:t>י'.טבת.תשע"ט</a:t>
            </a:fld>
            <a:endParaRPr lang="he-IL"/>
          </a:p>
        </p:txBody>
      </p:sp>
      <p:sp>
        <p:nvSpPr>
          <p:cNvPr id="6" name="מציין מיקום של כותרת תחתונה 5"/>
          <p:cNvSpPr>
            <a:spLocks noGrp="1"/>
          </p:cNvSpPr>
          <p:nvPr>
            <p:ph type="ftr" sz="quarter" idx="11"/>
          </p:nvPr>
        </p:nvSpPr>
        <p:spPr>
          <a:xfrm>
            <a:off x="4038600" y="6356351"/>
            <a:ext cx="4114800" cy="365125"/>
          </a:xfrm>
          <a:prstGeom prst="rect">
            <a:avLst/>
          </a:prstGeom>
        </p:spPr>
        <p:txBody>
          <a:bodyPr/>
          <a:lstStyle/>
          <a:p>
            <a:endParaRPr lang="he-IL"/>
          </a:p>
        </p:txBody>
      </p:sp>
      <p:sp>
        <p:nvSpPr>
          <p:cNvPr id="7" name="מציין מיקום של מספר שקופית 6"/>
          <p:cNvSpPr>
            <a:spLocks noGrp="1"/>
          </p:cNvSpPr>
          <p:nvPr>
            <p:ph type="sldNum" sz="quarter" idx="12"/>
          </p:nvPr>
        </p:nvSpPr>
        <p:spPr>
          <a:xfrm>
            <a:off x="838200" y="6356351"/>
            <a:ext cx="2743200" cy="365125"/>
          </a:xfrm>
          <a:prstGeom prst="rect">
            <a:avLst/>
          </a:prstGeom>
        </p:spPr>
        <p:txBody>
          <a:bodyPr/>
          <a:lstStyle/>
          <a:p>
            <a:fld id="{47EEF7CE-9604-44EE-89B0-E9EA764F10D7}" type="slidenum">
              <a:rPr lang="he-IL" smtClean="0"/>
              <a:t>‹#›</a:t>
            </a:fld>
            <a:endParaRPr lang="he-IL"/>
          </a:p>
        </p:txBody>
      </p:sp>
    </p:spTree>
    <p:extLst>
      <p:ext uri="{BB962C8B-B14F-4D97-AF65-F5344CB8AC3E}">
        <p14:creationId xmlns:p14="http://schemas.microsoft.com/office/powerpoint/2010/main" val="36267609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365126"/>
            <a:ext cx="10515600" cy="1325563"/>
          </a:xfrm>
          <a:prstGeom prst="rect">
            <a:avLst/>
          </a:prstGeom>
        </p:spPr>
        <p:txBody>
          <a:bodyPr/>
          <a:lstStyle/>
          <a:p>
            <a:r>
              <a:rPr lang="he-IL"/>
              <a:t>לחץ כדי לערוך סגנון כותרת של תבנית בסיס</a:t>
            </a:r>
          </a:p>
        </p:txBody>
      </p:sp>
      <p:sp>
        <p:nvSpPr>
          <p:cNvPr id="3" name="מציין מיקום תוכן 2"/>
          <p:cNvSpPr>
            <a:spLocks noGrp="1"/>
          </p:cNvSpPr>
          <p:nvPr>
            <p:ph idx="1"/>
          </p:nvPr>
        </p:nvSpPr>
        <p:spPr>
          <a:xfrm>
            <a:off x="838200" y="1825626"/>
            <a:ext cx="10515600" cy="4351338"/>
          </a:xfrm>
          <a:prstGeom prst="rect">
            <a:avLst/>
          </a:prstGeo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a:xfrm>
            <a:off x="8610600" y="6356351"/>
            <a:ext cx="2743200" cy="365125"/>
          </a:xfrm>
          <a:prstGeom prst="rect">
            <a:avLst/>
          </a:prstGeom>
        </p:spPr>
        <p:txBody>
          <a:bodyPr/>
          <a:lstStyle/>
          <a:p>
            <a:fld id="{7F992841-808A-4A0A-8A0D-4B85FFBD6A86}" type="datetimeFigureOut">
              <a:rPr lang="he-IL" smtClean="0"/>
              <a:t>י'.טבת.תשע"ט</a:t>
            </a:fld>
            <a:endParaRPr lang="he-IL"/>
          </a:p>
        </p:txBody>
      </p:sp>
      <p:sp>
        <p:nvSpPr>
          <p:cNvPr id="5" name="מציין מיקום של כותרת תחתונה 4"/>
          <p:cNvSpPr>
            <a:spLocks noGrp="1"/>
          </p:cNvSpPr>
          <p:nvPr>
            <p:ph type="ftr" sz="quarter" idx="11"/>
          </p:nvPr>
        </p:nvSpPr>
        <p:spPr>
          <a:xfrm>
            <a:off x="4038600" y="6356351"/>
            <a:ext cx="4114800" cy="365125"/>
          </a:xfrm>
          <a:prstGeom prst="rect">
            <a:avLst/>
          </a:prstGeom>
        </p:spPr>
        <p:txBody>
          <a:bodyPr/>
          <a:lstStyle/>
          <a:p>
            <a:endParaRPr lang="he-IL"/>
          </a:p>
        </p:txBody>
      </p:sp>
      <p:sp>
        <p:nvSpPr>
          <p:cNvPr id="6" name="מציין מיקום של מספר שקופית 5"/>
          <p:cNvSpPr>
            <a:spLocks noGrp="1"/>
          </p:cNvSpPr>
          <p:nvPr>
            <p:ph type="sldNum" sz="quarter" idx="12"/>
          </p:nvPr>
        </p:nvSpPr>
        <p:spPr>
          <a:xfrm>
            <a:off x="838200" y="6356351"/>
            <a:ext cx="2743200" cy="365125"/>
          </a:xfrm>
          <a:prstGeom prst="rect">
            <a:avLst/>
          </a:prstGeom>
        </p:spPr>
        <p:txBody>
          <a:bodyPr/>
          <a:lstStyle/>
          <a:p>
            <a:fld id="{47EEF7CE-9604-44EE-89B0-E9EA764F10D7}" type="slidenum">
              <a:rPr lang="he-IL" smtClean="0"/>
              <a:t>‹#›</a:t>
            </a:fld>
            <a:endParaRPr lang="he-IL"/>
          </a:p>
        </p:txBody>
      </p:sp>
    </p:spTree>
    <p:extLst>
      <p:ext uri="{BB962C8B-B14F-4D97-AF65-F5344CB8AC3E}">
        <p14:creationId xmlns:p14="http://schemas.microsoft.com/office/powerpoint/2010/main" val="2471848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RK TOP SLIDE">
    <p:spTree>
      <p:nvGrpSpPr>
        <p:cNvPr id="1" name=""/>
        <p:cNvGrpSpPr/>
        <p:nvPr/>
      </p:nvGrpSpPr>
      <p:grpSpPr>
        <a:xfrm>
          <a:off x="0" y="0"/>
          <a:ext cx="0" cy="0"/>
          <a:chOff x="0" y="0"/>
          <a:chExt cx="0" cy="0"/>
        </a:xfrm>
      </p:grpSpPr>
      <p:sp>
        <p:nvSpPr>
          <p:cNvPr id="3" name="Rectangle 2"/>
          <p:cNvSpPr/>
          <p:nvPr userDrawn="1"/>
        </p:nvSpPr>
        <p:spPr>
          <a:xfrm>
            <a:off x="0" y="0"/>
            <a:ext cx="12192000" cy="34290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867">
              <a:solidFill>
                <a:schemeClr val="tx1"/>
              </a:solidFill>
            </a:endParaRPr>
          </a:p>
        </p:txBody>
      </p:sp>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84200" y="6054272"/>
            <a:ext cx="723900" cy="666977"/>
          </a:xfrm>
          <a:prstGeom prst="rect">
            <a:avLst/>
          </a:prstGeom>
          <a:noFill/>
        </p:spPr>
        <p:txBody>
          <a:bodyPr wrap="square" rtlCol="0">
            <a:spAutoFit/>
          </a:bodyPr>
          <a:lstStyle/>
          <a:p>
            <a:r>
              <a:rPr lang="en-US" sz="1867" b="1">
                <a:solidFill>
                  <a:schemeClr val="accent2"/>
                </a:solidFill>
              </a:rPr>
              <a:t>your logo</a:t>
            </a:r>
            <a:endParaRPr lang="uk-UA" sz="1333" b="1">
              <a:solidFill>
                <a:schemeClr val="accent2"/>
              </a:solidFill>
            </a:endParaRPr>
          </a:p>
        </p:txBody>
      </p:sp>
      <p:cxnSp>
        <p:nvCxnSpPr>
          <p:cNvPr id="5" name="Straight Connector 4"/>
          <p:cNvCxnSpPr/>
          <p:nvPr userDrawn="1"/>
        </p:nvCxnSpPr>
        <p:spPr>
          <a:xfrm>
            <a:off x="4699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1633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0" y="380941"/>
            <a:ext cx="3632200" cy="923330"/>
          </a:xfrm>
          <a:prstGeom prst="rect">
            <a:avLst/>
          </a:prstGeom>
          <a:noFill/>
        </p:spPr>
        <p:txBody>
          <a:bodyPr wrap="square" rtlCol="0">
            <a:spAutoFit/>
          </a:bodyPr>
          <a:lstStyle>
            <a:lvl1pPr>
              <a:defRPr lang="uk-UA" sz="30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277600" y="6048457"/>
            <a:ext cx="1155700" cy="666977"/>
          </a:xfrm>
          <a:prstGeom prst="rect">
            <a:avLst/>
          </a:prstGeom>
          <a:noFill/>
        </p:spPr>
        <p:txBody>
          <a:bodyPr wrap="square" rtlCol="0">
            <a:spAutoFit/>
          </a:bodyPr>
          <a:lstStyle>
            <a:lvl1pPr>
              <a:defRPr lang="uk-UA" sz="1867"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147518044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ARK MIDDLE">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84200" y="6054272"/>
            <a:ext cx="723900" cy="666977"/>
          </a:xfrm>
          <a:prstGeom prst="rect">
            <a:avLst/>
          </a:prstGeom>
          <a:noFill/>
        </p:spPr>
        <p:txBody>
          <a:bodyPr wrap="square" rtlCol="0">
            <a:spAutoFit/>
          </a:bodyPr>
          <a:lstStyle/>
          <a:p>
            <a:r>
              <a:rPr lang="en-US" sz="1867" b="1">
                <a:solidFill>
                  <a:schemeClr val="accent2"/>
                </a:solidFill>
              </a:rPr>
              <a:t>your logo</a:t>
            </a:r>
            <a:endParaRPr lang="uk-UA" sz="1333" b="1">
              <a:solidFill>
                <a:schemeClr val="accent2"/>
              </a:solidFill>
            </a:endParaRPr>
          </a:p>
        </p:txBody>
      </p:sp>
      <p:cxnSp>
        <p:nvCxnSpPr>
          <p:cNvPr id="5" name="Straight Connector 4"/>
          <p:cNvCxnSpPr/>
          <p:nvPr userDrawn="1"/>
        </p:nvCxnSpPr>
        <p:spPr>
          <a:xfrm>
            <a:off x="4699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1633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0"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277600" y="6048457"/>
            <a:ext cx="1155700" cy="666977"/>
          </a:xfrm>
          <a:prstGeom prst="rect">
            <a:avLst/>
          </a:prstGeom>
          <a:noFill/>
        </p:spPr>
        <p:txBody>
          <a:bodyPr wrap="square" rtlCol="0">
            <a:spAutoFit/>
          </a:bodyPr>
          <a:lstStyle>
            <a:lvl1pPr>
              <a:defRPr lang="uk-UA" sz="1867"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Rectangle 9"/>
          <p:cNvSpPr/>
          <p:nvPr userDrawn="1"/>
        </p:nvSpPr>
        <p:spPr>
          <a:xfrm>
            <a:off x="0" y="1600200"/>
            <a:ext cx="12192000" cy="36576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867">
              <a:solidFill>
                <a:schemeClr val="tx1"/>
              </a:solidFill>
            </a:endParaRPr>
          </a:p>
        </p:txBody>
      </p:sp>
    </p:spTree>
    <p:extLst>
      <p:ext uri="{BB962C8B-B14F-4D97-AF65-F5344CB8AC3E}">
        <p14:creationId xmlns:p14="http://schemas.microsoft.com/office/powerpoint/2010/main" val="65027245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ARK BOTTOM SLIDE">
    <p:spTree>
      <p:nvGrpSpPr>
        <p:cNvPr id="1" name=""/>
        <p:cNvGrpSpPr/>
        <p:nvPr/>
      </p:nvGrpSpPr>
      <p:grpSpPr>
        <a:xfrm>
          <a:off x="0" y="0"/>
          <a:ext cx="0" cy="0"/>
          <a:chOff x="0" y="0"/>
          <a:chExt cx="0" cy="0"/>
        </a:xfrm>
      </p:grpSpPr>
      <p:sp>
        <p:nvSpPr>
          <p:cNvPr id="3" name="Rectangle 2"/>
          <p:cNvSpPr/>
          <p:nvPr userDrawn="1"/>
        </p:nvSpPr>
        <p:spPr>
          <a:xfrm>
            <a:off x="0" y="3429000"/>
            <a:ext cx="12192000" cy="34290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867">
              <a:solidFill>
                <a:schemeClr val="tx1"/>
              </a:solidFill>
            </a:endParaRPr>
          </a:p>
        </p:txBody>
      </p:sp>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84200" y="6054272"/>
            <a:ext cx="723900" cy="666977"/>
          </a:xfrm>
          <a:prstGeom prst="rect">
            <a:avLst/>
          </a:prstGeom>
          <a:noFill/>
        </p:spPr>
        <p:txBody>
          <a:bodyPr wrap="square" rtlCol="0">
            <a:spAutoFit/>
          </a:bodyPr>
          <a:lstStyle/>
          <a:p>
            <a:r>
              <a:rPr lang="en-US" sz="1867" b="1">
                <a:solidFill>
                  <a:schemeClr val="bg1"/>
                </a:solidFill>
              </a:rPr>
              <a:t>your logo</a:t>
            </a:r>
            <a:endParaRPr lang="uk-UA" sz="1333" b="1">
              <a:solidFill>
                <a:schemeClr val="bg1"/>
              </a:solidFill>
            </a:endParaRPr>
          </a:p>
        </p:txBody>
      </p:sp>
      <p:cxnSp>
        <p:nvCxnSpPr>
          <p:cNvPr id="5" name="Straight Connector 4"/>
          <p:cNvCxnSpPr/>
          <p:nvPr userDrawn="1"/>
        </p:nvCxnSpPr>
        <p:spPr>
          <a:xfrm>
            <a:off x="4699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163300" y="6124657"/>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0" y="380941"/>
            <a:ext cx="3632200" cy="923330"/>
          </a:xfrm>
          <a:prstGeom prst="rect">
            <a:avLst/>
          </a:prstGeom>
          <a:noFill/>
        </p:spPr>
        <p:txBody>
          <a:bodyPr wrap="square" rtlCol="0">
            <a:spAutoFit/>
          </a:bodyPr>
          <a:lstStyle>
            <a:lvl1pPr>
              <a:defRPr lang="uk-UA" sz="3000" b="1">
                <a:solidFill>
                  <a:schemeClr val="tx1"/>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277600" y="6048457"/>
            <a:ext cx="1155700" cy="666977"/>
          </a:xfrm>
          <a:prstGeom prst="rect">
            <a:avLst/>
          </a:prstGeom>
          <a:noFill/>
        </p:spPr>
        <p:txBody>
          <a:bodyPr wrap="square" rtlCol="0">
            <a:spAutoFit/>
          </a:bodyPr>
          <a:lstStyle>
            <a:lvl1pPr>
              <a:defRPr lang="uk-UA" sz="1867" b="1" smtClean="0">
                <a:solidFill>
                  <a:schemeClr val="bg1"/>
                </a:solidFill>
              </a:defRPr>
            </a:lvl1pPr>
          </a:lstStyle>
          <a:p>
            <a:r>
              <a:rPr lang="en-US"/>
              <a:t>page</a:t>
            </a:r>
          </a:p>
          <a:p>
            <a:r>
              <a:rPr lang="en-US"/>
              <a:t>0</a:t>
            </a:r>
            <a:fld id="{37D409AB-2201-4E18-8A34-C31753AD9B06}" type="slidenum">
              <a:rPr smtClean="0"/>
              <a:pPr/>
              <a:t>‹#›</a:t>
            </a:fld>
            <a:endParaRPr/>
          </a:p>
        </p:txBody>
      </p:sp>
    </p:spTree>
    <p:extLst>
      <p:ext uri="{BB962C8B-B14F-4D97-AF65-F5344CB8AC3E}">
        <p14:creationId xmlns:p14="http://schemas.microsoft.com/office/powerpoint/2010/main" val="214850474"/>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IMG-SLIDE OPT-6">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0"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0" y="1600200"/>
            <a:ext cx="12192000" cy="3657600"/>
          </a:xfrm>
          <a:prstGeom prst="rect">
            <a:avLst/>
          </a:prstGeom>
        </p:spPr>
        <p:txBody>
          <a:bodyPr/>
          <a:lstStyle/>
          <a:p>
            <a:endParaRPr lang="uk-UA"/>
          </a:p>
        </p:txBody>
      </p:sp>
    </p:spTree>
    <p:extLst>
      <p:ext uri="{BB962C8B-B14F-4D97-AF65-F5344CB8AC3E}">
        <p14:creationId xmlns:p14="http://schemas.microsoft.com/office/powerpoint/2010/main" val="423854231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IMG-SLIDE OPT-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096000" y="0"/>
            <a:ext cx="6096000" cy="6858000"/>
          </a:xfrm>
          <a:prstGeom prst="rect">
            <a:avLst/>
          </a:prstGeom>
        </p:spPr>
        <p:txBody>
          <a:bodyPr/>
          <a:lstStyle/>
          <a:p>
            <a:endParaRPr lang="uk-UA"/>
          </a:p>
        </p:txBody>
      </p:sp>
    </p:spTree>
    <p:extLst>
      <p:ext uri="{BB962C8B-B14F-4D97-AF65-F5344CB8AC3E}">
        <p14:creationId xmlns:p14="http://schemas.microsoft.com/office/powerpoint/2010/main" val="1477565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PRODUCT PAG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868892" y="2171700"/>
            <a:ext cx="3810000" cy="2555875"/>
          </a:xfrm>
          <a:prstGeom prst="rect">
            <a:avLst/>
          </a:prstGeom>
        </p:spPr>
        <p:txBody>
          <a:bodyPr/>
          <a:lstStyle/>
          <a:p>
            <a:endParaRPr lang="uk-UA"/>
          </a:p>
        </p:txBody>
      </p:sp>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0"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386974156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5577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99" r:id="rId11"/>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2474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תמונה 7">
            <a:extLst>
              <a:ext uri="{FF2B5EF4-FFF2-40B4-BE49-F238E27FC236}">
                <a16:creationId xmlns:a16="http://schemas.microsoft.com/office/drawing/2014/main" id="{CA53FF41-BB43-4B4C-B27F-58F71D82D7B3}"/>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8483086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npme.npmjs.com/docs/tutorials/npm-enterprise-with-nexus.html" TargetMode="External"/><Relationship Id="rId2" Type="http://schemas.openxmlformats.org/officeDocument/2006/relationships/hyperlink" Target="https://docs.npmjs.com/private-modules/intro" TargetMode="External"/><Relationship Id="rId1" Type="http://schemas.openxmlformats.org/officeDocument/2006/relationships/slideLayout" Target="../slideLayouts/slideLayout2.xml"/><Relationship Id="rId4" Type="http://schemas.openxmlformats.org/officeDocument/2006/relationships/hyperlink" Target="https://medium.com/@arnaudrinquin/build-modular-application-with-npm-local-modules-dfc5ff047bcc" TargetMode="External"/></Relationships>
</file>

<file path=ppt/slides/_rels/slide1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hyperlink" Target="https://expressjs.com/"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www.npmjs.com/package/nconf" TargetMode="External"/><Relationship Id="rId2" Type="http://schemas.openxmlformats.org/officeDocument/2006/relationships/hyperlink" Target="https://www.npmjs.com/package/rc" TargetMode="External"/><Relationship Id="rId1" Type="http://schemas.openxmlformats.org/officeDocument/2006/relationships/slideLayout" Target="../slideLayouts/slideLayout2.xml"/><Relationship Id="rId4" Type="http://schemas.openxmlformats.org/officeDocument/2006/relationships/hyperlink" Target="https://www.npmjs.com/package/config"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s://www.npmjs.com/package/nconf" TargetMode="External"/><Relationship Id="rId2" Type="http://schemas.openxmlformats.org/officeDocument/2006/relationships/hyperlink" Target="https://www.npmjs.com/package/rc" TargetMode="External"/><Relationship Id="rId1" Type="http://schemas.openxmlformats.org/officeDocument/2006/relationships/slideLayout" Target="../slideLayouts/slideLayout2.xml"/><Relationship Id="rId4" Type="http://schemas.openxmlformats.org/officeDocument/2006/relationships/hyperlink" Target="https://www.npmjs.com/package/confi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s://www.npmjs.com/package/bunyan" TargetMode="External"/><Relationship Id="rId2" Type="http://schemas.openxmlformats.org/officeDocument/2006/relationships/hyperlink" Target="https://www.npmjs.com/package/winston" TargetMode="External"/><Relationship Id="rId1" Type="http://schemas.openxmlformats.org/officeDocument/2006/relationships/slideLayout" Target="../slideLayouts/slideLayout2.xml"/><Relationship Id="rId4" Type="http://schemas.openxmlformats.org/officeDocument/2006/relationships/hyperlink" Target="https://www.npmjs.com/package/pino"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hyperlink" Target="http://chaijs.com/" TargetMode="External"/><Relationship Id="rId2" Type="http://schemas.openxmlformats.org/officeDocument/2006/relationships/hyperlink" Target="https://mochajs.org/" TargetMode="Externa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hyperlink" Target="https://uptimerobot.com/" TargetMode="External"/><Relationship Id="rId7" Type="http://schemas.openxmlformats.org/officeDocument/2006/relationships/hyperlink" Target="https://www.zabbix.com/" TargetMode="External"/><Relationship Id="rId2" Type="http://schemas.openxmlformats.org/officeDocument/2006/relationships/hyperlink" Target="https://www.pingdom.com/" TargetMode="External"/><Relationship Id="rId1" Type="http://schemas.openxmlformats.org/officeDocument/2006/relationships/slideLayout" Target="../slideLayouts/slideLayout2.xml"/><Relationship Id="rId6" Type="http://schemas.openxmlformats.org/officeDocument/2006/relationships/hyperlink" Target="https://www.splunk.com/" TargetMode="External"/><Relationship Id="rId5" Type="http://schemas.openxmlformats.org/officeDocument/2006/relationships/hyperlink" Target="https://www.datadoghq.com/" TargetMode="External"/><Relationship Id="rId4" Type="http://schemas.openxmlformats.org/officeDocument/2006/relationships/hyperlink" Target="https://newrelic.com/application-monitoring" TargetMode="External"/></Relationships>
</file>

<file path=ppt/slides/_rels/slide19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3" Type="http://schemas.openxmlformats.org/officeDocument/2006/relationships/hyperlink" Target="https://www.npmjs.com/package/prettier" TargetMode="External"/><Relationship Id="rId2" Type="http://schemas.openxmlformats.org/officeDocument/2006/relationships/hyperlink" Target="https://eslint.org/" TargetMode="External"/><Relationship Id="rId1" Type="http://schemas.openxmlformats.org/officeDocument/2006/relationships/slideLayout" Target="../slideLayouts/slideLayout2.xml"/><Relationship Id="rId4" Type="http://schemas.openxmlformats.org/officeDocument/2006/relationships/hyperlink" Target="https://www.npmjs.com/package/js-beautify"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10.xml.rels><?xml version="1.0" encoding="UTF-8" standalone="yes"?>
<Relationships xmlns="http://schemas.openxmlformats.org/package/2006/relationships"><Relationship Id="rId3" Type="http://schemas.openxmlformats.org/officeDocument/2006/relationships/hyperlink" Target="https://www.npmjs.com/package/eslint-plugin-mocha" TargetMode="External"/><Relationship Id="rId2" Type="http://schemas.openxmlformats.org/officeDocument/2006/relationships/hyperlink" Target="https://www.npmjs.com/package/eslint-plugin-node" TargetMode="External"/><Relationship Id="rId1" Type="http://schemas.openxmlformats.org/officeDocument/2006/relationships/slideLayout" Target="../slideLayouts/slideLayout2.xml"/><Relationship Id="rId4" Type="http://schemas.openxmlformats.org/officeDocument/2006/relationships/hyperlink" Target="https://www.npmjs.com/package/eslint-plugin-security" TargetMode="Externa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2" Type="http://schemas.openxmlformats.org/officeDocument/2006/relationships/hyperlink" Target="https://www.getpostman.com/" TargetMode="Externa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hyperlink" Target="https://github.com/i0natan/nodebestpractices#3-code-style-practices" TargetMode="Externa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hyperlink" Target="https://circleci.com/" TargetMode="External"/><Relationship Id="rId2" Type="http://schemas.openxmlformats.org/officeDocument/2006/relationships/hyperlink" Target="https://jenkins.io/"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hyperlink" Target="https://circleci.com/" TargetMode="External"/><Relationship Id="rId2" Type="http://schemas.openxmlformats.org/officeDocument/2006/relationships/hyperlink" Target="https://jenkins.io/" TargetMode="External"/><Relationship Id="rId1" Type="http://schemas.openxmlformats.org/officeDocument/2006/relationships/slideLayout" Target="../slideLayouts/slideLayout2.xml"/><Relationship Id="rId4" Type="http://schemas.openxmlformats.org/officeDocument/2006/relationships/hyperlink" Target="https://travis-ci.org/"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hyperlink" Target="https://github.com/nodesecurity/nsp" TargetMode="Externa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hyperlink" Target="https://mochajs.org/" TargetMode="Externa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hyperlink" Target="https://github.com/gotwarlost/istanbul" TargetMode="Externa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hyperlink" Target="https://www.npmjs.com/package/npm-check-updates" TargetMode="Externa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hyperlink" Target="https://cloud.google.com/stackdriver/"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 Id="rId4" Type="http://schemas.openxmlformats.org/officeDocument/2006/relationships/hyperlink" Target="https://www.elastic.co/products" TargetMode="External"/></Relationships>
</file>

<file path=ppt/slides/_rels/slide2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hyperlink" Target="https://github.com/trentm/node-bunyan" TargetMode="External"/><Relationship Id="rId2" Type="http://schemas.openxmlformats.org/officeDocument/2006/relationships/hyperlink" Target="https://github.com/winstonjs/winston" TargetMode="Externa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hyperlink" Target="http://docs.aws.amazon.com/AmazonECS/latest/developerguide/Welcome.html" TargetMode="External"/><Relationship Id="rId2" Type="http://schemas.openxmlformats.org/officeDocument/2006/relationships/hyperlink" Target="https://www.npmjs.com/package/pm2-docker" TargetMode="External"/><Relationship Id="rId1" Type="http://schemas.openxmlformats.org/officeDocument/2006/relationships/slideLayout" Target="../slideLayouts/slideLayout2.xml"/><Relationship Id="rId4" Type="http://schemas.openxmlformats.org/officeDocument/2006/relationships/hyperlink" Target="https://kubernetes.io/" TargetMode="Externa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2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7.xml"/><Relationship Id="rId1" Type="http://schemas.openxmlformats.org/officeDocument/2006/relationships/slideLayout" Target="../slideLayouts/slideLayout11.xml"/></Relationships>
</file>

<file path=ppt/slides/_rels/slide2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9.xml.rels><?xml version="1.0" encoding="UTF-8" standalone="yes"?>
<Relationships xmlns="http://schemas.openxmlformats.org/package/2006/relationships"><Relationship Id="rId3" Type="http://schemas.openxmlformats.org/officeDocument/2006/relationships/hyperlink" Target="http://goldbergyoni.com/checklist-best-practices-of-node-js-error-handling/" TargetMode="External"/><Relationship Id="rId2" Type="http://schemas.openxmlformats.org/officeDocument/2006/relationships/hyperlink" Target="https://12factor.net/" TargetMode="Externa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hyperlink" Target="https://www.joyent.com/blog/walmart-node-js-memory-leak" TargetMode="External"/><Relationship Id="rId1" Type="http://schemas.openxmlformats.org/officeDocument/2006/relationships/slideLayout" Target="../slideLayouts/slideLayout1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8.xml.rels><?xml version="1.0" encoding="UTF-8" standalone="yes"?>
<Relationships xmlns="http://schemas.openxmlformats.org/package/2006/relationships"><Relationship Id="rId2" Type="http://schemas.openxmlformats.org/officeDocument/2006/relationships/hyperlink" Target="http://expressjs.com/4x/api.html#res.sendFile" TargetMode="External"/><Relationship Id="rId1" Type="http://schemas.openxmlformats.org/officeDocument/2006/relationships/slideLayout" Target="../slideLayouts/slideLayout1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hyperlink" Target="https://snyk.io/" TargetMode="External"/><Relationship Id="rId2" Type="http://schemas.openxmlformats.org/officeDocument/2006/relationships/hyperlink" Target="https://www.npmjs.com/package/nsp" TargetMode="External"/><Relationship Id="rId1" Type="http://schemas.openxmlformats.org/officeDocument/2006/relationships/slideLayout" Target="../slideLayouts/slideLayout1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9.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www.clarify.liv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2" Type="http://schemas.openxmlformats.org/officeDocument/2006/relationships/hyperlink" Target="https://github.com/nodesecurity/eslint-plugin-security" TargetMode="External"/><Relationship Id="rId1" Type="http://schemas.openxmlformats.org/officeDocument/2006/relationships/slideLayout" Target="../slideLayouts/slideLayout9.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7.xml.rels><?xml version="1.0" encoding="UTF-8" standalone="yes"?>
<Relationships xmlns="http://schemas.openxmlformats.org/package/2006/relationships"><Relationship Id="rId2" Type="http://schemas.openxmlformats.org/officeDocument/2006/relationships/hyperlink" Target="https://www.npmjs.com/package/express-rate-limit" TargetMode="External"/><Relationship Id="rId1" Type="http://schemas.openxmlformats.org/officeDocument/2006/relationships/slideLayout" Target="../slideLayouts/slideLayout11.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4.xml.rels><?xml version="1.0" encoding="UTF-8" standalone="yes"?>
<Relationships xmlns="http://schemas.openxmlformats.org/package/2006/relationships"><Relationship Id="rId2" Type="http://schemas.openxmlformats.org/officeDocument/2006/relationships/hyperlink" Target="https://letsencrypt.org/" TargetMode="External"/><Relationship Id="rId1" Type="http://schemas.openxmlformats.org/officeDocument/2006/relationships/slideLayout" Target="../slideLayouts/slideLayout9.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9.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9.xml.rels><?xml version="1.0" encoding="UTF-8" standalone="yes"?>
<Relationships xmlns="http://schemas.openxmlformats.org/package/2006/relationships"><Relationship Id="rId2" Type="http://schemas.openxmlformats.org/officeDocument/2006/relationships/hyperlink" Target="https://www.npmjs.com/package/helmet" TargetMode="Externa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0.xml.rels><?xml version="1.0" encoding="UTF-8" standalone="yes"?>
<Relationships xmlns="http://schemas.openxmlformats.org/package/2006/relationships"><Relationship Id="rId3" Type="http://schemas.openxmlformats.org/officeDocument/2006/relationships/hyperlink" Target="https://www.npmjs.com/package/koa-helmet" TargetMode="External"/><Relationship Id="rId2" Type="http://schemas.openxmlformats.org/officeDocument/2006/relationships/hyperlink" Target="https://www.npmjs.com/package/helmet" TargetMode="External"/><Relationship Id="rId1" Type="http://schemas.openxmlformats.org/officeDocument/2006/relationships/slideLayout" Target="../slideLayouts/slideLayout9.xml"/></Relationships>
</file>

<file path=ppt/slides/_rels/slide321.xml.rels><?xml version="1.0" encoding="UTF-8" standalone="yes"?>
<Relationships xmlns="http://schemas.openxmlformats.org/package/2006/relationships"><Relationship Id="rId3" Type="http://schemas.openxmlformats.org/officeDocument/2006/relationships/hyperlink" Target="https://snyk.io/" TargetMode="External"/><Relationship Id="rId2" Type="http://schemas.openxmlformats.org/officeDocument/2006/relationships/hyperlink" Target="https://nodesecurity.io/" TargetMode="External"/><Relationship Id="rId1" Type="http://schemas.openxmlformats.org/officeDocument/2006/relationships/slideLayout" Target="../slideLayouts/slideLayout9.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9.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7.xml.rels><?xml version="1.0" encoding="UTF-8" standalone="yes"?>
<Relationships xmlns="http://schemas.openxmlformats.org/package/2006/relationships"><Relationship Id="rId3" Type="http://schemas.openxmlformats.org/officeDocument/2006/relationships/hyperlink" Target="https://github.com/component/escape-html" TargetMode="External"/><Relationship Id="rId2" Type="http://schemas.openxmlformats.org/officeDocument/2006/relationships/hyperlink" Target="https://github.com/ESAPI/node-esapi" TargetMode="External"/><Relationship Id="rId1" Type="http://schemas.openxmlformats.org/officeDocument/2006/relationships/slideLayout" Target="../slideLayouts/slideLayout9.xml"/></Relationships>
</file>

<file path=ppt/slides/_rels/slide328.xml.rels><?xml version="1.0" encoding="UTF-8" standalone="yes"?>
<Relationships xmlns="http://schemas.openxmlformats.org/package/2006/relationships"><Relationship Id="rId3" Type="http://schemas.openxmlformats.org/officeDocument/2006/relationships/hyperlink" Target="https://www.npmjs.com/package/joi" TargetMode="External"/><Relationship Id="rId2" Type="http://schemas.openxmlformats.org/officeDocument/2006/relationships/hyperlink" Target="https://www.npmjs.com/package/jsonschema" TargetMode="External"/><Relationship Id="rId1" Type="http://schemas.openxmlformats.org/officeDocument/2006/relationships/slideLayout" Target="../slideLayouts/slideLayout9.xml"/></Relationships>
</file>

<file path=ppt/slides/_rels/slide329.xml.rels><?xml version="1.0" encoding="UTF-8" standalone="yes"?>
<Relationships xmlns="http://schemas.openxmlformats.org/package/2006/relationships"><Relationship Id="rId3" Type="http://schemas.openxmlformats.org/officeDocument/2006/relationships/hyperlink" Target="http://blog.getpostman.com/2017/07/28/api-testing-tips-from-a-postman-professional/" TargetMode="External"/><Relationship Id="rId2" Type="http://schemas.openxmlformats.org/officeDocument/2006/relationships/hyperlink" Target="https://www.npmjs.com/package/jsonschema" TargetMode="External"/><Relationship Id="rId1" Type="http://schemas.openxmlformats.org/officeDocument/2006/relationships/slideLayout" Target="../slideLayouts/slideLayout9.xml"/><Relationship Id="rId5" Type="http://schemas.openxmlformats.org/officeDocument/2006/relationships/hyperlink" Target="https://github.com/chriso/validator.js/" TargetMode="External"/><Relationship Id="rId4" Type="http://schemas.openxmlformats.org/officeDocument/2006/relationships/hyperlink" Target="https://www.npmjs.com/package/joi"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9.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9.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9.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4.xml.rels><?xml version="1.0" encoding="UTF-8" standalone="yes"?>
<Relationships xmlns="http://schemas.openxmlformats.org/package/2006/relationships"><Relationship Id="rId2" Type="http://schemas.openxmlformats.org/officeDocument/2006/relationships/hyperlink" Target="https://github.com/jaredhanson/passport" TargetMode="External"/><Relationship Id="rId1" Type="http://schemas.openxmlformats.org/officeDocument/2006/relationships/slideLayout" Target="../slideLayouts/slideLayout9.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9.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9.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9.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9.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8.xml.rels><?xml version="1.0" encoding="UTF-8" standalone="yes"?>
<Relationships xmlns="http://schemas.openxmlformats.org/package/2006/relationships"><Relationship Id="rId3" Type="http://schemas.openxmlformats.org/officeDocument/2006/relationships/hyperlink" Target="https://github.com/substack/safe-regex" TargetMode="External"/><Relationship Id="rId2" Type="http://schemas.openxmlformats.org/officeDocument/2006/relationships/hyperlink" Target="https://github.com/chriso/validator.js" TargetMode="External"/><Relationship Id="rId1" Type="http://schemas.openxmlformats.org/officeDocument/2006/relationships/slideLayout" Target="../slideLayouts/slideLayout9.xml"/><Relationship Id="rId4" Type="http://schemas.openxmlformats.org/officeDocument/2006/relationships/hyperlink" Target="https://www.owasp.org/index.php/Regular_expression_Denial_of_Service_-_ReDoS" TargetMode="Externa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9.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9.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9.xml"/></Relationships>
</file>

<file path=ppt/slides/_rels/slide361.xml.rels><?xml version="1.0" encoding="UTF-8" standalone="yes"?>
<Relationships xmlns="http://schemas.openxmlformats.org/package/2006/relationships"><Relationship Id="rId2" Type="http://schemas.openxmlformats.org/officeDocument/2006/relationships/hyperlink" Target="http://nodesource.com/blog/nine-security-tips-to-keep-express-from-getting-pwned/" TargetMode="External"/><Relationship Id="rId1" Type="http://schemas.openxmlformats.org/officeDocument/2006/relationships/slideLayout" Target="../slideLayouts/slideLayout11.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3523" y="2284104"/>
            <a:ext cx="10002592" cy="1077218"/>
          </a:xfrm>
          <a:prstGeom prst="rect">
            <a:avLst/>
          </a:prstGeom>
          <a:noFill/>
        </p:spPr>
        <p:txBody>
          <a:bodyPr wrap="square" rtlCol="0">
            <a:spAutoFit/>
          </a:bodyPr>
          <a:lstStyle/>
          <a:p>
            <a:pPr algn="ctr" defTabSz="914446"/>
            <a:r>
              <a:rPr lang="en-US" sz="6400" b="1" dirty="0">
                <a:solidFill>
                  <a:srgbClr val="00B0F0"/>
                </a:solidFill>
                <a:latin typeface="Roboto"/>
                <a:ea typeface="Roboto Condensed" panose="02000000000000000000" pitchFamily="2" charset="0"/>
                <a:cs typeface="Lato Semibold" panose="020F0502020204030203" pitchFamily="34" charset="0"/>
              </a:rPr>
              <a:t>Node</a:t>
            </a:r>
            <a:r>
              <a:rPr lang="en-US" sz="5334" b="1" dirty="0">
                <a:solidFill>
                  <a:srgbClr val="00B0F0"/>
                </a:solidFill>
                <a:latin typeface="Roboto"/>
                <a:ea typeface="Roboto Condensed" panose="02000000000000000000" pitchFamily="2" charset="0"/>
                <a:cs typeface="Lato Semibold" panose="020F0502020204030203" pitchFamily="34" charset="0"/>
              </a:rPr>
              <a:t>.JS</a:t>
            </a:r>
          </a:p>
        </p:txBody>
      </p:sp>
      <p:sp>
        <p:nvSpPr>
          <p:cNvPr id="2" name="TextBox 1">
            <a:extLst>
              <a:ext uri="{FF2B5EF4-FFF2-40B4-BE49-F238E27FC236}">
                <a16:creationId xmlns:a16="http://schemas.microsoft.com/office/drawing/2014/main" id="{2B066804-EB4C-44CB-A83A-36CD30988E76}"/>
              </a:ext>
            </a:extLst>
          </p:cNvPr>
          <p:cNvSpPr txBox="1"/>
          <p:nvPr/>
        </p:nvSpPr>
        <p:spPr>
          <a:xfrm>
            <a:off x="530636" y="5441954"/>
            <a:ext cx="3967473" cy="769441"/>
          </a:xfrm>
          <a:prstGeom prst="rect">
            <a:avLst/>
          </a:prstGeom>
          <a:noFill/>
        </p:spPr>
        <p:txBody>
          <a:bodyPr wrap="square" rtlCol="0">
            <a:spAutoFit/>
          </a:bodyPr>
          <a:lstStyle/>
          <a:p>
            <a:pPr defTabSz="914446"/>
            <a:r>
              <a:rPr lang="en-US" sz="4400" dirty="0">
                <a:solidFill>
                  <a:srgbClr val="0A091B"/>
                </a:solidFill>
                <a:latin typeface="Roboto"/>
              </a:rPr>
              <a:t>Yoni Goldberg</a:t>
            </a:r>
          </a:p>
        </p:txBody>
      </p:sp>
    </p:spTree>
    <p:extLst>
      <p:ext uri="{BB962C8B-B14F-4D97-AF65-F5344CB8AC3E}">
        <p14:creationId xmlns:p14="http://schemas.microsoft.com/office/powerpoint/2010/main" val="4241883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615A1-D87F-4B05-A51C-4C7753FC035F}"/>
              </a:ext>
            </a:extLst>
          </p:cNvPr>
          <p:cNvSpPr>
            <a:spLocks noGrp="1"/>
          </p:cNvSpPr>
          <p:nvPr>
            <p:ph type="title"/>
          </p:nvPr>
        </p:nvSpPr>
        <p:spPr>
          <a:xfrm>
            <a:off x="599440" y="533341"/>
            <a:ext cx="9001761" cy="507831"/>
          </a:xfrm>
        </p:spPr>
        <p:txBody>
          <a:bodyPr/>
          <a:lstStyle/>
          <a:p>
            <a:r>
              <a:rPr lang="en-US" dirty="0">
                <a:solidFill>
                  <a:schemeClr val="accent1"/>
                </a:solidFill>
              </a:rPr>
              <a:t>1. Node Secret Sauce - </a:t>
            </a:r>
            <a:r>
              <a:rPr lang="en-US" dirty="0">
                <a:solidFill>
                  <a:srgbClr val="00B0F0"/>
                </a:solidFill>
              </a:rPr>
              <a:t>House Of Many Ideas</a:t>
            </a:r>
          </a:p>
        </p:txBody>
      </p:sp>
      <p:sp>
        <p:nvSpPr>
          <p:cNvPr id="13" name="TextBox 12">
            <a:extLst>
              <a:ext uri="{FF2B5EF4-FFF2-40B4-BE49-F238E27FC236}">
                <a16:creationId xmlns:a16="http://schemas.microsoft.com/office/drawing/2014/main" id="{0C04EBDF-892D-4F6F-96D9-4E4D234F3E7F}"/>
              </a:ext>
            </a:extLst>
          </p:cNvPr>
          <p:cNvSpPr txBox="1"/>
          <p:nvPr/>
        </p:nvSpPr>
        <p:spPr>
          <a:xfrm>
            <a:off x="2578086" y="2564556"/>
            <a:ext cx="9001761" cy="3046988"/>
          </a:xfrm>
          <a:prstGeom prst="rect">
            <a:avLst/>
          </a:prstGeom>
          <a:noFill/>
        </p:spPr>
        <p:txBody>
          <a:bodyPr wrap="square" rtlCol="0">
            <a:spAutoFit/>
          </a:bodyPr>
          <a:lstStyle/>
          <a:p>
            <a:pPr defTabSz="914446"/>
            <a:r>
              <a:rPr lang="en-US" sz="3200" b="1" dirty="0">
                <a:solidFill>
                  <a:srgbClr val="0A091B"/>
                </a:solidFill>
                <a:latin typeface="Roboto Condensed"/>
              </a:rPr>
              <a:t>OOP vs Functional</a:t>
            </a:r>
          </a:p>
          <a:p>
            <a:pPr defTabSz="914446"/>
            <a:endParaRPr lang="en-US" sz="3200" b="1" dirty="0">
              <a:solidFill>
                <a:srgbClr val="0A091B"/>
              </a:solidFill>
              <a:latin typeface="Roboto Condensed"/>
            </a:endParaRPr>
          </a:p>
          <a:p>
            <a:pPr defTabSz="914446"/>
            <a:r>
              <a:rPr lang="en-US" sz="3200" b="1" dirty="0">
                <a:solidFill>
                  <a:srgbClr val="0A091B"/>
                </a:solidFill>
                <a:latin typeface="Roboto Condensed"/>
              </a:rPr>
              <a:t>Dynamic typing vs Strict typing</a:t>
            </a:r>
          </a:p>
          <a:p>
            <a:pPr defTabSz="914446"/>
            <a:endParaRPr lang="en-US" sz="3200" b="1" dirty="0">
              <a:solidFill>
                <a:srgbClr val="0A091B"/>
              </a:solidFill>
              <a:latin typeface="Roboto Condensed"/>
            </a:endParaRPr>
          </a:p>
          <a:p>
            <a:pPr defTabSz="914446"/>
            <a:r>
              <a:rPr lang="en-US" sz="3200" b="1" dirty="0" err="1">
                <a:solidFill>
                  <a:srgbClr val="0A091B"/>
                </a:solidFill>
                <a:latin typeface="Roboto"/>
              </a:rPr>
              <a:t>Adhoc</a:t>
            </a:r>
            <a:r>
              <a:rPr lang="en-US" sz="3200" b="1" dirty="0">
                <a:solidFill>
                  <a:srgbClr val="0A091B"/>
                </a:solidFill>
                <a:latin typeface="Roboto"/>
              </a:rPr>
              <a:t> and lightweight vs Robust architecture</a:t>
            </a:r>
            <a:endParaRPr lang="uk-UA" sz="3200" b="1" dirty="0">
              <a:solidFill>
                <a:srgbClr val="0A091B"/>
              </a:solidFill>
              <a:latin typeface="Roboto"/>
            </a:endParaRPr>
          </a:p>
          <a:p>
            <a:pPr defTabSz="914446"/>
            <a:r>
              <a:rPr lang="en-US" sz="3200" b="1" dirty="0">
                <a:solidFill>
                  <a:srgbClr val="0A091B"/>
                </a:solidFill>
                <a:latin typeface="Roboto Condensed"/>
              </a:rPr>
              <a:t> </a:t>
            </a:r>
            <a:endParaRPr lang="uk-UA" sz="3200" b="1" dirty="0">
              <a:solidFill>
                <a:srgbClr val="0A091B"/>
              </a:solidFill>
              <a:latin typeface="+mj-lt"/>
            </a:endParaRPr>
          </a:p>
        </p:txBody>
      </p:sp>
    </p:spTree>
    <p:extLst>
      <p:ext uri="{BB962C8B-B14F-4D97-AF65-F5344CB8AC3E}">
        <p14:creationId xmlns:p14="http://schemas.microsoft.com/office/powerpoint/2010/main" val="1202995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descr=" 22">
            <a:extLst>
              <a:ext uri="{FF2B5EF4-FFF2-40B4-BE49-F238E27FC236}">
                <a16:creationId xmlns:a16="http://schemas.microsoft.com/office/drawing/2014/main" id="{58BDB30D-5BBC-4996-B604-437F3066896B}"/>
              </a:ext>
            </a:extLst>
          </p:cNvPr>
          <p:cNvGrpSpPr/>
          <p:nvPr/>
        </p:nvGrpSpPr>
        <p:grpSpPr>
          <a:xfrm>
            <a:off x="248444" y="224328"/>
            <a:ext cx="4200567" cy="3843597"/>
            <a:chOff x="2313433" y="2705100"/>
            <a:chExt cx="4017560" cy="5620512"/>
          </a:xfrm>
        </p:grpSpPr>
        <p:sp>
          <p:nvSpPr>
            <p:cNvPr id="23" name="Rectangle 22">
              <a:extLst>
                <a:ext uri="{FF2B5EF4-FFF2-40B4-BE49-F238E27FC236}">
                  <a16:creationId xmlns:a16="http://schemas.microsoft.com/office/drawing/2014/main" id="{E48093D3-7570-4200-B8D0-951C6F7EA08C}"/>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24" name="TextBox 23">
              <a:extLst>
                <a:ext uri="{FF2B5EF4-FFF2-40B4-BE49-F238E27FC236}">
                  <a16:creationId xmlns:a16="http://schemas.microsoft.com/office/drawing/2014/main" id="{ABB7839A-2DA7-4820-9317-9750B9A71B23}"/>
                </a:ext>
              </a:extLst>
            </p:cNvPr>
            <p:cNvSpPr txBox="1"/>
            <p:nvPr/>
          </p:nvSpPr>
          <p:spPr>
            <a:xfrm>
              <a:off x="2326217" y="4388577"/>
              <a:ext cx="3998384" cy="3735525"/>
            </a:xfrm>
            <a:prstGeom prst="rect">
              <a:avLst/>
            </a:prstGeom>
            <a:noFill/>
          </p:spPr>
          <p:txBody>
            <a:bodyPr wrap="square" rtlCol="0">
              <a:spAutoFit/>
            </a:bodyPr>
            <a:lstStyle/>
            <a:p>
              <a:pPr defTabSz="914446"/>
              <a:r>
                <a:rPr lang="en-US" sz="1600" dirty="0">
                  <a:solidFill>
                    <a:srgbClr val="F2F2F5">
                      <a:lumMod val="10000"/>
                    </a:srgbClr>
                  </a:solidFill>
                  <a:latin typeface="Roboto"/>
                </a:rPr>
                <a:t>console.log(‘starting’)</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validate = () =&gt; {console.log(‘validate’)};</a:t>
              </a:r>
            </a:p>
            <a:p>
              <a:pPr defTabSz="914446"/>
              <a:endParaRPr lang="en-US" sz="1600" dirty="0">
                <a:solidFill>
                  <a:srgbClr val="F2F2F5">
                    <a:lumMod val="10000"/>
                  </a:srgbClr>
                </a:solidFill>
                <a:latin typeface="Roboto"/>
              </a:endParaRPr>
            </a:p>
            <a:p>
              <a:pPr defTabSz="914446"/>
              <a:r>
                <a:rPr lang="en-US" sz="1600" dirty="0" err="1">
                  <a:solidFill>
                    <a:srgbClr val="F2F2F5">
                      <a:lumMod val="10000"/>
                    </a:srgbClr>
                  </a:solidFill>
                  <a:latin typeface="Roboto"/>
                </a:rPr>
                <a:t>saveUser</a:t>
              </a:r>
              <a:r>
                <a:rPr lang="en-US" sz="1600" dirty="0">
                  <a:solidFill>
                    <a:srgbClr val="F2F2F5">
                      <a:lumMod val="10000"/>
                    </a:srgbClr>
                  </a:solidFill>
                  <a:latin typeface="Roboto"/>
                </a:rPr>
                <a:t> = () =&gt; {console.log(‘save’)};</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validate()</a:t>
              </a:r>
            </a:p>
            <a:p>
              <a:pPr defTabSz="914446"/>
              <a:r>
                <a:rPr lang="en-US" sz="1600" dirty="0" err="1">
                  <a:solidFill>
                    <a:srgbClr val="F2F2F5">
                      <a:lumMod val="10000"/>
                    </a:srgbClr>
                  </a:solidFill>
                  <a:latin typeface="Roboto"/>
                </a:rPr>
                <a:t>saveUser</a:t>
              </a:r>
              <a:r>
                <a:rPr lang="en-US" sz="1600" dirty="0">
                  <a:solidFill>
                    <a:srgbClr val="F2F2F5">
                      <a:lumMod val="10000"/>
                    </a:srgbClr>
                  </a:solidFill>
                  <a:latin typeface="Roboto"/>
                </a:rPr>
                <a:t>()</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console.log(‘end’)</a:t>
              </a:r>
            </a:p>
          </p:txBody>
        </p:sp>
        <p:sp>
          <p:nvSpPr>
            <p:cNvPr id="26" name="Flowchart: Process 25">
              <a:extLst>
                <a:ext uri="{FF2B5EF4-FFF2-40B4-BE49-F238E27FC236}">
                  <a16:creationId xmlns:a16="http://schemas.microsoft.com/office/drawing/2014/main" id="{E64855D8-4DB8-413D-BEB9-DD8428F040F4}"/>
                </a:ext>
              </a:extLst>
            </p:cNvPr>
            <p:cNvSpPr/>
            <p:nvPr/>
          </p:nvSpPr>
          <p:spPr>
            <a:xfrm>
              <a:off x="2313433" y="2705100"/>
              <a:ext cx="4011168" cy="609991"/>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Code</a:t>
              </a:r>
              <a:endParaRPr lang="uk-UA" sz="2400" dirty="0">
                <a:solidFill>
                  <a:srgbClr val="F2F2F5"/>
                </a:solidFill>
                <a:latin typeface="+mj-lt"/>
              </a:endParaRPr>
            </a:p>
          </p:txBody>
        </p:sp>
      </p:grpSp>
      <p:grpSp>
        <p:nvGrpSpPr>
          <p:cNvPr id="27" name="Group 26" descr=" 27">
            <a:extLst>
              <a:ext uri="{FF2B5EF4-FFF2-40B4-BE49-F238E27FC236}">
                <a16:creationId xmlns:a16="http://schemas.microsoft.com/office/drawing/2014/main" id="{A32B3CFC-4C6C-4837-9788-40FAD4D242EF}"/>
              </a:ext>
            </a:extLst>
          </p:cNvPr>
          <p:cNvGrpSpPr/>
          <p:nvPr/>
        </p:nvGrpSpPr>
        <p:grpSpPr>
          <a:xfrm>
            <a:off x="262894" y="4746511"/>
            <a:ext cx="4193884" cy="1748155"/>
            <a:chOff x="2313433" y="2705100"/>
            <a:chExt cx="4017560" cy="5620512"/>
          </a:xfrm>
        </p:grpSpPr>
        <p:sp>
          <p:nvSpPr>
            <p:cNvPr id="28" name="Rectangle 27">
              <a:extLst>
                <a:ext uri="{FF2B5EF4-FFF2-40B4-BE49-F238E27FC236}">
                  <a16:creationId xmlns:a16="http://schemas.microsoft.com/office/drawing/2014/main" id="{19160FAD-45B3-45DE-A936-F42782D89400}"/>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0" name="Flowchart: Process 29">
              <a:extLst>
                <a:ext uri="{FF2B5EF4-FFF2-40B4-BE49-F238E27FC236}">
                  <a16:creationId xmlns:a16="http://schemas.microsoft.com/office/drawing/2014/main" id="{EC16FE11-CED5-4D80-89DA-C6A1885D0B30}"/>
                </a:ext>
              </a:extLst>
            </p:cNvPr>
            <p:cNvSpPr/>
            <p:nvPr/>
          </p:nvSpPr>
          <p:spPr>
            <a:xfrm>
              <a:off x="2313433" y="2705100"/>
              <a:ext cx="4011168" cy="733678"/>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Console</a:t>
              </a:r>
              <a:endParaRPr lang="uk-UA" sz="2400" dirty="0">
                <a:solidFill>
                  <a:srgbClr val="F2F2F5"/>
                </a:solidFill>
                <a:latin typeface="+mj-lt"/>
              </a:endParaRPr>
            </a:p>
          </p:txBody>
        </p:sp>
      </p:grpSp>
      <p:grpSp>
        <p:nvGrpSpPr>
          <p:cNvPr id="31" name="Group 30" descr=" 31">
            <a:extLst>
              <a:ext uri="{FF2B5EF4-FFF2-40B4-BE49-F238E27FC236}">
                <a16:creationId xmlns:a16="http://schemas.microsoft.com/office/drawing/2014/main" id="{8172EC10-6ED4-4EBE-8284-D842729AEFFE}"/>
              </a:ext>
            </a:extLst>
          </p:cNvPr>
          <p:cNvGrpSpPr/>
          <p:nvPr/>
        </p:nvGrpSpPr>
        <p:grpSpPr>
          <a:xfrm>
            <a:off x="4938085" y="224329"/>
            <a:ext cx="3082969" cy="3747008"/>
            <a:chOff x="2313433" y="2705100"/>
            <a:chExt cx="4017560" cy="5620512"/>
          </a:xfrm>
        </p:grpSpPr>
        <p:sp>
          <p:nvSpPr>
            <p:cNvPr id="32" name="Rectangle 31">
              <a:extLst>
                <a:ext uri="{FF2B5EF4-FFF2-40B4-BE49-F238E27FC236}">
                  <a16:creationId xmlns:a16="http://schemas.microsoft.com/office/drawing/2014/main" id="{E30A0C2D-D743-4458-BD9B-C9F5DB3BA713}"/>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3" name="TextBox 32">
              <a:extLst>
                <a:ext uri="{FF2B5EF4-FFF2-40B4-BE49-F238E27FC236}">
                  <a16:creationId xmlns:a16="http://schemas.microsoft.com/office/drawing/2014/main" id="{F035481E-63BF-4FF5-B88C-C7A05090D753}"/>
                </a:ext>
              </a:extLst>
            </p:cNvPr>
            <p:cNvSpPr txBox="1"/>
            <p:nvPr/>
          </p:nvSpPr>
          <p:spPr>
            <a:xfrm>
              <a:off x="2326217" y="4388577"/>
              <a:ext cx="3998384" cy="877163"/>
            </a:xfrm>
            <a:prstGeom prst="rect">
              <a:avLst/>
            </a:prstGeom>
            <a:noFill/>
          </p:spPr>
          <p:txBody>
            <a:bodyPr wrap="square" rtlCol="0">
              <a:spAutoFit/>
            </a:bodyPr>
            <a:lstStyle/>
            <a:p>
              <a:pPr defTabSz="914446"/>
              <a:endParaRPr lang="en-US" sz="1600" dirty="0">
                <a:solidFill>
                  <a:srgbClr val="F2F2F5">
                    <a:lumMod val="10000"/>
                  </a:srgbClr>
                </a:solidFill>
                <a:latin typeface="Roboto"/>
              </a:endParaRPr>
            </a:p>
            <a:p>
              <a:pPr defTabSz="914446"/>
              <a:endParaRPr lang="en-US" sz="1600" dirty="0">
                <a:solidFill>
                  <a:srgbClr val="F2F2F5">
                    <a:lumMod val="10000"/>
                  </a:srgbClr>
                </a:solidFill>
                <a:latin typeface="Roboto"/>
              </a:endParaRPr>
            </a:p>
          </p:txBody>
        </p:sp>
        <p:sp>
          <p:nvSpPr>
            <p:cNvPr id="34" name="Flowchart: Process 33">
              <a:extLst>
                <a:ext uri="{FF2B5EF4-FFF2-40B4-BE49-F238E27FC236}">
                  <a16:creationId xmlns:a16="http://schemas.microsoft.com/office/drawing/2014/main" id="{AB2EC16B-9FE2-4CCF-9593-7D74E7EF5965}"/>
                </a:ext>
              </a:extLst>
            </p:cNvPr>
            <p:cNvSpPr/>
            <p:nvPr/>
          </p:nvSpPr>
          <p:spPr>
            <a:xfrm>
              <a:off x="2313433" y="2705100"/>
              <a:ext cx="4011168" cy="609991"/>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V8 Stack</a:t>
              </a:r>
              <a:endParaRPr lang="uk-UA" sz="2400" dirty="0">
                <a:solidFill>
                  <a:srgbClr val="F2F2F5"/>
                </a:solidFill>
                <a:latin typeface="+mj-lt"/>
              </a:endParaRPr>
            </a:p>
          </p:txBody>
        </p:sp>
      </p:grpSp>
      <p:grpSp>
        <p:nvGrpSpPr>
          <p:cNvPr id="35" name="Group 34" descr=" 35">
            <a:extLst>
              <a:ext uri="{FF2B5EF4-FFF2-40B4-BE49-F238E27FC236}">
                <a16:creationId xmlns:a16="http://schemas.microsoft.com/office/drawing/2014/main" id="{C04E7859-E697-43A1-A897-E5A5D3562B18}"/>
              </a:ext>
            </a:extLst>
          </p:cNvPr>
          <p:cNvGrpSpPr/>
          <p:nvPr/>
        </p:nvGrpSpPr>
        <p:grpSpPr>
          <a:xfrm>
            <a:off x="8687033" y="224328"/>
            <a:ext cx="3082969" cy="3766418"/>
            <a:chOff x="2313433" y="2705100"/>
            <a:chExt cx="4017560" cy="5620512"/>
          </a:xfrm>
        </p:grpSpPr>
        <p:sp>
          <p:nvSpPr>
            <p:cNvPr id="36" name="Rectangle 35">
              <a:extLst>
                <a:ext uri="{FF2B5EF4-FFF2-40B4-BE49-F238E27FC236}">
                  <a16:creationId xmlns:a16="http://schemas.microsoft.com/office/drawing/2014/main" id="{CBC67710-A50A-43A2-A9D7-4F4C783A1387}"/>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7" name="TextBox 36">
              <a:extLst>
                <a:ext uri="{FF2B5EF4-FFF2-40B4-BE49-F238E27FC236}">
                  <a16:creationId xmlns:a16="http://schemas.microsoft.com/office/drawing/2014/main" id="{3D34E92E-2866-4581-9577-79DE40F16830}"/>
                </a:ext>
              </a:extLst>
            </p:cNvPr>
            <p:cNvSpPr txBox="1"/>
            <p:nvPr/>
          </p:nvSpPr>
          <p:spPr>
            <a:xfrm>
              <a:off x="2326217" y="4388577"/>
              <a:ext cx="3998384" cy="872642"/>
            </a:xfrm>
            <a:prstGeom prst="rect">
              <a:avLst/>
            </a:prstGeom>
            <a:noFill/>
          </p:spPr>
          <p:txBody>
            <a:bodyPr wrap="square" rtlCol="0">
              <a:spAutoFit/>
            </a:bodyPr>
            <a:lstStyle/>
            <a:p>
              <a:pPr defTabSz="914446"/>
              <a:endParaRPr lang="en-US" sz="1600" dirty="0">
                <a:solidFill>
                  <a:srgbClr val="F2F2F5">
                    <a:lumMod val="10000"/>
                  </a:srgbClr>
                </a:solidFill>
                <a:latin typeface="Roboto"/>
              </a:endParaRPr>
            </a:p>
            <a:p>
              <a:pPr defTabSz="914446"/>
              <a:endParaRPr lang="en-US" sz="1600" dirty="0">
                <a:solidFill>
                  <a:srgbClr val="F2F2F5">
                    <a:lumMod val="10000"/>
                  </a:srgbClr>
                </a:solidFill>
                <a:latin typeface="Roboto"/>
              </a:endParaRPr>
            </a:p>
          </p:txBody>
        </p:sp>
        <p:sp>
          <p:nvSpPr>
            <p:cNvPr id="38" name="Flowchart: Process 37">
              <a:extLst>
                <a:ext uri="{FF2B5EF4-FFF2-40B4-BE49-F238E27FC236}">
                  <a16:creationId xmlns:a16="http://schemas.microsoft.com/office/drawing/2014/main" id="{D8A5B495-1BF8-4FC6-9550-B415498E68E4}"/>
                </a:ext>
              </a:extLst>
            </p:cNvPr>
            <p:cNvSpPr/>
            <p:nvPr/>
          </p:nvSpPr>
          <p:spPr>
            <a:xfrm>
              <a:off x="2313433" y="2705100"/>
              <a:ext cx="4011168" cy="609990"/>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err="1">
                  <a:solidFill>
                    <a:srgbClr val="F2F2F5"/>
                  </a:solidFill>
                  <a:latin typeface="Roboto Condensed"/>
                </a:rPr>
                <a:t>Async</a:t>
              </a:r>
              <a:r>
                <a:rPr lang="en-US" sz="2400" dirty="0">
                  <a:solidFill>
                    <a:srgbClr val="F2F2F5"/>
                  </a:solidFill>
                  <a:latin typeface="Roboto Condensed"/>
                </a:rPr>
                <a:t> API</a:t>
              </a:r>
              <a:endParaRPr lang="uk-UA" sz="2400" dirty="0">
                <a:solidFill>
                  <a:srgbClr val="F2F2F5"/>
                </a:solidFill>
                <a:latin typeface="+mj-lt"/>
              </a:endParaRPr>
            </a:p>
          </p:txBody>
        </p:sp>
      </p:grpSp>
      <p:grpSp>
        <p:nvGrpSpPr>
          <p:cNvPr id="39" name="Group 38" descr=" 39">
            <a:extLst>
              <a:ext uri="{FF2B5EF4-FFF2-40B4-BE49-F238E27FC236}">
                <a16:creationId xmlns:a16="http://schemas.microsoft.com/office/drawing/2014/main" id="{37F654DE-43D8-4FA0-9534-01D16C5DE3D0}"/>
              </a:ext>
            </a:extLst>
          </p:cNvPr>
          <p:cNvGrpSpPr/>
          <p:nvPr/>
        </p:nvGrpSpPr>
        <p:grpSpPr>
          <a:xfrm>
            <a:off x="4938085" y="4746511"/>
            <a:ext cx="6827011" cy="1746202"/>
            <a:chOff x="2313433" y="2705100"/>
            <a:chExt cx="4017560" cy="5620512"/>
          </a:xfrm>
        </p:grpSpPr>
        <p:sp>
          <p:nvSpPr>
            <p:cNvPr id="40" name="Rectangle 39">
              <a:extLst>
                <a:ext uri="{FF2B5EF4-FFF2-40B4-BE49-F238E27FC236}">
                  <a16:creationId xmlns:a16="http://schemas.microsoft.com/office/drawing/2014/main" id="{7BE79972-F0C0-4A2E-9829-812FE00085C9}"/>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42" name="Flowchart: Process 41">
              <a:extLst>
                <a:ext uri="{FF2B5EF4-FFF2-40B4-BE49-F238E27FC236}">
                  <a16:creationId xmlns:a16="http://schemas.microsoft.com/office/drawing/2014/main" id="{B4E3E96A-AE87-412E-B7DB-E43DEC38A292}"/>
                </a:ext>
              </a:extLst>
            </p:cNvPr>
            <p:cNvSpPr/>
            <p:nvPr/>
          </p:nvSpPr>
          <p:spPr>
            <a:xfrm>
              <a:off x="2313433" y="2705100"/>
              <a:ext cx="4011168" cy="733678"/>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Task Queue</a:t>
              </a:r>
              <a:endParaRPr lang="uk-UA" sz="2400" dirty="0">
                <a:solidFill>
                  <a:srgbClr val="F2F2F5"/>
                </a:solidFill>
                <a:latin typeface="+mj-lt"/>
              </a:endParaRPr>
            </a:p>
          </p:txBody>
        </p:sp>
      </p:grpSp>
      <p:sp>
        <p:nvSpPr>
          <p:cNvPr id="5" name="Rectangle 4" descr=" 5">
            <a:extLst>
              <a:ext uri="{FF2B5EF4-FFF2-40B4-BE49-F238E27FC236}">
                <a16:creationId xmlns:a16="http://schemas.microsoft.com/office/drawing/2014/main" id="{D10A7B54-C253-42D6-87F0-3A12FBEC6E90}"/>
              </a:ext>
            </a:extLst>
          </p:cNvPr>
          <p:cNvSpPr/>
          <p:nvPr/>
        </p:nvSpPr>
        <p:spPr>
          <a:xfrm>
            <a:off x="5796547"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3" name="Rectangle 42" descr=" 43">
            <a:extLst>
              <a:ext uri="{FF2B5EF4-FFF2-40B4-BE49-F238E27FC236}">
                <a16:creationId xmlns:a16="http://schemas.microsoft.com/office/drawing/2014/main" id="{691268F4-AB16-4A0C-A8E4-2EF35EB0657B}"/>
              </a:ext>
            </a:extLst>
          </p:cNvPr>
          <p:cNvSpPr/>
          <p:nvPr/>
        </p:nvSpPr>
        <p:spPr>
          <a:xfrm>
            <a:off x="7129972"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4" name="Rectangle 43" descr=" 44">
            <a:extLst>
              <a:ext uri="{FF2B5EF4-FFF2-40B4-BE49-F238E27FC236}">
                <a16:creationId xmlns:a16="http://schemas.microsoft.com/office/drawing/2014/main" id="{8FB8A5F1-B612-4A15-8BFD-22B6B380597E}"/>
              </a:ext>
            </a:extLst>
          </p:cNvPr>
          <p:cNvSpPr/>
          <p:nvPr/>
        </p:nvSpPr>
        <p:spPr>
          <a:xfrm>
            <a:off x="8463397"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5" name="Rectangle 44" descr=" 45">
            <a:extLst>
              <a:ext uri="{FF2B5EF4-FFF2-40B4-BE49-F238E27FC236}">
                <a16:creationId xmlns:a16="http://schemas.microsoft.com/office/drawing/2014/main" id="{641BBF46-BBAA-48AD-87D7-8DB08CF26673}"/>
              </a:ext>
            </a:extLst>
          </p:cNvPr>
          <p:cNvSpPr/>
          <p:nvPr/>
        </p:nvSpPr>
        <p:spPr>
          <a:xfrm>
            <a:off x="9796821"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6" name="TextBox 5" descr=" 6">
            <a:extLst>
              <a:ext uri="{FF2B5EF4-FFF2-40B4-BE49-F238E27FC236}">
                <a16:creationId xmlns:a16="http://schemas.microsoft.com/office/drawing/2014/main" id="{B1E36D65-4768-41B5-BD0C-6EF6CFCEFB78}"/>
              </a:ext>
            </a:extLst>
          </p:cNvPr>
          <p:cNvSpPr txBox="1"/>
          <p:nvPr/>
        </p:nvSpPr>
        <p:spPr>
          <a:xfrm>
            <a:off x="6000481" y="5257063"/>
            <a:ext cx="713657" cy="338554"/>
          </a:xfrm>
          <a:prstGeom prst="rect">
            <a:avLst/>
          </a:prstGeom>
          <a:noFill/>
        </p:spPr>
        <p:txBody>
          <a:bodyPr wrap="none" rtlCol="0">
            <a:spAutoFit/>
          </a:bodyPr>
          <a:lstStyle/>
          <a:p>
            <a:pPr defTabSz="914446"/>
            <a:r>
              <a:rPr lang="en-US" sz="1600" dirty="0">
                <a:solidFill>
                  <a:srgbClr val="0A091B"/>
                </a:solidFill>
                <a:latin typeface="Roboto"/>
              </a:rPr>
              <a:t>Timer</a:t>
            </a:r>
          </a:p>
        </p:txBody>
      </p:sp>
      <p:sp>
        <p:nvSpPr>
          <p:cNvPr id="46" name="TextBox 45" descr=" 46">
            <a:extLst>
              <a:ext uri="{FF2B5EF4-FFF2-40B4-BE49-F238E27FC236}">
                <a16:creationId xmlns:a16="http://schemas.microsoft.com/office/drawing/2014/main" id="{73A4A470-9BCF-4A7C-ABAC-FB956E03C35A}"/>
              </a:ext>
            </a:extLst>
          </p:cNvPr>
          <p:cNvSpPr txBox="1"/>
          <p:nvPr/>
        </p:nvSpPr>
        <p:spPr>
          <a:xfrm>
            <a:off x="7215753" y="5257062"/>
            <a:ext cx="950901" cy="338554"/>
          </a:xfrm>
          <a:prstGeom prst="rect">
            <a:avLst/>
          </a:prstGeom>
          <a:noFill/>
        </p:spPr>
        <p:txBody>
          <a:bodyPr wrap="none" rtlCol="0">
            <a:spAutoFit/>
          </a:bodyPr>
          <a:lstStyle/>
          <a:p>
            <a:pPr defTabSz="914446"/>
            <a:r>
              <a:rPr lang="en-US" sz="1600" dirty="0">
                <a:solidFill>
                  <a:srgbClr val="0A091B"/>
                </a:solidFill>
                <a:latin typeface="Roboto"/>
              </a:rPr>
              <a:t>Network</a:t>
            </a:r>
          </a:p>
        </p:txBody>
      </p:sp>
      <p:sp>
        <p:nvSpPr>
          <p:cNvPr id="47" name="TextBox 46" descr=" 47">
            <a:extLst>
              <a:ext uri="{FF2B5EF4-FFF2-40B4-BE49-F238E27FC236}">
                <a16:creationId xmlns:a16="http://schemas.microsoft.com/office/drawing/2014/main" id="{7E579C27-107F-4525-86DC-0F40D2A7B5F0}"/>
              </a:ext>
            </a:extLst>
          </p:cNvPr>
          <p:cNvSpPr txBox="1"/>
          <p:nvPr/>
        </p:nvSpPr>
        <p:spPr>
          <a:xfrm>
            <a:off x="8469031" y="5257062"/>
            <a:ext cx="1162498" cy="338554"/>
          </a:xfrm>
          <a:prstGeom prst="rect">
            <a:avLst/>
          </a:prstGeom>
          <a:noFill/>
        </p:spPr>
        <p:txBody>
          <a:bodyPr wrap="none" rtlCol="0">
            <a:spAutoFit/>
          </a:bodyPr>
          <a:lstStyle/>
          <a:p>
            <a:pPr defTabSz="914446"/>
            <a:r>
              <a:rPr lang="en-US" sz="1600" dirty="0">
                <a:solidFill>
                  <a:srgbClr val="0A091B"/>
                </a:solidFill>
                <a:latin typeface="Roboto"/>
              </a:rPr>
              <a:t>Immediate</a:t>
            </a:r>
          </a:p>
        </p:txBody>
      </p:sp>
      <p:sp>
        <p:nvSpPr>
          <p:cNvPr id="55" name="Rectangle 54" descr=" 55">
            <a:extLst>
              <a:ext uri="{FF2B5EF4-FFF2-40B4-BE49-F238E27FC236}">
                <a16:creationId xmlns:a16="http://schemas.microsoft.com/office/drawing/2014/main" id="{AFD51D9E-278D-49F5-857E-DE3268E42387}"/>
              </a:ext>
            </a:extLst>
          </p:cNvPr>
          <p:cNvSpPr/>
          <p:nvPr/>
        </p:nvSpPr>
        <p:spPr>
          <a:xfrm>
            <a:off x="5047916" y="3429000"/>
            <a:ext cx="2855495" cy="37260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867" dirty="0">
                <a:solidFill>
                  <a:srgbClr val="0A091B"/>
                </a:solidFill>
                <a:latin typeface="Roboto"/>
              </a:rPr>
              <a:t>Main</a:t>
            </a:r>
          </a:p>
        </p:txBody>
      </p:sp>
      <p:sp>
        <p:nvSpPr>
          <p:cNvPr id="41" name="TextBox 40" descr=" 57">
            <a:extLst>
              <a:ext uri="{FF2B5EF4-FFF2-40B4-BE49-F238E27FC236}">
                <a16:creationId xmlns:a16="http://schemas.microsoft.com/office/drawing/2014/main" id="{2240D592-FD52-4E9D-9E14-6EDAE476ACA3}"/>
              </a:ext>
            </a:extLst>
          </p:cNvPr>
          <p:cNvSpPr txBox="1"/>
          <p:nvPr/>
        </p:nvSpPr>
        <p:spPr>
          <a:xfrm>
            <a:off x="516526" y="5052081"/>
            <a:ext cx="885179" cy="338554"/>
          </a:xfrm>
          <a:prstGeom prst="rect">
            <a:avLst/>
          </a:prstGeom>
          <a:noFill/>
        </p:spPr>
        <p:txBody>
          <a:bodyPr wrap="none" rtlCol="0">
            <a:spAutoFit/>
          </a:bodyPr>
          <a:lstStyle/>
          <a:p>
            <a:pPr defTabSz="914446"/>
            <a:r>
              <a:rPr lang="en-US" sz="1600" dirty="0">
                <a:solidFill>
                  <a:srgbClr val="0A091B"/>
                </a:solidFill>
                <a:latin typeface="Roboto"/>
              </a:rPr>
              <a:t>starting</a:t>
            </a:r>
          </a:p>
        </p:txBody>
      </p:sp>
      <p:cxnSp>
        <p:nvCxnSpPr>
          <p:cNvPr id="29" name="Straight Arrow Connector 28" descr=" 58">
            <a:extLst>
              <a:ext uri="{FF2B5EF4-FFF2-40B4-BE49-F238E27FC236}">
                <a16:creationId xmlns:a16="http://schemas.microsoft.com/office/drawing/2014/main" id="{76CE64D7-828E-453E-B677-5465EDFFDE3E}"/>
              </a:ext>
            </a:extLst>
          </p:cNvPr>
          <p:cNvCxnSpPr>
            <a:cxnSpLocks/>
          </p:cNvCxnSpPr>
          <p:nvPr/>
        </p:nvCxnSpPr>
        <p:spPr>
          <a:xfrm flipH="1">
            <a:off x="2314252" y="2930455"/>
            <a:ext cx="535509" cy="0"/>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sp>
        <p:nvSpPr>
          <p:cNvPr id="48" name="Rectangle 47" descr=" 59">
            <a:extLst>
              <a:ext uri="{FF2B5EF4-FFF2-40B4-BE49-F238E27FC236}">
                <a16:creationId xmlns:a16="http://schemas.microsoft.com/office/drawing/2014/main" id="{C6EB643D-AE77-49B2-8F67-66FC216492F0}"/>
              </a:ext>
            </a:extLst>
          </p:cNvPr>
          <p:cNvSpPr/>
          <p:nvPr/>
        </p:nvSpPr>
        <p:spPr>
          <a:xfrm>
            <a:off x="5047916" y="2884283"/>
            <a:ext cx="2855495" cy="37260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867" dirty="0">
                <a:solidFill>
                  <a:srgbClr val="0A091B"/>
                </a:solidFill>
                <a:latin typeface="Roboto"/>
              </a:rPr>
              <a:t>Validate()</a:t>
            </a:r>
          </a:p>
        </p:txBody>
      </p:sp>
      <p:sp>
        <p:nvSpPr>
          <p:cNvPr id="49" name="TextBox 48" descr=" 60">
            <a:extLst>
              <a:ext uri="{FF2B5EF4-FFF2-40B4-BE49-F238E27FC236}">
                <a16:creationId xmlns:a16="http://schemas.microsoft.com/office/drawing/2014/main" id="{FA392B8F-9789-4EEB-83B7-745B36E01F34}"/>
              </a:ext>
            </a:extLst>
          </p:cNvPr>
          <p:cNvSpPr txBox="1"/>
          <p:nvPr/>
        </p:nvSpPr>
        <p:spPr>
          <a:xfrm>
            <a:off x="516526" y="5340826"/>
            <a:ext cx="899605" cy="338554"/>
          </a:xfrm>
          <a:prstGeom prst="rect">
            <a:avLst/>
          </a:prstGeom>
          <a:noFill/>
        </p:spPr>
        <p:txBody>
          <a:bodyPr wrap="none" rtlCol="0">
            <a:spAutoFit/>
          </a:bodyPr>
          <a:lstStyle/>
          <a:p>
            <a:pPr defTabSz="914446"/>
            <a:r>
              <a:rPr lang="en-US" sz="1600" dirty="0">
                <a:solidFill>
                  <a:srgbClr val="0A091B"/>
                </a:solidFill>
                <a:latin typeface="Roboto"/>
              </a:rPr>
              <a:t>validate</a:t>
            </a:r>
          </a:p>
        </p:txBody>
      </p:sp>
    </p:spTree>
    <p:extLst>
      <p:ext uri="{BB962C8B-B14F-4D97-AF65-F5344CB8AC3E}">
        <p14:creationId xmlns:p14="http://schemas.microsoft.com/office/powerpoint/2010/main" val="3751876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descr=" 22">
            <a:extLst>
              <a:ext uri="{FF2B5EF4-FFF2-40B4-BE49-F238E27FC236}">
                <a16:creationId xmlns:a16="http://schemas.microsoft.com/office/drawing/2014/main" id="{58BDB30D-5BBC-4996-B604-437F3066896B}"/>
              </a:ext>
            </a:extLst>
          </p:cNvPr>
          <p:cNvGrpSpPr/>
          <p:nvPr/>
        </p:nvGrpSpPr>
        <p:grpSpPr>
          <a:xfrm>
            <a:off x="248444" y="224328"/>
            <a:ext cx="4200567" cy="3843597"/>
            <a:chOff x="2313433" y="2705100"/>
            <a:chExt cx="4017560" cy="5620512"/>
          </a:xfrm>
        </p:grpSpPr>
        <p:sp>
          <p:nvSpPr>
            <p:cNvPr id="23" name="Rectangle 22">
              <a:extLst>
                <a:ext uri="{FF2B5EF4-FFF2-40B4-BE49-F238E27FC236}">
                  <a16:creationId xmlns:a16="http://schemas.microsoft.com/office/drawing/2014/main" id="{E48093D3-7570-4200-B8D0-951C6F7EA08C}"/>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24" name="TextBox 23">
              <a:extLst>
                <a:ext uri="{FF2B5EF4-FFF2-40B4-BE49-F238E27FC236}">
                  <a16:creationId xmlns:a16="http://schemas.microsoft.com/office/drawing/2014/main" id="{ABB7839A-2DA7-4820-9317-9750B9A71B23}"/>
                </a:ext>
              </a:extLst>
            </p:cNvPr>
            <p:cNvSpPr txBox="1"/>
            <p:nvPr/>
          </p:nvSpPr>
          <p:spPr>
            <a:xfrm>
              <a:off x="2326217" y="4388577"/>
              <a:ext cx="3998384" cy="3735525"/>
            </a:xfrm>
            <a:prstGeom prst="rect">
              <a:avLst/>
            </a:prstGeom>
            <a:noFill/>
          </p:spPr>
          <p:txBody>
            <a:bodyPr wrap="square" rtlCol="0">
              <a:spAutoFit/>
            </a:bodyPr>
            <a:lstStyle/>
            <a:p>
              <a:pPr defTabSz="914446"/>
              <a:r>
                <a:rPr lang="en-US" sz="1600" dirty="0">
                  <a:solidFill>
                    <a:srgbClr val="F2F2F5">
                      <a:lumMod val="10000"/>
                    </a:srgbClr>
                  </a:solidFill>
                  <a:latin typeface="Roboto"/>
                </a:rPr>
                <a:t>console.log(‘starting’)</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validate = () =&gt; {console.log(‘validate’)};</a:t>
              </a:r>
            </a:p>
            <a:p>
              <a:pPr defTabSz="914446"/>
              <a:endParaRPr lang="en-US" sz="1600" dirty="0">
                <a:solidFill>
                  <a:srgbClr val="F2F2F5">
                    <a:lumMod val="10000"/>
                  </a:srgbClr>
                </a:solidFill>
                <a:latin typeface="Roboto"/>
              </a:endParaRPr>
            </a:p>
            <a:p>
              <a:pPr defTabSz="914446"/>
              <a:r>
                <a:rPr lang="en-US" sz="1600" dirty="0" err="1">
                  <a:solidFill>
                    <a:srgbClr val="F2F2F5">
                      <a:lumMod val="10000"/>
                    </a:srgbClr>
                  </a:solidFill>
                  <a:latin typeface="Roboto"/>
                </a:rPr>
                <a:t>saveUser</a:t>
              </a:r>
              <a:r>
                <a:rPr lang="en-US" sz="1600" dirty="0">
                  <a:solidFill>
                    <a:srgbClr val="F2F2F5">
                      <a:lumMod val="10000"/>
                    </a:srgbClr>
                  </a:solidFill>
                  <a:latin typeface="Roboto"/>
                </a:rPr>
                <a:t> = () =&gt; {console.log(‘save’)};</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validate()</a:t>
              </a:r>
            </a:p>
            <a:p>
              <a:pPr defTabSz="914446"/>
              <a:r>
                <a:rPr lang="en-US" sz="1600" dirty="0" err="1">
                  <a:solidFill>
                    <a:srgbClr val="F2F2F5">
                      <a:lumMod val="10000"/>
                    </a:srgbClr>
                  </a:solidFill>
                  <a:latin typeface="Roboto"/>
                </a:rPr>
                <a:t>saveUser</a:t>
              </a:r>
              <a:r>
                <a:rPr lang="en-US" sz="1600" dirty="0">
                  <a:solidFill>
                    <a:srgbClr val="F2F2F5">
                      <a:lumMod val="10000"/>
                    </a:srgbClr>
                  </a:solidFill>
                  <a:latin typeface="Roboto"/>
                </a:rPr>
                <a:t>()</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console.log(‘end’)</a:t>
              </a:r>
            </a:p>
          </p:txBody>
        </p:sp>
        <p:sp>
          <p:nvSpPr>
            <p:cNvPr id="26" name="Flowchart: Process 25">
              <a:extLst>
                <a:ext uri="{FF2B5EF4-FFF2-40B4-BE49-F238E27FC236}">
                  <a16:creationId xmlns:a16="http://schemas.microsoft.com/office/drawing/2014/main" id="{E64855D8-4DB8-413D-BEB9-DD8428F040F4}"/>
                </a:ext>
              </a:extLst>
            </p:cNvPr>
            <p:cNvSpPr/>
            <p:nvPr/>
          </p:nvSpPr>
          <p:spPr>
            <a:xfrm>
              <a:off x="2313433" y="2705100"/>
              <a:ext cx="4011168" cy="609991"/>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Code</a:t>
              </a:r>
              <a:endParaRPr lang="uk-UA" sz="2400" dirty="0">
                <a:solidFill>
                  <a:srgbClr val="F2F2F5"/>
                </a:solidFill>
                <a:latin typeface="+mj-lt"/>
              </a:endParaRPr>
            </a:p>
          </p:txBody>
        </p:sp>
      </p:grpSp>
      <p:grpSp>
        <p:nvGrpSpPr>
          <p:cNvPr id="27" name="Group 26" descr=" 27">
            <a:extLst>
              <a:ext uri="{FF2B5EF4-FFF2-40B4-BE49-F238E27FC236}">
                <a16:creationId xmlns:a16="http://schemas.microsoft.com/office/drawing/2014/main" id="{A32B3CFC-4C6C-4837-9788-40FAD4D242EF}"/>
              </a:ext>
            </a:extLst>
          </p:cNvPr>
          <p:cNvGrpSpPr/>
          <p:nvPr/>
        </p:nvGrpSpPr>
        <p:grpSpPr>
          <a:xfrm>
            <a:off x="262894" y="4746511"/>
            <a:ext cx="4193884" cy="1748155"/>
            <a:chOff x="2313433" y="2705100"/>
            <a:chExt cx="4017560" cy="5620512"/>
          </a:xfrm>
        </p:grpSpPr>
        <p:sp>
          <p:nvSpPr>
            <p:cNvPr id="28" name="Rectangle 27">
              <a:extLst>
                <a:ext uri="{FF2B5EF4-FFF2-40B4-BE49-F238E27FC236}">
                  <a16:creationId xmlns:a16="http://schemas.microsoft.com/office/drawing/2014/main" id="{19160FAD-45B3-45DE-A936-F42782D89400}"/>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0" name="Flowchart: Process 29">
              <a:extLst>
                <a:ext uri="{FF2B5EF4-FFF2-40B4-BE49-F238E27FC236}">
                  <a16:creationId xmlns:a16="http://schemas.microsoft.com/office/drawing/2014/main" id="{EC16FE11-CED5-4D80-89DA-C6A1885D0B30}"/>
                </a:ext>
              </a:extLst>
            </p:cNvPr>
            <p:cNvSpPr/>
            <p:nvPr/>
          </p:nvSpPr>
          <p:spPr>
            <a:xfrm>
              <a:off x="2313433" y="2705100"/>
              <a:ext cx="4011168" cy="733678"/>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Console</a:t>
              </a:r>
              <a:endParaRPr lang="uk-UA" sz="2400" dirty="0">
                <a:solidFill>
                  <a:srgbClr val="F2F2F5"/>
                </a:solidFill>
                <a:latin typeface="+mj-lt"/>
              </a:endParaRPr>
            </a:p>
          </p:txBody>
        </p:sp>
      </p:grpSp>
      <p:grpSp>
        <p:nvGrpSpPr>
          <p:cNvPr id="31" name="Group 30" descr=" 31">
            <a:extLst>
              <a:ext uri="{FF2B5EF4-FFF2-40B4-BE49-F238E27FC236}">
                <a16:creationId xmlns:a16="http://schemas.microsoft.com/office/drawing/2014/main" id="{8172EC10-6ED4-4EBE-8284-D842729AEFFE}"/>
              </a:ext>
            </a:extLst>
          </p:cNvPr>
          <p:cNvGrpSpPr/>
          <p:nvPr/>
        </p:nvGrpSpPr>
        <p:grpSpPr>
          <a:xfrm>
            <a:off x="4938085" y="224329"/>
            <a:ext cx="3082969" cy="3747008"/>
            <a:chOff x="2313433" y="2705100"/>
            <a:chExt cx="4017560" cy="5620512"/>
          </a:xfrm>
        </p:grpSpPr>
        <p:sp>
          <p:nvSpPr>
            <p:cNvPr id="32" name="Rectangle 31">
              <a:extLst>
                <a:ext uri="{FF2B5EF4-FFF2-40B4-BE49-F238E27FC236}">
                  <a16:creationId xmlns:a16="http://schemas.microsoft.com/office/drawing/2014/main" id="{E30A0C2D-D743-4458-BD9B-C9F5DB3BA713}"/>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3" name="TextBox 32">
              <a:extLst>
                <a:ext uri="{FF2B5EF4-FFF2-40B4-BE49-F238E27FC236}">
                  <a16:creationId xmlns:a16="http://schemas.microsoft.com/office/drawing/2014/main" id="{F035481E-63BF-4FF5-B88C-C7A05090D753}"/>
                </a:ext>
              </a:extLst>
            </p:cNvPr>
            <p:cNvSpPr txBox="1"/>
            <p:nvPr/>
          </p:nvSpPr>
          <p:spPr>
            <a:xfrm>
              <a:off x="2326217" y="4388577"/>
              <a:ext cx="3998384" cy="877163"/>
            </a:xfrm>
            <a:prstGeom prst="rect">
              <a:avLst/>
            </a:prstGeom>
            <a:noFill/>
          </p:spPr>
          <p:txBody>
            <a:bodyPr wrap="square" rtlCol="0">
              <a:spAutoFit/>
            </a:bodyPr>
            <a:lstStyle/>
            <a:p>
              <a:pPr defTabSz="914446"/>
              <a:endParaRPr lang="en-US" sz="1600" dirty="0">
                <a:solidFill>
                  <a:srgbClr val="F2F2F5">
                    <a:lumMod val="10000"/>
                  </a:srgbClr>
                </a:solidFill>
                <a:latin typeface="Roboto"/>
              </a:endParaRPr>
            </a:p>
            <a:p>
              <a:pPr defTabSz="914446"/>
              <a:endParaRPr lang="en-US" sz="1600" dirty="0">
                <a:solidFill>
                  <a:srgbClr val="F2F2F5">
                    <a:lumMod val="10000"/>
                  </a:srgbClr>
                </a:solidFill>
                <a:latin typeface="Roboto"/>
              </a:endParaRPr>
            </a:p>
          </p:txBody>
        </p:sp>
        <p:sp>
          <p:nvSpPr>
            <p:cNvPr id="34" name="Flowchart: Process 33">
              <a:extLst>
                <a:ext uri="{FF2B5EF4-FFF2-40B4-BE49-F238E27FC236}">
                  <a16:creationId xmlns:a16="http://schemas.microsoft.com/office/drawing/2014/main" id="{AB2EC16B-9FE2-4CCF-9593-7D74E7EF5965}"/>
                </a:ext>
              </a:extLst>
            </p:cNvPr>
            <p:cNvSpPr/>
            <p:nvPr/>
          </p:nvSpPr>
          <p:spPr>
            <a:xfrm>
              <a:off x="2313433" y="2705100"/>
              <a:ext cx="4011168" cy="609991"/>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V8 Stack</a:t>
              </a:r>
              <a:endParaRPr lang="uk-UA" sz="2400" dirty="0">
                <a:solidFill>
                  <a:srgbClr val="F2F2F5"/>
                </a:solidFill>
                <a:latin typeface="+mj-lt"/>
              </a:endParaRPr>
            </a:p>
          </p:txBody>
        </p:sp>
      </p:grpSp>
      <p:grpSp>
        <p:nvGrpSpPr>
          <p:cNvPr id="35" name="Group 34" descr=" 35">
            <a:extLst>
              <a:ext uri="{FF2B5EF4-FFF2-40B4-BE49-F238E27FC236}">
                <a16:creationId xmlns:a16="http://schemas.microsoft.com/office/drawing/2014/main" id="{C04E7859-E697-43A1-A897-E5A5D3562B18}"/>
              </a:ext>
            </a:extLst>
          </p:cNvPr>
          <p:cNvGrpSpPr/>
          <p:nvPr/>
        </p:nvGrpSpPr>
        <p:grpSpPr>
          <a:xfrm>
            <a:off x="8687033" y="224328"/>
            <a:ext cx="3082969" cy="3766418"/>
            <a:chOff x="2313433" y="2705100"/>
            <a:chExt cx="4017560" cy="5620512"/>
          </a:xfrm>
        </p:grpSpPr>
        <p:sp>
          <p:nvSpPr>
            <p:cNvPr id="36" name="Rectangle 35">
              <a:extLst>
                <a:ext uri="{FF2B5EF4-FFF2-40B4-BE49-F238E27FC236}">
                  <a16:creationId xmlns:a16="http://schemas.microsoft.com/office/drawing/2014/main" id="{CBC67710-A50A-43A2-A9D7-4F4C783A1387}"/>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7" name="TextBox 36">
              <a:extLst>
                <a:ext uri="{FF2B5EF4-FFF2-40B4-BE49-F238E27FC236}">
                  <a16:creationId xmlns:a16="http://schemas.microsoft.com/office/drawing/2014/main" id="{3D34E92E-2866-4581-9577-79DE40F16830}"/>
                </a:ext>
              </a:extLst>
            </p:cNvPr>
            <p:cNvSpPr txBox="1"/>
            <p:nvPr/>
          </p:nvSpPr>
          <p:spPr>
            <a:xfrm>
              <a:off x="2326217" y="4388577"/>
              <a:ext cx="3998384" cy="872642"/>
            </a:xfrm>
            <a:prstGeom prst="rect">
              <a:avLst/>
            </a:prstGeom>
            <a:noFill/>
          </p:spPr>
          <p:txBody>
            <a:bodyPr wrap="square" rtlCol="0">
              <a:spAutoFit/>
            </a:bodyPr>
            <a:lstStyle/>
            <a:p>
              <a:pPr defTabSz="914446"/>
              <a:endParaRPr lang="en-US" sz="1600" dirty="0">
                <a:solidFill>
                  <a:srgbClr val="F2F2F5">
                    <a:lumMod val="10000"/>
                  </a:srgbClr>
                </a:solidFill>
                <a:latin typeface="Roboto"/>
              </a:endParaRPr>
            </a:p>
            <a:p>
              <a:pPr defTabSz="914446"/>
              <a:endParaRPr lang="en-US" sz="1600" dirty="0">
                <a:solidFill>
                  <a:srgbClr val="F2F2F5">
                    <a:lumMod val="10000"/>
                  </a:srgbClr>
                </a:solidFill>
                <a:latin typeface="Roboto"/>
              </a:endParaRPr>
            </a:p>
          </p:txBody>
        </p:sp>
        <p:sp>
          <p:nvSpPr>
            <p:cNvPr id="38" name="Flowchart: Process 37">
              <a:extLst>
                <a:ext uri="{FF2B5EF4-FFF2-40B4-BE49-F238E27FC236}">
                  <a16:creationId xmlns:a16="http://schemas.microsoft.com/office/drawing/2014/main" id="{D8A5B495-1BF8-4FC6-9550-B415498E68E4}"/>
                </a:ext>
              </a:extLst>
            </p:cNvPr>
            <p:cNvSpPr/>
            <p:nvPr/>
          </p:nvSpPr>
          <p:spPr>
            <a:xfrm>
              <a:off x="2313433" y="2705100"/>
              <a:ext cx="4011168" cy="609990"/>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err="1">
                  <a:solidFill>
                    <a:srgbClr val="F2F2F5"/>
                  </a:solidFill>
                  <a:latin typeface="Roboto Condensed"/>
                </a:rPr>
                <a:t>Async</a:t>
              </a:r>
              <a:r>
                <a:rPr lang="en-US" sz="2400" dirty="0">
                  <a:solidFill>
                    <a:srgbClr val="F2F2F5"/>
                  </a:solidFill>
                  <a:latin typeface="Roboto Condensed"/>
                </a:rPr>
                <a:t> API</a:t>
              </a:r>
              <a:endParaRPr lang="uk-UA" sz="2400" dirty="0">
                <a:solidFill>
                  <a:srgbClr val="F2F2F5"/>
                </a:solidFill>
                <a:latin typeface="+mj-lt"/>
              </a:endParaRPr>
            </a:p>
          </p:txBody>
        </p:sp>
      </p:grpSp>
      <p:grpSp>
        <p:nvGrpSpPr>
          <p:cNvPr id="39" name="Group 38" descr=" 39">
            <a:extLst>
              <a:ext uri="{FF2B5EF4-FFF2-40B4-BE49-F238E27FC236}">
                <a16:creationId xmlns:a16="http://schemas.microsoft.com/office/drawing/2014/main" id="{37F654DE-43D8-4FA0-9534-01D16C5DE3D0}"/>
              </a:ext>
            </a:extLst>
          </p:cNvPr>
          <p:cNvGrpSpPr/>
          <p:nvPr/>
        </p:nvGrpSpPr>
        <p:grpSpPr>
          <a:xfrm>
            <a:off x="4938085" y="4746511"/>
            <a:ext cx="6827011" cy="1746202"/>
            <a:chOff x="2313433" y="2705100"/>
            <a:chExt cx="4017560" cy="5620512"/>
          </a:xfrm>
        </p:grpSpPr>
        <p:sp>
          <p:nvSpPr>
            <p:cNvPr id="40" name="Rectangle 39">
              <a:extLst>
                <a:ext uri="{FF2B5EF4-FFF2-40B4-BE49-F238E27FC236}">
                  <a16:creationId xmlns:a16="http://schemas.microsoft.com/office/drawing/2014/main" id="{7BE79972-F0C0-4A2E-9829-812FE00085C9}"/>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42" name="Flowchart: Process 41">
              <a:extLst>
                <a:ext uri="{FF2B5EF4-FFF2-40B4-BE49-F238E27FC236}">
                  <a16:creationId xmlns:a16="http://schemas.microsoft.com/office/drawing/2014/main" id="{B4E3E96A-AE87-412E-B7DB-E43DEC38A292}"/>
                </a:ext>
              </a:extLst>
            </p:cNvPr>
            <p:cNvSpPr/>
            <p:nvPr/>
          </p:nvSpPr>
          <p:spPr>
            <a:xfrm>
              <a:off x="2313433" y="2705100"/>
              <a:ext cx="4011168" cy="733678"/>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Task Queue</a:t>
              </a:r>
              <a:endParaRPr lang="uk-UA" sz="2400" dirty="0">
                <a:solidFill>
                  <a:srgbClr val="F2F2F5"/>
                </a:solidFill>
                <a:latin typeface="+mj-lt"/>
              </a:endParaRPr>
            </a:p>
          </p:txBody>
        </p:sp>
      </p:grpSp>
      <p:sp>
        <p:nvSpPr>
          <p:cNvPr id="5" name="Rectangle 4" descr=" 5">
            <a:extLst>
              <a:ext uri="{FF2B5EF4-FFF2-40B4-BE49-F238E27FC236}">
                <a16:creationId xmlns:a16="http://schemas.microsoft.com/office/drawing/2014/main" id="{D10A7B54-C253-42D6-87F0-3A12FBEC6E90}"/>
              </a:ext>
            </a:extLst>
          </p:cNvPr>
          <p:cNvSpPr/>
          <p:nvPr/>
        </p:nvSpPr>
        <p:spPr>
          <a:xfrm>
            <a:off x="5796547"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3" name="Rectangle 42" descr=" 43">
            <a:extLst>
              <a:ext uri="{FF2B5EF4-FFF2-40B4-BE49-F238E27FC236}">
                <a16:creationId xmlns:a16="http://schemas.microsoft.com/office/drawing/2014/main" id="{691268F4-AB16-4A0C-A8E4-2EF35EB0657B}"/>
              </a:ext>
            </a:extLst>
          </p:cNvPr>
          <p:cNvSpPr/>
          <p:nvPr/>
        </p:nvSpPr>
        <p:spPr>
          <a:xfrm>
            <a:off x="7129972"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4" name="Rectangle 43" descr=" 44">
            <a:extLst>
              <a:ext uri="{FF2B5EF4-FFF2-40B4-BE49-F238E27FC236}">
                <a16:creationId xmlns:a16="http://schemas.microsoft.com/office/drawing/2014/main" id="{8FB8A5F1-B612-4A15-8BFD-22B6B380597E}"/>
              </a:ext>
            </a:extLst>
          </p:cNvPr>
          <p:cNvSpPr/>
          <p:nvPr/>
        </p:nvSpPr>
        <p:spPr>
          <a:xfrm>
            <a:off x="8463397"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5" name="Rectangle 44" descr=" 45">
            <a:extLst>
              <a:ext uri="{FF2B5EF4-FFF2-40B4-BE49-F238E27FC236}">
                <a16:creationId xmlns:a16="http://schemas.microsoft.com/office/drawing/2014/main" id="{641BBF46-BBAA-48AD-87D7-8DB08CF26673}"/>
              </a:ext>
            </a:extLst>
          </p:cNvPr>
          <p:cNvSpPr/>
          <p:nvPr/>
        </p:nvSpPr>
        <p:spPr>
          <a:xfrm>
            <a:off x="9796821"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6" name="TextBox 5" descr=" 6">
            <a:extLst>
              <a:ext uri="{FF2B5EF4-FFF2-40B4-BE49-F238E27FC236}">
                <a16:creationId xmlns:a16="http://schemas.microsoft.com/office/drawing/2014/main" id="{B1E36D65-4768-41B5-BD0C-6EF6CFCEFB78}"/>
              </a:ext>
            </a:extLst>
          </p:cNvPr>
          <p:cNvSpPr txBox="1"/>
          <p:nvPr/>
        </p:nvSpPr>
        <p:spPr>
          <a:xfrm>
            <a:off x="6000481" y="5257063"/>
            <a:ext cx="713657" cy="338554"/>
          </a:xfrm>
          <a:prstGeom prst="rect">
            <a:avLst/>
          </a:prstGeom>
          <a:noFill/>
        </p:spPr>
        <p:txBody>
          <a:bodyPr wrap="none" rtlCol="0">
            <a:spAutoFit/>
          </a:bodyPr>
          <a:lstStyle/>
          <a:p>
            <a:pPr defTabSz="914446"/>
            <a:r>
              <a:rPr lang="en-US" sz="1600" dirty="0">
                <a:solidFill>
                  <a:srgbClr val="0A091B"/>
                </a:solidFill>
                <a:latin typeface="Roboto"/>
              </a:rPr>
              <a:t>Timer</a:t>
            </a:r>
          </a:p>
        </p:txBody>
      </p:sp>
      <p:sp>
        <p:nvSpPr>
          <p:cNvPr id="46" name="TextBox 45" descr=" 46">
            <a:extLst>
              <a:ext uri="{FF2B5EF4-FFF2-40B4-BE49-F238E27FC236}">
                <a16:creationId xmlns:a16="http://schemas.microsoft.com/office/drawing/2014/main" id="{73A4A470-9BCF-4A7C-ABAC-FB956E03C35A}"/>
              </a:ext>
            </a:extLst>
          </p:cNvPr>
          <p:cNvSpPr txBox="1"/>
          <p:nvPr/>
        </p:nvSpPr>
        <p:spPr>
          <a:xfrm>
            <a:off x="7215753" y="5257062"/>
            <a:ext cx="950901" cy="338554"/>
          </a:xfrm>
          <a:prstGeom prst="rect">
            <a:avLst/>
          </a:prstGeom>
          <a:noFill/>
        </p:spPr>
        <p:txBody>
          <a:bodyPr wrap="none" rtlCol="0">
            <a:spAutoFit/>
          </a:bodyPr>
          <a:lstStyle/>
          <a:p>
            <a:pPr defTabSz="914446"/>
            <a:r>
              <a:rPr lang="en-US" sz="1600" dirty="0">
                <a:solidFill>
                  <a:srgbClr val="0A091B"/>
                </a:solidFill>
                <a:latin typeface="Roboto"/>
              </a:rPr>
              <a:t>Network</a:t>
            </a:r>
          </a:p>
        </p:txBody>
      </p:sp>
      <p:sp>
        <p:nvSpPr>
          <p:cNvPr id="47" name="TextBox 46" descr=" 47">
            <a:extLst>
              <a:ext uri="{FF2B5EF4-FFF2-40B4-BE49-F238E27FC236}">
                <a16:creationId xmlns:a16="http://schemas.microsoft.com/office/drawing/2014/main" id="{7E579C27-107F-4525-86DC-0F40D2A7B5F0}"/>
              </a:ext>
            </a:extLst>
          </p:cNvPr>
          <p:cNvSpPr txBox="1"/>
          <p:nvPr/>
        </p:nvSpPr>
        <p:spPr>
          <a:xfrm>
            <a:off x="8469031" y="5257062"/>
            <a:ext cx="1162498" cy="338554"/>
          </a:xfrm>
          <a:prstGeom prst="rect">
            <a:avLst/>
          </a:prstGeom>
          <a:noFill/>
        </p:spPr>
        <p:txBody>
          <a:bodyPr wrap="none" rtlCol="0">
            <a:spAutoFit/>
          </a:bodyPr>
          <a:lstStyle/>
          <a:p>
            <a:pPr defTabSz="914446"/>
            <a:r>
              <a:rPr lang="en-US" sz="1600" dirty="0">
                <a:solidFill>
                  <a:srgbClr val="0A091B"/>
                </a:solidFill>
                <a:latin typeface="Roboto"/>
              </a:rPr>
              <a:t>Immediate</a:t>
            </a:r>
          </a:p>
        </p:txBody>
      </p:sp>
      <p:sp>
        <p:nvSpPr>
          <p:cNvPr id="55" name="Rectangle 54" descr=" 55">
            <a:extLst>
              <a:ext uri="{FF2B5EF4-FFF2-40B4-BE49-F238E27FC236}">
                <a16:creationId xmlns:a16="http://schemas.microsoft.com/office/drawing/2014/main" id="{AFD51D9E-278D-49F5-857E-DE3268E42387}"/>
              </a:ext>
            </a:extLst>
          </p:cNvPr>
          <p:cNvSpPr/>
          <p:nvPr/>
        </p:nvSpPr>
        <p:spPr>
          <a:xfrm>
            <a:off x="5047916" y="3429000"/>
            <a:ext cx="2855495" cy="37260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867" dirty="0">
                <a:solidFill>
                  <a:srgbClr val="0A091B"/>
                </a:solidFill>
                <a:latin typeface="Roboto"/>
              </a:rPr>
              <a:t>Main</a:t>
            </a:r>
          </a:p>
        </p:txBody>
      </p:sp>
      <p:sp>
        <p:nvSpPr>
          <p:cNvPr id="41" name="TextBox 40" descr=" 57">
            <a:extLst>
              <a:ext uri="{FF2B5EF4-FFF2-40B4-BE49-F238E27FC236}">
                <a16:creationId xmlns:a16="http://schemas.microsoft.com/office/drawing/2014/main" id="{2240D592-FD52-4E9D-9E14-6EDAE476ACA3}"/>
              </a:ext>
            </a:extLst>
          </p:cNvPr>
          <p:cNvSpPr txBox="1"/>
          <p:nvPr/>
        </p:nvSpPr>
        <p:spPr>
          <a:xfrm>
            <a:off x="516526" y="5052081"/>
            <a:ext cx="885179" cy="338554"/>
          </a:xfrm>
          <a:prstGeom prst="rect">
            <a:avLst/>
          </a:prstGeom>
          <a:noFill/>
        </p:spPr>
        <p:txBody>
          <a:bodyPr wrap="none" rtlCol="0">
            <a:spAutoFit/>
          </a:bodyPr>
          <a:lstStyle/>
          <a:p>
            <a:pPr defTabSz="914446"/>
            <a:r>
              <a:rPr lang="en-US" sz="1600" dirty="0">
                <a:solidFill>
                  <a:srgbClr val="0A091B"/>
                </a:solidFill>
                <a:latin typeface="Roboto"/>
              </a:rPr>
              <a:t>starting</a:t>
            </a:r>
          </a:p>
        </p:txBody>
      </p:sp>
      <p:sp>
        <p:nvSpPr>
          <p:cNvPr id="49" name="TextBox 48" descr=" 60">
            <a:extLst>
              <a:ext uri="{FF2B5EF4-FFF2-40B4-BE49-F238E27FC236}">
                <a16:creationId xmlns:a16="http://schemas.microsoft.com/office/drawing/2014/main" id="{FA392B8F-9789-4EEB-83B7-745B36E01F34}"/>
              </a:ext>
            </a:extLst>
          </p:cNvPr>
          <p:cNvSpPr txBox="1"/>
          <p:nvPr/>
        </p:nvSpPr>
        <p:spPr>
          <a:xfrm>
            <a:off x="516526" y="5340826"/>
            <a:ext cx="899605" cy="338554"/>
          </a:xfrm>
          <a:prstGeom prst="rect">
            <a:avLst/>
          </a:prstGeom>
          <a:noFill/>
        </p:spPr>
        <p:txBody>
          <a:bodyPr wrap="none" rtlCol="0">
            <a:spAutoFit/>
          </a:bodyPr>
          <a:lstStyle/>
          <a:p>
            <a:pPr defTabSz="914446"/>
            <a:r>
              <a:rPr lang="en-US" sz="1600" dirty="0">
                <a:solidFill>
                  <a:srgbClr val="0A091B"/>
                </a:solidFill>
                <a:latin typeface="Roboto"/>
              </a:rPr>
              <a:t>validate</a:t>
            </a:r>
          </a:p>
        </p:txBody>
      </p:sp>
    </p:spTree>
    <p:extLst>
      <p:ext uri="{BB962C8B-B14F-4D97-AF65-F5344CB8AC3E}">
        <p14:creationId xmlns:p14="http://schemas.microsoft.com/office/powerpoint/2010/main" val="4170224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descr=" 22">
            <a:extLst>
              <a:ext uri="{FF2B5EF4-FFF2-40B4-BE49-F238E27FC236}">
                <a16:creationId xmlns:a16="http://schemas.microsoft.com/office/drawing/2014/main" id="{58BDB30D-5BBC-4996-B604-437F3066896B}"/>
              </a:ext>
            </a:extLst>
          </p:cNvPr>
          <p:cNvGrpSpPr/>
          <p:nvPr/>
        </p:nvGrpSpPr>
        <p:grpSpPr>
          <a:xfrm>
            <a:off x="248444" y="224328"/>
            <a:ext cx="4200567" cy="3843597"/>
            <a:chOff x="2313433" y="2705100"/>
            <a:chExt cx="4017560" cy="5620512"/>
          </a:xfrm>
        </p:grpSpPr>
        <p:sp>
          <p:nvSpPr>
            <p:cNvPr id="23" name="Rectangle 22">
              <a:extLst>
                <a:ext uri="{FF2B5EF4-FFF2-40B4-BE49-F238E27FC236}">
                  <a16:creationId xmlns:a16="http://schemas.microsoft.com/office/drawing/2014/main" id="{E48093D3-7570-4200-B8D0-951C6F7EA08C}"/>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24" name="TextBox 23">
              <a:extLst>
                <a:ext uri="{FF2B5EF4-FFF2-40B4-BE49-F238E27FC236}">
                  <a16:creationId xmlns:a16="http://schemas.microsoft.com/office/drawing/2014/main" id="{ABB7839A-2DA7-4820-9317-9750B9A71B23}"/>
                </a:ext>
              </a:extLst>
            </p:cNvPr>
            <p:cNvSpPr txBox="1"/>
            <p:nvPr/>
          </p:nvSpPr>
          <p:spPr>
            <a:xfrm>
              <a:off x="2326217" y="4388577"/>
              <a:ext cx="3998384" cy="3735525"/>
            </a:xfrm>
            <a:prstGeom prst="rect">
              <a:avLst/>
            </a:prstGeom>
            <a:noFill/>
          </p:spPr>
          <p:txBody>
            <a:bodyPr wrap="square" rtlCol="0">
              <a:spAutoFit/>
            </a:bodyPr>
            <a:lstStyle/>
            <a:p>
              <a:pPr defTabSz="914446"/>
              <a:r>
                <a:rPr lang="en-US" sz="1600" dirty="0">
                  <a:solidFill>
                    <a:srgbClr val="F2F2F5">
                      <a:lumMod val="10000"/>
                    </a:srgbClr>
                  </a:solidFill>
                  <a:latin typeface="Roboto"/>
                </a:rPr>
                <a:t>console.log(‘starting’)</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validate = () =&gt; {console.log(‘validate’)};</a:t>
              </a:r>
            </a:p>
            <a:p>
              <a:pPr defTabSz="914446"/>
              <a:endParaRPr lang="en-US" sz="1600" dirty="0">
                <a:solidFill>
                  <a:srgbClr val="F2F2F5">
                    <a:lumMod val="10000"/>
                  </a:srgbClr>
                </a:solidFill>
                <a:latin typeface="Roboto"/>
              </a:endParaRPr>
            </a:p>
            <a:p>
              <a:pPr defTabSz="914446"/>
              <a:r>
                <a:rPr lang="en-US" sz="1600" dirty="0" err="1">
                  <a:solidFill>
                    <a:srgbClr val="F2F2F5">
                      <a:lumMod val="10000"/>
                    </a:srgbClr>
                  </a:solidFill>
                  <a:latin typeface="Roboto"/>
                </a:rPr>
                <a:t>saveUser</a:t>
              </a:r>
              <a:r>
                <a:rPr lang="en-US" sz="1600" dirty="0">
                  <a:solidFill>
                    <a:srgbClr val="F2F2F5">
                      <a:lumMod val="10000"/>
                    </a:srgbClr>
                  </a:solidFill>
                  <a:latin typeface="Roboto"/>
                </a:rPr>
                <a:t> = () =&gt; {console.log(‘save’)};</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validate()</a:t>
              </a:r>
            </a:p>
            <a:p>
              <a:pPr defTabSz="914446"/>
              <a:r>
                <a:rPr lang="en-US" sz="1600" dirty="0" err="1">
                  <a:solidFill>
                    <a:srgbClr val="F2F2F5">
                      <a:lumMod val="10000"/>
                    </a:srgbClr>
                  </a:solidFill>
                  <a:latin typeface="Roboto"/>
                </a:rPr>
                <a:t>saveUser</a:t>
              </a:r>
              <a:r>
                <a:rPr lang="en-US" sz="1600" dirty="0">
                  <a:solidFill>
                    <a:srgbClr val="F2F2F5">
                      <a:lumMod val="10000"/>
                    </a:srgbClr>
                  </a:solidFill>
                  <a:latin typeface="Roboto"/>
                </a:rPr>
                <a:t>()</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console.log(‘end’)</a:t>
              </a:r>
            </a:p>
          </p:txBody>
        </p:sp>
        <p:sp>
          <p:nvSpPr>
            <p:cNvPr id="26" name="Flowchart: Process 25">
              <a:extLst>
                <a:ext uri="{FF2B5EF4-FFF2-40B4-BE49-F238E27FC236}">
                  <a16:creationId xmlns:a16="http://schemas.microsoft.com/office/drawing/2014/main" id="{E64855D8-4DB8-413D-BEB9-DD8428F040F4}"/>
                </a:ext>
              </a:extLst>
            </p:cNvPr>
            <p:cNvSpPr/>
            <p:nvPr/>
          </p:nvSpPr>
          <p:spPr>
            <a:xfrm>
              <a:off x="2313433" y="2705100"/>
              <a:ext cx="4011168" cy="609991"/>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Code</a:t>
              </a:r>
              <a:endParaRPr lang="uk-UA" sz="2400" dirty="0">
                <a:solidFill>
                  <a:srgbClr val="F2F2F5"/>
                </a:solidFill>
                <a:latin typeface="+mj-lt"/>
              </a:endParaRPr>
            </a:p>
          </p:txBody>
        </p:sp>
      </p:grpSp>
      <p:grpSp>
        <p:nvGrpSpPr>
          <p:cNvPr id="27" name="Group 26" descr=" 27">
            <a:extLst>
              <a:ext uri="{FF2B5EF4-FFF2-40B4-BE49-F238E27FC236}">
                <a16:creationId xmlns:a16="http://schemas.microsoft.com/office/drawing/2014/main" id="{A32B3CFC-4C6C-4837-9788-40FAD4D242EF}"/>
              </a:ext>
            </a:extLst>
          </p:cNvPr>
          <p:cNvGrpSpPr/>
          <p:nvPr/>
        </p:nvGrpSpPr>
        <p:grpSpPr>
          <a:xfrm>
            <a:off x="262894" y="4746511"/>
            <a:ext cx="4193884" cy="1748155"/>
            <a:chOff x="2313433" y="2705100"/>
            <a:chExt cx="4017560" cy="5620512"/>
          </a:xfrm>
        </p:grpSpPr>
        <p:sp>
          <p:nvSpPr>
            <p:cNvPr id="28" name="Rectangle 27">
              <a:extLst>
                <a:ext uri="{FF2B5EF4-FFF2-40B4-BE49-F238E27FC236}">
                  <a16:creationId xmlns:a16="http://schemas.microsoft.com/office/drawing/2014/main" id="{19160FAD-45B3-45DE-A936-F42782D89400}"/>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0" name="Flowchart: Process 29">
              <a:extLst>
                <a:ext uri="{FF2B5EF4-FFF2-40B4-BE49-F238E27FC236}">
                  <a16:creationId xmlns:a16="http://schemas.microsoft.com/office/drawing/2014/main" id="{EC16FE11-CED5-4D80-89DA-C6A1885D0B30}"/>
                </a:ext>
              </a:extLst>
            </p:cNvPr>
            <p:cNvSpPr/>
            <p:nvPr/>
          </p:nvSpPr>
          <p:spPr>
            <a:xfrm>
              <a:off x="2313433" y="2705100"/>
              <a:ext cx="4011168" cy="733678"/>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Console</a:t>
              </a:r>
              <a:endParaRPr lang="uk-UA" sz="2400" dirty="0">
                <a:solidFill>
                  <a:srgbClr val="F2F2F5"/>
                </a:solidFill>
                <a:latin typeface="+mj-lt"/>
              </a:endParaRPr>
            </a:p>
          </p:txBody>
        </p:sp>
      </p:grpSp>
      <p:grpSp>
        <p:nvGrpSpPr>
          <p:cNvPr id="31" name="Group 30" descr=" 31">
            <a:extLst>
              <a:ext uri="{FF2B5EF4-FFF2-40B4-BE49-F238E27FC236}">
                <a16:creationId xmlns:a16="http://schemas.microsoft.com/office/drawing/2014/main" id="{8172EC10-6ED4-4EBE-8284-D842729AEFFE}"/>
              </a:ext>
            </a:extLst>
          </p:cNvPr>
          <p:cNvGrpSpPr/>
          <p:nvPr/>
        </p:nvGrpSpPr>
        <p:grpSpPr>
          <a:xfrm>
            <a:off x="4938085" y="224329"/>
            <a:ext cx="3082969" cy="3747008"/>
            <a:chOff x="2313433" y="2705100"/>
            <a:chExt cx="4017560" cy="5620512"/>
          </a:xfrm>
        </p:grpSpPr>
        <p:sp>
          <p:nvSpPr>
            <p:cNvPr id="32" name="Rectangle 31">
              <a:extLst>
                <a:ext uri="{FF2B5EF4-FFF2-40B4-BE49-F238E27FC236}">
                  <a16:creationId xmlns:a16="http://schemas.microsoft.com/office/drawing/2014/main" id="{E30A0C2D-D743-4458-BD9B-C9F5DB3BA713}"/>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3" name="TextBox 32">
              <a:extLst>
                <a:ext uri="{FF2B5EF4-FFF2-40B4-BE49-F238E27FC236}">
                  <a16:creationId xmlns:a16="http://schemas.microsoft.com/office/drawing/2014/main" id="{F035481E-63BF-4FF5-B88C-C7A05090D753}"/>
                </a:ext>
              </a:extLst>
            </p:cNvPr>
            <p:cNvSpPr txBox="1"/>
            <p:nvPr/>
          </p:nvSpPr>
          <p:spPr>
            <a:xfrm>
              <a:off x="2326217" y="4388577"/>
              <a:ext cx="3998384" cy="877163"/>
            </a:xfrm>
            <a:prstGeom prst="rect">
              <a:avLst/>
            </a:prstGeom>
            <a:noFill/>
          </p:spPr>
          <p:txBody>
            <a:bodyPr wrap="square" rtlCol="0">
              <a:spAutoFit/>
            </a:bodyPr>
            <a:lstStyle/>
            <a:p>
              <a:pPr defTabSz="914446"/>
              <a:endParaRPr lang="en-US" sz="1600" dirty="0">
                <a:solidFill>
                  <a:srgbClr val="F2F2F5">
                    <a:lumMod val="10000"/>
                  </a:srgbClr>
                </a:solidFill>
                <a:latin typeface="Roboto"/>
              </a:endParaRPr>
            </a:p>
            <a:p>
              <a:pPr defTabSz="914446"/>
              <a:endParaRPr lang="en-US" sz="1600" dirty="0">
                <a:solidFill>
                  <a:srgbClr val="F2F2F5">
                    <a:lumMod val="10000"/>
                  </a:srgbClr>
                </a:solidFill>
                <a:latin typeface="Roboto"/>
              </a:endParaRPr>
            </a:p>
          </p:txBody>
        </p:sp>
        <p:sp>
          <p:nvSpPr>
            <p:cNvPr id="34" name="Flowchart: Process 33">
              <a:extLst>
                <a:ext uri="{FF2B5EF4-FFF2-40B4-BE49-F238E27FC236}">
                  <a16:creationId xmlns:a16="http://schemas.microsoft.com/office/drawing/2014/main" id="{AB2EC16B-9FE2-4CCF-9593-7D74E7EF5965}"/>
                </a:ext>
              </a:extLst>
            </p:cNvPr>
            <p:cNvSpPr/>
            <p:nvPr/>
          </p:nvSpPr>
          <p:spPr>
            <a:xfrm>
              <a:off x="2313433" y="2705100"/>
              <a:ext cx="4011168" cy="609991"/>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V8 Stack</a:t>
              </a:r>
              <a:endParaRPr lang="uk-UA" sz="2400" dirty="0">
                <a:solidFill>
                  <a:srgbClr val="F2F2F5"/>
                </a:solidFill>
                <a:latin typeface="+mj-lt"/>
              </a:endParaRPr>
            </a:p>
          </p:txBody>
        </p:sp>
      </p:grpSp>
      <p:grpSp>
        <p:nvGrpSpPr>
          <p:cNvPr id="35" name="Group 34" descr=" 35">
            <a:extLst>
              <a:ext uri="{FF2B5EF4-FFF2-40B4-BE49-F238E27FC236}">
                <a16:creationId xmlns:a16="http://schemas.microsoft.com/office/drawing/2014/main" id="{C04E7859-E697-43A1-A897-E5A5D3562B18}"/>
              </a:ext>
            </a:extLst>
          </p:cNvPr>
          <p:cNvGrpSpPr/>
          <p:nvPr/>
        </p:nvGrpSpPr>
        <p:grpSpPr>
          <a:xfrm>
            <a:off x="8687033" y="224328"/>
            <a:ext cx="3082969" cy="3766418"/>
            <a:chOff x="2313433" y="2705100"/>
            <a:chExt cx="4017560" cy="5620512"/>
          </a:xfrm>
        </p:grpSpPr>
        <p:sp>
          <p:nvSpPr>
            <p:cNvPr id="36" name="Rectangle 35">
              <a:extLst>
                <a:ext uri="{FF2B5EF4-FFF2-40B4-BE49-F238E27FC236}">
                  <a16:creationId xmlns:a16="http://schemas.microsoft.com/office/drawing/2014/main" id="{CBC67710-A50A-43A2-A9D7-4F4C783A1387}"/>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7" name="TextBox 36">
              <a:extLst>
                <a:ext uri="{FF2B5EF4-FFF2-40B4-BE49-F238E27FC236}">
                  <a16:creationId xmlns:a16="http://schemas.microsoft.com/office/drawing/2014/main" id="{3D34E92E-2866-4581-9577-79DE40F16830}"/>
                </a:ext>
              </a:extLst>
            </p:cNvPr>
            <p:cNvSpPr txBox="1"/>
            <p:nvPr/>
          </p:nvSpPr>
          <p:spPr>
            <a:xfrm>
              <a:off x="2326217" y="4388577"/>
              <a:ext cx="3998384" cy="872642"/>
            </a:xfrm>
            <a:prstGeom prst="rect">
              <a:avLst/>
            </a:prstGeom>
            <a:noFill/>
          </p:spPr>
          <p:txBody>
            <a:bodyPr wrap="square" rtlCol="0">
              <a:spAutoFit/>
            </a:bodyPr>
            <a:lstStyle/>
            <a:p>
              <a:pPr defTabSz="914446"/>
              <a:endParaRPr lang="en-US" sz="1600" dirty="0">
                <a:solidFill>
                  <a:srgbClr val="F2F2F5">
                    <a:lumMod val="10000"/>
                  </a:srgbClr>
                </a:solidFill>
                <a:latin typeface="Roboto"/>
              </a:endParaRPr>
            </a:p>
            <a:p>
              <a:pPr defTabSz="914446"/>
              <a:endParaRPr lang="en-US" sz="1600" dirty="0">
                <a:solidFill>
                  <a:srgbClr val="F2F2F5">
                    <a:lumMod val="10000"/>
                  </a:srgbClr>
                </a:solidFill>
                <a:latin typeface="Roboto"/>
              </a:endParaRPr>
            </a:p>
          </p:txBody>
        </p:sp>
        <p:sp>
          <p:nvSpPr>
            <p:cNvPr id="38" name="Flowchart: Process 37">
              <a:extLst>
                <a:ext uri="{FF2B5EF4-FFF2-40B4-BE49-F238E27FC236}">
                  <a16:creationId xmlns:a16="http://schemas.microsoft.com/office/drawing/2014/main" id="{D8A5B495-1BF8-4FC6-9550-B415498E68E4}"/>
                </a:ext>
              </a:extLst>
            </p:cNvPr>
            <p:cNvSpPr/>
            <p:nvPr/>
          </p:nvSpPr>
          <p:spPr>
            <a:xfrm>
              <a:off x="2313433" y="2705100"/>
              <a:ext cx="4011168" cy="609990"/>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err="1">
                  <a:solidFill>
                    <a:srgbClr val="F2F2F5"/>
                  </a:solidFill>
                  <a:latin typeface="Roboto Condensed"/>
                </a:rPr>
                <a:t>Async</a:t>
              </a:r>
              <a:r>
                <a:rPr lang="en-US" sz="2400" dirty="0">
                  <a:solidFill>
                    <a:srgbClr val="F2F2F5"/>
                  </a:solidFill>
                  <a:latin typeface="Roboto Condensed"/>
                </a:rPr>
                <a:t> API</a:t>
              </a:r>
              <a:endParaRPr lang="uk-UA" sz="2400" dirty="0">
                <a:solidFill>
                  <a:srgbClr val="F2F2F5"/>
                </a:solidFill>
                <a:latin typeface="+mj-lt"/>
              </a:endParaRPr>
            </a:p>
          </p:txBody>
        </p:sp>
      </p:grpSp>
      <p:grpSp>
        <p:nvGrpSpPr>
          <p:cNvPr id="39" name="Group 38" descr=" 39">
            <a:extLst>
              <a:ext uri="{FF2B5EF4-FFF2-40B4-BE49-F238E27FC236}">
                <a16:creationId xmlns:a16="http://schemas.microsoft.com/office/drawing/2014/main" id="{37F654DE-43D8-4FA0-9534-01D16C5DE3D0}"/>
              </a:ext>
            </a:extLst>
          </p:cNvPr>
          <p:cNvGrpSpPr/>
          <p:nvPr/>
        </p:nvGrpSpPr>
        <p:grpSpPr>
          <a:xfrm>
            <a:off x="4938085" y="4746511"/>
            <a:ext cx="6827011" cy="1746202"/>
            <a:chOff x="2313433" y="2705100"/>
            <a:chExt cx="4017560" cy="5620512"/>
          </a:xfrm>
        </p:grpSpPr>
        <p:sp>
          <p:nvSpPr>
            <p:cNvPr id="40" name="Rectangle 39">
              <a:extLst>
                <a:ext uri="{FF2B5EF4-FFF2-40B4-BE49-F238E27FC236}">
                  <a16:creationId xmlns:a16="http://schemas.microsoft.com/office/drawing/2014/main" id="{7BE79972-F0C0-4A2E-9829-812FE00085C9}"/>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42" name="Flowchart: Process 41">
              <a:extLst>
                <a:ext uri="{FF2B5EF4-FFF2-40B4-BE49-F238E27FC236}">
                  <a16:creationId xmlns:a16="http://schemas.microsoft.com/office/drawing/2014/main" id="{B4E3E96A-AE87-412E-B7DB-E43DEC38A292}"/>
                </a:ext>
              </a:extLst>
            </p:cNvPr>
            <p:cNvSpPr/>
            <p:nvPr/>
          </p:nvSpPr>
          <p:spPr>
            <a:xfrm>
              <a:off x="2313433" y="2705100"/>
              <a:ext cx="4011168" cy="733678"/>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Task Queue</a:t>
              </a:r>
              <a:endParaRPr lang="uk-UA" sz="2400" dirty="0">
                <a:solidFill>
                  <a:srgbClr val="F2F2F5"/>
                </a:solidFill>
                <a:latin typeface="+mj-lt"/>
              </a:endParaRPr>
            </a:p>
          </p:txBody>
        </p:sp>
      </p:grpSp>
      <p:sp>
        <p:nvSpPr>
          <p:cNvPr id="5" name="Rectangle 4" descr=" 5">
            <a:extLst>
              <a:ext uri="{FF2B5EF4-FFF2-40B4-BE49-F238E27FC236}">
                <a16:creationId xmlns:a16="http://schemas.microsoft.com/office/drawing/2014/main" id="{D10A7B54-C253-42D6-87F0-3A12FBEC6E90}"/>
              </a:ext>
            </a:extLst>
          </p:cNvPr>
          <p:cNvSpPr/>
          <p:nvPr/>
        </p:nvSpPr>
        <p:spPr>
          <a:xfrm>
            <a:off x="5796547"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3" name="Rectangle 42" descr=" 43">
            <a:extLst>
              <a:ext uri="{FF2B5EF4-FFF2-40B4-BE49-F238E27FC236}">
                <a16:creationId xmlns:a16="http://schemas.microsoft.com/office/drawing/2014/main" id="{691268F4-AB16-4A0C-A8E4-2EF35EB0657B}"/>
              </a:ext>
            </a:extLst>
          </p:cNvPr>
          <p:cNvSpPr/>
          <p:nvPr/>
        </p:nvSpPr>
        <p:spPr>
          <a:xfrm>
            <a:off x="7129972"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4" name="Rectangle 43" descr=" 44">
            <a:extLst>
              <a:ext uri="{FF2B5EF4-FFF2-40B4-BE49-F238E27FC236}">
                <a16:creationId xmlns:a16="http://schemas.microsoft.com/office/drawing/2014/main" id="{8FB8A5F1-B612-4A15-8BFD-22B6B380597E}"/>
              </a:ext>
            </a:extLst>
          </p:cNvPr>
          <p:cNvSpPr/>
          <p:nvPr/>
        </p:nvSpPr>
        <p:spPr>
          <a:xfrm>
            <a:off x="8463397"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5" name="Rectangle 44" descr=" 45">
            <a:extLst>
              <a:ext uri="{FF2B5EF4-FFF2-40B4-BE49-F238E27FC236}">
                <a16:creationId xmlns:a16="http://schemas.microsoft.com/office/drawing/2014/main" id="{641BBF46-BBAA-48AD-87D7-8DB08CF26673}"/>
              </a:ext>
            </a:extLst>
          </p:cNvPr>
          <p:cNvSpPr/>
          <p:nvPr/>
        </p:nvSpPr>
        <p:spPr>
          <a:xfrm>
            <a:off x="9796821"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6" name="TextBox 5" descr=" 6">
            <a:extLst>
              <a:ext uri="{FF2B5EF4-FFF2-40B4-BE49-F238E27FC236}">
                <a16:creationId xmlns:a16="http://schemas.microsoft.com/office/drawing/2014/main" id="{B1E36D65-4768-41B5-BD0C-6EF6CFCEFB78}"/>
              </a:ext>
            </a:extLst>
          </p:cNvPr>
          <p:cNvSpPr txBox="1"/>
          <p:nvPr/>
        </p:nvSpPr>
        <p:spPr>
          <a:xfrm>
            <a:off x="6000481" y="5257063"/>
            <a:ext cx="713657" cy="338554"/>
          </a:xfrm>
          <a:prstGeom prst="rect">
            <a:avLst/>
          </a:prstGeom>
          <a:noFill/>
        </p:spPr>
        <p:txBody>
          <a:bodyPr wrap="none" rtlCol="0">
            <a:spAutoFit/>
          </a:bodyPr>
          <a:lstStyle/>
          <a:p>
            <a:pPr defTabSz="914446"/>
            <a:r>
              <a:rPr lang="en-US" sz="1600" dirty="0">
                <a:solidFill>
                  <a:srgbClr val="0A091B"/>
                </a:solidFill>
                <a:latin typeface="Roboto"/>
              </a:rPr>
              <a:t>Timer</a:t>
            </a:r>
          </a:p>
        </p:txBody>
      </p:sp>
      <p:sp>
        <p:nvSpPr>
          <p:cNvPr id="46" name="TextBox 45" descr=" 46">
            <a:extLst>
              <a:ext uri="{FF2B5EF4-FFF2-40B4-BE49-F238E27FC236}">
                <a16:creationId xmlns:a16="http://schemas.microsoft.com/office/drawing/2014/main" id="{73A4A470-9BCF-4A7C-ABAC-FB956E03C35A}"/>
              </a:ext>
            </a:extLst>
          </p:cNvPr>
          <p:cNvSpPr txBox="1"/>
          <p:nvPr/>
        </p:nvSpPr>
        <p:spPr>
          <a:xfrm>
            <a:off x="7215753" y="5257062"/>
            <a:ext cx="950901" cy="338554"/>
          </a:xfrm>
          <a:prstGeom prst="rect">
            <a:avLst/>
          </a:prstGeom>
          <a:noFill/>
        </p:spPr>
        <p:txBody>
          <a:bodyPr wrap="none" rtlCol="0">
            <a:spAutoFit/>
          </a:bodyPr>
          <a:lstStyle/>
          <a:p>
            <a:pPr defTabSz="914446"/>
            <a:r>
              <a:rPr lang="en-US" sz="1600" dirty="0">
                <a:solidFill>
                  <a:srgbClr val="0A091B"/>
                </a:solidFill>
                <a:latin typeface="Roboto"/>
              </a:rPr>
              <a:t>Network</a:t>
            </a:r>
          </a:p>
        </p:txBody>
      </p:sp>
      <p:sp>
        <p:nvSpPr>
          <p:cNvPr id="47" name="TextBox 46" descr=" 47">
            <a:extLst>
              <a:ext uri="{FF2B5EF4-FFF2-40B4-BE49-F238E27FC236}">
                <a16:creationId xmlns:a16="http://schemas.microsoft.com/office/drawing/2014/main" id="{7E579C27-107F-4525-86DC-0F40D2A7B5F0}"/>
              </a:ext>
            </a:extLst>
          </p:cNvPr>
          <p:cNvSpPr txBox="1"/>
          <p:nvPr/>
        </p:nvSpPr>
        <p:spPr>
          <a:xfrm>
            <a:off x="8469031" y="5257062"/>
            <a:ext cx="1162498" cy="338554"/>
          </a:xfrm>
          <a:prstGeom prst="rect">
            <a:avLst/>
          </a:prstGeom>
          <a:noFill/>
        </p:spPr>
        <p:txBody>
          <a:bodyPr wrap="none" rtlCol="0">
            <a:spAutoFit/>
          </a:bodyPr>
          <a:lstStyle/>
          <a:p>
            <a:pPr defTabSz="914446"/>
            <a:r>
              <a:rPr lang="en-US" sz="1600" dirty="0">
                <a:solidFill>
                  <a:srgbClr val="0A091B"/>
                </a:solidFill>
                <a:latin typeface="Roboto"/>
              </a:rPr>
              <a:t>Immediate</a:t>
            </a:r>
          </a:p>
        </p:txBody>
      </p:sp>
      <p:sp>
        <p:nvSpPr>
          <p:cNvPr id="55" name="Rectangle 54" descr=" 55">
            <a:extLst>
              <a:ext uri="{FF2B5EF4-FFF2-40B4-BE49-F238E27FC236}">
                <a16:creationId xmlns:a16="http://schemas.microsoft.com/office/drawing/2014/main" id="{AFD51D9E-278D-49F5-857E-DE3268E42387}"/>
              </a:ext>
            </a:extLst>
          </p:cNvPr>
          <p:cNvSpPr/>
          <p:nvPr/>
        </p:nvSpPr>
        <p:spPr>
          <a:xfrm>
            <a:off x="5047916" y="3429000"/>
            <a:ext cx="2855495" cy="37260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867" dirty="0">
                <a:solidFill>
                  <a:srgbClr val="0A091B"/>
                </a:solidFill>
                <a:latin typeface="Roboto"/>
              </a:rPr>
              <a:t>Main</a:t>
            </a:r>
          </a:p>
        </p:txBody>
      </p:sp>
      <p:sp>
        <p:nvSpPr>
          <p:cNvPr id="41" name="TextBox 40" descr=" 57">
            <a:extLst>
              <a:ext uri="{FF2B5EF4-FFF2-40B4-BE49-F238E27FC236}">
                <a16:creationId xmlns:a16="http://schemas.microsoft.com/office/drawing/2014/main" id="{2240D592-FD52-4E9D-9E14-6EDAE476ACA3}"/>
              </a:ext>
            </a:extLst>
          </p:cNvPr>
          <p:cNvSpPr txBox="1"/>
          <p:nvPr/>
        </p:nvSpPr>
        <p:spPr>
          <a:xfrm>
            <a:off x="516526" y="5052081"/>
            <a:ext cx="885179" cy="338554"/>
          </a:xfrm>
          <a:prstGeom prst="rect">
            <a:avLst/>
          </a:prstGeom>
          <a:noFill/>
        </p:spPr>
        <p:txBody>
          <a:bodyPr wrap="none" rtlCol="0">
            <a:spAutoFit/>
          </a:bodyPr>
          <a:lstStyle/>
          <a:p>
            <a:pPr defTabSz="914446"/>
            <a:r>
              <a:rPr lang="en-US" sz="1600" dirty="0">
                <a:solidFill>
                  <a:srgbClr val="0A091B"/>
                </a:solidFill>
                <a:latin typeface="Roboto"/>
              </a:rPr>
              <a:t>starting</a:t>
            </a:r>
          </a:p>
        </p:txBody>
      </p:sp>
      <p:sp>
        <p:nvSpPr>
          <p:cNvPr id="49" name="TextBox 48" descr=" 60">
            <a:extLst>
              <a:ext uri="{FF2B5EF4-FFF2-40B4-BE49-F238E27FC236}">
                <a16:creationId xmlns:a16="http://schemas.microsoft.com/office/drawing/2014/main" id="{FA392B8F-9789-4EEB-83B7-745B36E01F34}"/>
              </a:ext>
            </a:extLst>
          </p:cNvPr>
          <p:cNvSpPr txBox="1"/>
          <p:nvPr/>
        </p:nvSpPr>
        <p:spPr>
          <a:xfrm>
            <a:off x="516526" y="5340826"/>
            <a:ext cx="899605" cy="338554"/>
          </a:xfrm>
          <a:prstGeom prst="rect">
            <a:avLst/>
          </a:prstGeom>
          <a:noFill/>
        </p:spPr>
        <p:txBody>
          <a:bodyPr wrap="none" rtlCol="0">
            <a:spAutoFit/>
          </a:bodyPr>
          <a:lstStyle/>
          <a:p>
            <a:pPr defTabSz="914446"/>
            <a:r>
              <a:rPr lang="en-US" sz="1600" dirty="0">
                <a:solidFill>
                  <a:srgbClr val="0A091B"/>
                </a:solidFill>
                <a:latin typeface="Roboto"/>
              </a:rPr>
              <a:t>validate</a:t>
            </a:r>
          </a:p>
        </p:txBody>
      </p:sp>
      <p:cxnSp>
        <p:nvCxnSpPr>
          <p:cNvPr id="48" name="Straight Arrow Connector 47" descr=" 61">
            <a:extLst>
              <a:ext uri="{FF2B5EF4-FFF2-40B4-BE49-F238E27FC236}">
                <a16:creationId xmlns:a16="http://schemas.microsoft.com/office/drawing/2014/main" id="{631D1B47-EF73-4A43-933B-713E5DBAB054}"/>
              </a:ext>
            </a:extLst>
          </p:cNvPr>
          <p:cNvCxnSpPr>
            <a:cxnSpLocks/>
          </p:cNvCxnSpPr>
          <p:nvPr/>
        </p:nvCxnSpPr>
        <p:spPr>
          <a:xfrm flipH="1">
            <a:off x="2314252" y="3251639"/>
            <a:ext cx="535509" cy="0"/>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sp>
        <p:nvSpPr>
          <p:cNvPr id="51" name="Rectangle 50" descr=" 62">
            <a:extLst>
              <a:ext uri="{FF2B5EF4-FFF2-40B4-BE49-F238E27FC236}">
                <a16:creationId xmlns:a16="http://schemas.microsoft.com/office/drawing/2014/main" id="{4D276CB1-2A03-4135-B94A-F4B2816DA6F1}"/>
              </a:ext>
            </a:extLst>
          </p:cNvPr>
          <p:cNvSpPr/>
          <p:nvPr/>
        </p:nvSpPr>
        <p:spPr>
          <a:xfrm>
            <a:off x="5047916" y="2884283"/>
            <a:ext cx="2855495" cy="37260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867" dirty="0" err="1">
                <a:solidFill>
                  <a:srgbClr val="0A091B"/>
                </a:solidFill>
                <a:latin typeface="Roboto"/>
              </a:rPr>
              <a:t>saveUser</a:t>
            </a:r>
            <a:r>
              <a:rPr lang="en-US" sz="1867" dirty="0">
                <a:solidFill>
                  <a:srgbClr val="0A091B"/>
                </a:solidFill>
                <a:latin typeface="Roboto"/>
              </a:rPr>
              <a:t>()</a:t>
            </a:r>
          </a:p>
        </p:txBody>
      </p:sp>
      <p:sp>
        <p:nvSpPr>
          <p:cNvPr id="50" name="TextBox 49" descr=" 63">
            <a:extLst>
              <a:ext uri="{FF2B5EF4-FFF2-40B4-BE49-F238E27FC236}">
                <a16:creationId xmlns:a16="http://schemas.microsoft.com/office/drawing/2014/main" id="{D9B79315-7BE7-4925-BE0B-BF8ED7DE2051}"/>
              </a:ext>
            </a:extLst>
          </p:cNvPr>
          <p:cNvSpPr txBox="1"/>
          <p:nvPr/>
        </p:nvSpPr>
        <p:spPr>
          <a:xfrm>
            <a:off x="532307" y="5619611"/>
            <a:ext cx="611065" cy="338554"/>
          </a:xfrm>
          <a:prstGeom prst="rect">
            <a:avLst/>
          </a:prstGeom>
          <a:noFill/>
        </p:spPr>
        <p:txBody>
          <a:bodyPr wrap="none" rtlCol="0">
            <a:spAutoFit/>
          </a:bodyPr>
          <a:lstStyle/>
          <a:p>
            <a:pPr defTabSz="914446"/>
            <a:r>
              <a:rPr lang="en-US" sz="1600" dirty="0">
                <a:solidFill>
                  <a:srgbClr val="0A091B"/>
                </a:solidFill>
                <a:latin typeface="Roboto"/>
              </a:rPr>
              <a:t>save</a:t>
            </a:r>
          </a:p>
        </p:txBody>
      </p:sp>
    </p:spTree>
    <p:extLst>
      <p:ext uri="{BB962C8B-B14F-4D97-AF65-F5344CB8AC3E}">
        <p14:creationId xmlns:p14="http://schemas.microsoft.com/office/powerpoint/2010/main" val="741555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descr=" 22">
            <a:extLst>
              <a:ext uri="{FF2B5EF4-FFF2-40B4-BE49-F238E27FC236}">
                <a16:creationId xmlns:a16="http://schemas.microsoft.com/office/drawing/2014/main" id="{58BDB30D-5BBC-4996-B604-437F3066896B}"/>
              </a:ext>
            </a:extLst>
          </p:cNvPr>
          <p:cNvGrpSpPr/>
          <p:nvPr/>
        </p:nvGrpSpPr>
        <p:grpSpPr>
          <a:xfrm>
            <a:off x="248444" y="224328"/>
            <a:ext cx="4200567" cy="3843597"/>
            <a:chOff x="2313433" y="2705100"/>
            <a:chExt cx="4017560" cy="5620512"/>
          </a:xfrm>
        </p:grpSpPr>
        <p:sp>
          <p:nvSpPr>
            <p:cNvPr id="23" name="Rectangle 22">
              <a:extLst>
                <a:ext uri="{FF2B5EF4-FFF2-40B4-BE49-F238E27FC236}">
                  <a16:creationId xmlns:a16="http://schemas.microsoft.com/office/drawing/2014/main" id="{E48093D3-7570-4200-B8D0-951C6F7EA08C}"/>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24" name="TextBox 23">
              <a:extLst>
                <a:ext uri="{FF2B5EF4-FFF2-40B4-BE49-F238E27FC236}">
                  <a16:creationId xmlns:a16="http://schemas.microsoft.com/office/drawing/2014/main" id="{ABB7839A-2DA7-4820-9317-9750B9A71B23}"/>
                </a:ext>
              </a:extLst>
            </p:cNvPr>
            <p:cNvSpPr txBox="1"/>
            <p:nvPr/>
          </p:nvSpPr>
          <p:spPr>
            <a:xfrm>
              <a:off x="2326217" y="4388577"/>
              <a:ext cx="3998384" cy="3735525"/>
            </a:xfrm>
            <a:prstGeom prst="rect">
              <a:avLst/>
            </a:prstGeom>
            <a:noFill/>
          </p:spPr>
          <p:txBody>
            <a:bodyPr wrap="square" rtlCol="0">
              <a:spAutoFit/>
            </a:bodyPr>
            <a:lstStyle/>
            <a:p>
              <a:pPr defTabSz="914446"/>
              <a:r>
                <a:rPr lang="en-US" sz="1600" dirty="0">
                  <a:solidFill>
                    <a:srgbClr val="F2F2F5">
                      <a:lumMod val="10000"/>
                    </a:srgbClr>
                  </a:solidFill>
                  <a:latin typeface="Roboto"/>
                </a:rPr>
                <a:t>console.log(‘starting’)</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validate = () =&gt; {console.log(‘validate’)};</a:t>
              </a:r>
            </a:p>
            <a:p>
              <a:pPr defTabSz="914446"/>
              <a:endParaRPr lang="en-US" sz="1600" dirty="0">
                <a:solidFill>
                  <a:srgbClr val="F2F2F5">
                    <a:lumMod val="10000"/>
                  </a:srgbClr>
                </a:solidFill>
                <a:latin typeface="Roboto"/>
              </a:endParaRPr>
            </a:p>
            <a:p>
              <a:pPr defTabSz="914446"/>
              <a:r>
                <a:rPr lang="en-US" sz="1600" dirty="0" err="1">
                  <a:solidFill>
                    <a:srgbClr val="F2F2F5">
                      <a:lumMod val="10000"/>
                    </a:srgbClr>
                  </a:solidFill>
                  <a:latin typeface="Roboto"/>
                </a:rPr>
                <a:t>saveUser</a:t>
              </a:r>
              <a:r>
                <a:rPr lang="en-US" sz="1600" dirty="0">
                  <a:solidFill>
                    <a:srgbClr val="F2F2F5">
                      <a:lumMod val="10000"/>
                    </a:srgbClr>
                  </a:solidFill>
                  <a:latin typeface="Roboto"/>
                </a:rPr>
                <a:t> = () =&gt; {console.log(‘save’)};</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validate()</a:t>
              </a:r>
            </a:p>
            <a:p>
              <a:pPr defTabSz="914446"/>
              <a:r>
                <a:rPr lang="en-US" sz="1600" dirty="0" err="1">
                  <a:solidFill>
                    <a:srgbClr val="F2F2F5">
                      <a:lumMod val="10000"/>
                    </a:srgbClr>
                  </a:solidFill>
                  <a:latin typeface="Roboto"/>
                </a:rPr>
                <a:t>saveUser</a:t>
              </a:r>
              <a:r>
                <a:rPr lang="en-US" sz="1600" dirty="0">
                  <a:solidFill>
                    <a:srgbClr val="F2F2F5">
                      <a:lumMod val="10000"/>
                    </a:srgbClr>
                  </a:solidFill>
                  <a:latin typeface="Roboto"/>
                </a:rPr>
                <a:t>()</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console.log(‘end’)</a:t>
              </a:r>
            </a:p>
          </p:txBody>
        </p:sp>
        <p:sp>
          <p:nvSpPr>
            <p:cNvPr id="26" name="Flowchart: Process 25">
              <a:extLst>
                <a:ext uri="{FF2B5EF4-FFF2-40B4-BE49-F238E27FC236}">
                  <a16:creationId xmlns:a16="http://schemas.microsoft.com/office/drawing/2014/main" id="{E64855D8-4DB8-413D-BEB9-DD8428F040F4}"/>
                </a:ext>
              </a:extLst>
            </p:cNvPr>
            <p:cNvSpPr/>
            <p:nvPr/>
          </p:nvSpPr>
          <p:spPr>
            <a:xfrm>
              <a:off x="2313433" y="2705100"/>
              <a:ext cx="4011168" cy="609991"/>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Code</a:t>
              </a:r>
              <a:endParaRPr lang="uk-UA" sz="2400" dirty="0">
                <a:solidFill>
                  <a:srgbClr val="F2F2F5"/>
                </a:solidFill>
                <a:latin typeface="+mj-lt"/>
              </a:endParaRPr>
            </a:p>
          </p:txBody>
        </p:sp>
      </p:grpSp>
      <p:grpSp>
        <p:nvGrpSpPr>
          <p:cNvPr id="27" name="Group 26" descr=" 27">
            <a:extLst>
              <a:ext uri="{FF2B5EF4-FFF2-40B4-BE49-F238E27FC236}">
                <a16:creationId xmlns:a16="http://schemas.microsoft.com/office/drawing/2014/main" id="{A32B3CFC-4C6C-4837-9788-40FAD4D242EF}"/>
              </a:ext>
            </a:extLst>
          </p:cNvPr>
          <p:cNvGrpSpPr/>
          <p:nvPr/>
        </p:nvGrpSpPr>
        <p:grpSpPr>
          <a:xfrm>
            <a:off x="262894" y="4746511"/>
            <a:ext cx="4193884" cy="1748155"/>
            <a:chOff x="2313433" y="2705100"/>
            <a:chExt cx="4017560" cy="5620512"/>
          </a:xfrm>
        </p:grpSpPr>
        <p:sp>
          <p:nvSpPr>
            <p:cNvPr id="28" name="Rectangle 27">
              <a:extLst>
                <a:ext uri="{FF2B5EF4-FFF2-40B4-BE49-F238E27FC236}">
                  <a16:creationId xmlns:a16="http://schemas.microsoft.com/office/drawing/2014/main" id="{19160FAD-45B3-45DE-A936-F42782D89400}"/>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0" name="Flowchart: Process 29">
              <a:extLst>
                <a:ext uri="{FF2B5EF4-FFF2-40B4-BE49-F238E27FC236}">
                  <a16:creationId xmlns:a16="http://schemas.microsoft.com/office/drawing/2014/main" id="{EC16FE11-CED5-4D80-89DA-C6A1885D0B30}"/>
                </a:ext>
              </a:extLst>
            </p:cNvPr>
            <p:cNvSpPr/>
            <p:nvPr/>
          </p:nvSpPr>
          <p:spPr>
            <a:xfrm>
              <a:off x="2313433" y="2705100"/>
              <a:ext cx="4011168" cy="733678"/>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Console</a:t>
              </a:r>
              <a:endParaRPr lang="uk-UA" sz="2400" dirty="0">
                <a:solidFill>
                  <a:srgbClr val="F2F2F5"/>
                </a:solidFill>
                <a:latin typeface="+mj-lt"/>
              </a:endParaRPr>
            </a:p>
          </p:txBody>
        </p:sp>
      </p:grpSp>
      <p:grpSp>
        <p:nvGrpSpPr>
          <p:cNvPr id="31" name="Group 30" descr=" 31">
            <a:extLst>
              <a:ext uri="{FF2B5EF4-FFF2-40B4-BE49-F238E27FC236}">
                <a16:creationId xmlns:a16="http://schemas.microsoft.com/office/drawing/2014/main" id="{8172EC10-6ED4-4EBE-8284-D842729AEFFE}"/>
              </a:ext>
            </a:extLst>
          </p:cNvPr>
          <p:cNvGrpSpPr/>
          <p:nvPr/>
        </p:nvGrpSpPr>
        <p:grpSpPr>
          <a:xfrm>
            <a:off x="4938085" y="224329"/>
            <a:ext cx="3082969" cy="3747008"/>
            <a:chOff x="2313433" y="2705100"/>
            <a:chExt cx="4017560" cy="5620512"/>
          </a:xfrm>
        </p:grpSpPr>
        <p:sp>
          <p:nvSpPr>
            <p:cNvPr id="32" name="Rectangle 31">
              <a:extLst>
                <a:ext uri="{FF2B5EF4-FFF2-40B4-BE49-F238E27FC236}">
                  <a16:creationId xmlns:a16="http://schemas.microsoft.com/office/drawing/2014/main" id="{E30A0C2D-D743-4458-BD9B-C9F5DB3BA713}"/>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3" name="TextBox 32">
              <a:extLst>
                <a:ext uri="{FF2B5EF4-FFF2-40B4-BE49-F238E27FC236}">
                  <a16:creationId xmlns:a16="http://schemas.microsoft.com/office/drawing/2014/main" id="{F035481E-63BF-4FF5-B88C-C7A05090D753}"/>
                </a:ext>
              </a:extLst>
            </p:cNvPr>
            <p:cNvSpPr txBox="1"/>
            <p:nvPr/>
          </p:nvSpPr>
          <p:spPr>
            <a:xfrm>
              <a:off x="2326217" y="4388577"/>
              <a:ext cx="3998384" cy="877163"/>
            </a:xfrm>
            <a:prstGeom prst="rect">
              <a:avLst/>
            </a:prstGeom>
            <a:noFill/>
          </p:spPr>
          <p:txBody>
            <a:bodyPr wrap="square" rtlCol="0">
              <a:spAutoFit/>
            </a:bodyPr>
            <a:lstStyle/>
            <a:p>
              <a:pPr defTabSz="914446"/>
              <a:endParaRPr lang="en-US" sz="1600" dirty="0">
                <a:solidFill>
                  <a:srgbClr val="F2F2F5">
                    <a:lumMod val="10000"/>
                  </a:srgbClr>
                </a:solidFill>
                <a:latin typeface="Roboto"/>
              </a:endParaRPr>
            </a:p>
            <a:p>
              <a:pPr defTabSz="914446"/>
              <a:endParaRPr lang="en-US" sz="1600" dirty="0">
                <a:solidFill>
                  <a:srgbClr val="F2F2F5">
                    <a:lumMod val="10000"/>
                  </a:srgbClr>
                </a:solidFill>
                <a:latin typeface="Roboto"/>
              </a:endParaRPr>
            </a:p>
          </p:txBody>
        </p:sp>
        <p:sp>
          <p:nvSpPr>
            <p:cNvPr id="34" name="Flowchart: Process 33">
              <a:extLst>
                <a:ext uri="{FF2B5EF4-FFF2-40B4-BE49-F238E27FC236}">
                  <a16:creationId xmlns:a16="http://schemas.microsoft.com/office/drawing/2014/main" id="{AB2EC16B-9FE2-4CCF-9593-7D74E7EF5965}"/>
                </a:ext>
              </a:extLst>
            </p:cNvPr>
            <p:cNvSpPr/>
            <p:nvPr/>
          </p:nvSpPr>
          <p:spPr>
            <a:xfrm>
              <a:off x="2313433" y="2705100"/>
              <a:ext cx="4011168" cy="609991"/>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V8 Stack</a:t>
              </a:r>
              <a:endParaRPr lang="uk-UA" sz="2400" dirty="0">
                <a:solidFill>
                  <a:srgbClr val="F2F2F5"/>
                </a:solidFill>
                <a:latin typeface="+mj-lt"/>
              </a:endParaRPr>
            </a:p>
          </p:txBody>
        </p:sp>
      </p:grpSp>
      <p:grpSp>
        <p:nvGrpSpPr>
          <p:cNvPr id="35" name="Group 34" descr=" 35">
            <a:extLst>
              <a:ext uri="{FF2B5EF4-FFF2-40B4-BE49-F238E27FC236}">
                <a16:creationId xmlns:a16="http://schemas.microsoft.com/office/drawing/2014/main" id="{C04E7859-E697-43A1-A897-E5A5D3562B18}"/>
              </a:ext>
            </a:extLst>
          </p:cNvPr>
          <p:cNvGrpSpPr/>
          <p:nvPr/>
        </p:nvGrpSpPr>
        <p:grpSpPr>
          <a:xfrm>
            <a:off x="8687033" y="224328"/>
            <a:ext cx="3082969" cy="3766418"/>
            <a:chOff x="2313433" y="2705100"/>
            <a:chExt cx="4017560" cy="5620512"/>
          </a:xfrm>
        </p:grpSpPr>
        <p:sp>
          <p:nvSpPr>
            <p:cNvPr id="36" name="Rectangle 35">
              <a:extLst>
                <a:ext uri="{FF2B5EF4-FFF2-40B4-BE49-F238E27FC236}">
                  <a16:creationId xmlns:a16="http://schemas.microsoft.com/office/drawing/2014/main" id="{CBC67710-A50A-43A2-A9D7-4F4C783A1387}"/>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7" name="TextBox 36">
              <a:extLst>
                <a:ext uri="{FF2B5EF4-FFF2-40B4-BE49-F238E27FC236}">
                  <a16:creationId xmlns:a16="http://schemas.microsoft.com/office/drawing/2014/main" id="{3D34E92E-2866-4581-9577-79DE40F16830}"/>
                </a:ext>
              </a:extLst>
            </p:cNvPr>
            <p:cNvSpPr txBox="1"/>
            <p:nvPr/>
          </p:nvSpPr>
          <p:spPr>
            <a:xfrm>
              <a:off x="2326217" y="4388577"/>
              <a:ext cx="3998384" cy="872642"/>
            </a:xfrm>
            <a:prstGeom prst="rect">
              <a:avLst/>
            </a:prstGeom>
            <a:noFill/>
          </p:spPr>
          <p:txBody>
            <a:bodyPr wrap="square" rtlCol="0">
              <a:spAutoFit/>
            </a:bodyPr>
            <a:lstStyle/>
            <a:p>
              <a:pPr defTabSz="914446"/>
              <a:endParaRPr lang="en-US" sz="1600" dirty="0">
                <a:solidFill>
                  <a:srgbClr val="F2F2F5">
                    <a:lumMod val="10000"/>
                  </a:srgbClr>
                </a:solidFill>
                <a:latin typeface="Roboto"/>
              </a:endParaRPr>
            </a:p>
            <a:p>
              <a:pPr defTabSz="914446"/>
              <a:endParaRPr lang="en-US" sz="1600" dirty="0">
                <a:solidFill>
                  <a:srgbClr val="F2F2F5">
                    <a:lumMod val="10000"/>
                  </a:srgbClr>
                </a:solidFill>
                <a:latin typeface="Roboto"/>
              </a:endParaRPr>
            </a:p>
          </p:txBody>
        </p:sp>
        <p:sp>
          <p:nvSpPr>
            <p:cNvPr id="38" name="Flowchart: Process 37">
              <a:extLst>
                <a:ext uri="{FF2B5EF4-FFF2-40B4-BE49-F238E27FC236}">
                  <a16:creationId xmlns:a16="http://schemas.microsoft.com/office/drawing/2014/main" id="{D8A5B495-1BF8-4FC6-9550-B415498E68E4}"/>
                </a:ext>
              </a:extLst>
            </p:cNvPr>
            <p:cNvSpPr/>
            <p:nvPr/>
          </p:nvSpPr>
          <p:spPr>
            <a:xfrm>
              <a:off x="2313433" y="2705100"/>
              <a:ext cx="4011168" cy="609990"/>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err="1">
                  <a:solidFill>
                    <a:srgbClr val="F2F2F5"/>
                  </a:solidFill>
                  <a:latin typeface="Roboto Condensed"/>
                </a:rPr>
                <a:t>Async</a:t>
              </a:r>
              <a:r>
                <a:rPr lang="en-US" sz="2400" dirty="0">
                  <a:solidFill>
                    <a:srgbClr val="F2F2F5"/>
                  </a:solidFill>
                  <a:latin typeface="Roboto Condensed"/>
                </a:rPr>
                <a:t> API</a:t>
              </a:r>
              <a:endParaRPr lang="uk-UA" sz="2400" dirty="0">
                <a:solidFill>
                  <a:srgbClr val="F2F2F5"/>
                </a:solidFill>
                <a:latin typeface="+mj-lt"/>
              </a:endParaRPr>
            </a:p>
          </p:txBody>
        </p:sp>
      </p:grpSp>
      <p:grpSp>
        <p:nvGrpSpPr>
          <p:cNvPr id="39" name="Group 38" descr=" 39">
            <a:extLst>
              <a:ext uri="{FF2B5EF4-FFF2-40B4-BE49-F238E27FC236}">
                <a16:creationId xmlns:a16="http://schemas.microsoft.com/office/drawing/2014/main" id="{37F654DE-43D8-4FA0-9534-01D16C5DE3D0}"/>
              </a:ext>
            </a:extLst>
          </p:cNvPr>
          <p:cNvGrpSpPr/>
          <p:nvPr/>
        </p:nvGrpSpPr>
        <p:grpSpPr>
          <a:xfrm>
            <a:off x="4938085" y="4746511"/>
            <a:ext cx="6827011" cy="1746202"/>
            <a:chOff x="2313433" y="2705100"/>
            <a:chExt cx="4017560" cy="5620512"/>
          </a:xfrm>
        </p:grpSpPr>
        <p:sp>
          <p:nvSpPr>
            <p:cNvPr id="40" name="Rectangle 39">
              <a:extLst>
                <a:ext uri="{FF2B5EF4-FFF2-40B4-BE49-F238E27FC236}">
                  <a16:creationId xmlns:a16="http://schemas.microsoft.com/office/drawing/2014/main" id="{7BE79972-F0C0-4A2E-9829-812FE00085C9}"/>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42" name="Flowchart: Process 41">
              <a:extLst>
                <a:ext uri="{FF2B5EF4-FFF2-40B4-BE49-F238E27FC236}">
                  <a16:creationId xmlns:a16="http://schemas.microsoft.com/office/drawing/2014/main" id="{B4E3E96A-AE87-412E-B7DB-E43DEC38A292}"/>
                </a:ext>
              </a:extLst>
            </p:cNvPr>
            <p:cNvSpPr/>
            <p:nvPr/>
          </p:nvSpPr>
          <p:spPr>
            <a:xfrm>
              <a:off x="2313433" y="2705100"/>
              <a:ext cx="4011168" cy="733678"/>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Task Queue</a:t>
              </a:r>
              <a:endParaRPr lang="uk-UA" sz="2400" dirty="0">
                <a:solidFill>
                  <a:srgbClr val="F2F2F5"/>
                </a:solidFill>
                <a:latin typeface="+mj-lt"/>
              </a:endParaRPr>
            </a:p>
          </p:txBody>
        </p:sp>
      </p:grpSp>
      <p:sp>
        <p:nvSpPr>
          <p:cNvPr id="5" name="Rectangle 4" descr=" 5">
            <a:extLst>
              <a:ext uri="{FF2B5EF4-FFF2-40B4-BE49-F238E27FC236}">
                <a16:creationId xmlns:a16="http://schemas.microsoft.com/office/drawing/2014/main" id="{D10A7B54-C253-42D6-87F0-3A12FBEC6E90}"/>
              </a:ext>
            </a:extLst>
          </p:cNvPr>
          <p:cNvSpPr/>
          <p:nvPr/>
        </p:nvSpPr>
        <p:spPr>
          <a:xfrm>
            <a:off x="5796547"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3" name="Rectangle 42" descr=" 43">
            <a:extLst>
              <a:ext uri="{FF2B5EF4-FFF2-40B4-BE49-F238E27FC236}">
                <a16:creationId xmlns:a16="http://schemas.microsoft.com/office/drawing/2014/main" id="{691268F4-AB16-4A0C-A8E4-2EF35EB0657B}"/>
              </a:ext>
            </a:extLst>
          </p:cNvPr>
          <p:cNvSpPr/>
          <p:nvPr/>
        </p:nvSpPr>
        <p:spPr>
          <a:xfrm>
            <a:off x="7129972"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4" name="Rectangle 43" descr=" 44">
            <a:extLst>
              <a:ext uri="{FF2B5EF4-FFF2-40B4-BE49-F238E27FC236}">
                <a16:creationId xmlns:a16="http://schemas.microsoft.com/office/drawing/2014/main" id="{8FB8A5F1-B612-4A15-8BFD-22B6B380597E}"/>
              </a:ext>
            </a:extLst>
          </p:cNvPr>
          <p:cNvSpPr/>
          <p:nvPr/>
        </p:nvSpPr>
        <p:spPr>
          <a:xfrm>
            <a:off x="8463397"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5" name="Rectangle 44" descr=" 45">
            <a:extLst>
              <a:ext uri="{FF2B5EF4-FFF2-40B4-BE49-F238E27FC236}">
                <a16:creationId xmlns:a16="http://schemas.microsoft.com/office/drawing/2014/main" id="{641BBF46-BBAA-48AD-87D7-8DB08CF26673}"/>
              </a:ext>
            </a:extLst>
          </p:cNvPr>
          <p:cNvSpPr/>
          <p:nvPr/>
        </p:nvSpPr>
        <p:spPr>
          <a:xfrm>
            <a:off x="9796821"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6" name="TextBox 5" descr=" 6">
            <a:extLst>
              <a:ext uri="{FF2B5EF4-FFF2-40B4-BE49-F238E27FC236}">
                <a16:creationId xmlns:a16="http://schemas.microsoft.com/office/drawing/2014/main" id="{B1E36D65-4768-41B5-BD0C-6EF6CFCEFB78}"/>
              </a:ext>
            </a:extLst>
          </p:cNvPr>
          <p:cNvSpPr txBox="1"/>
          <p:nvPr/>
        </p:nvSpPr>
        <p:spPr>
          <a:xfrm>
            <a:off x="6000481" y="5257063"/>
            <a:ext cx="713657" cy="338554"/>
          </a:xfrm>
          <a:prstGeom prst="rect">
            <a:avLst/>
          </a:prstGeom>
          <a:noFill/>
        </p:spPr>
        <p:txBody>
          <a:bodyPr wrap="none" rtlCol="0">
            <a:spAutoFit/>
          </a:bodyPr>
          <a:lstStyle/>
          <a:p>
            <a:pPr defTabSz="914446"/>
            <a:r>
              <a:rPr lang="en-US" sz="1600" dirty="0">
                <a:solidFill>
                  <a:srgbClr val="0A091B"/>
                </a:solidFill>
                <a:latin typeface="Roboto"/>
              </a:rPr>
              <a:t>Timer</a:t>
            </a:r>
          </a:p>
        </p:txBody>
      </p:sp>
      <p:sp>
        <p:nvSpPr>
          <p:cNvPr id="46" name="TextBox 45" descr=" 46">
            <a:extLst>
              <a:ext uri="{FF2B5EF4-FFF2-40B4-BE49-F238E27FC236}">
                <a16:creationId xmlns:a16="http://schemas.microsoft.com/office/drawing/2014/main" id="{73A4A470-9BCF-4A7C-ABAC-FB956E03C35A}"/>
              </a:ext>
            </a:extLst>
          </p:cNvPr>
          <p:cNvSpPr txBox="1"/>
          <p:nvPr/>
        </p:nvSpPr>
        <p:spPr>
          <a:xfrm>
            <a:off x="7215753" y="5257062"/>
            <a:ext cx="950901" cy="338554"/>
          </a:xfrm>
          <a:prstGeom prst="rect">
            <a:avLst/>
          </a:prstGeom>
          <a:noFill/>
        </p:spPr>
        <p:txBody>
          <a:bodyPr wrap="none" rtlCol="0">
            <a:spAutoFit/>
          </a:bodyPr>
          <a:lstStyle/>
          <a:p>
            <a:pPr defTabSz="914446"/>
            <a:r>
              <a:rPr lang="en-US" sz="1600" dirty="0">
                <a:solidFill>
                  <a:srgbClr val="0A091B"/>
                </a:solidFill>
                <a:latin typeface="Roboto"/>
              </a:rPr>
              <a:t>Network</a:t>
            </a:r>
          </a:p>
        </p:txBody>
      </p:sp>
      <p:sp>
        <p:nvSpPr>
          <p:cNvPr id="47" name="TextBox 46" descr=" 47">
            <a:extLst>
              <a:ext uri="{FF2B5EF4-FFF2-40B4-BE49-F238E27FC236}">
                <a16:creationId xmlns:a16="http://schemas.microsoft.com/office/drawing/2014/main" id="{7E579C27-107F-4525-86DC-0F40D2A7B5F0}"/>
              </a:ext>
            </a:extLst>
          </p:cNvPr>
          <p:cNvSpPr txBox="1"/>
          <p:nvPr/>
        </p:nvSpPr>
        <p:spPr>
          <a:xfrm>
            <a:off x="8469031" y="5257062"/>
            <a:ext cx="1162498" cy="338554"/>
          </a:xfrm>
          <a:prstGeom prst="rect">
            <a:avLst/>
          </a:prstGeom>
          <a:noFill/>
        </p:spPr>
        <p:txBody>
          <a:bodyPr wrap="none" rtlCol="0">
            <a:spAutoFit/>
          </a:bodyPr>
          <a:lstStyle/>
          <a:p>
            <a:pPr defTabSz="914446"/>
            <a:r>
              <a:rPr lang="en-US" sz="1600" dirty="0">
                <a:solidFill>
                  <a:srgbClr val="0A091B"/>
                </a:solidFill>
                <a:latin typeface="Roboto"/>
              </a:rPr>
              <a:t>Immediate</a:t>
            </a:r>
          </a:p>
        </p:txBody>
      </p:sp>
      <p:sp>
        <p:nvSpPr>
          <p:cNvPr id="55" name="Rectangle 54" descr=" 55">
            <a:extLst>
              <a:ext uri="{FF2B5EF4-FFF2-40B4-BE49-F238E27FC236}">
                <a16:creationId xmlns:a16="http://schemas.microsoft.com/office/drawing/2014/main" id="{AFD51D9E-278D-49F5-857E-DE3268E42387}"/>
              </a:ext>
            </a:extLst>
          </p:cNvPr>
          <p:cNvSpPr/>
          <p:nvPr/>
        </p:nvSpPr>
        <p:spPr>
          <a:xfrm>
            <a:off x="5047916" y="3429000"/>
            <a:ext cx="2855495" cy="37260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867" dirty="0">
                <a:solidFill>
                  <a:srgbClr val="0A091B"/>
                </a:solidFill>
                <a:latin typeface="Roboto"/>
              </a:rPr>
              <a:t>Main</a:t>
            </a:r>
          </a:p>
        </p:txBody>
      </p:sp>
      <p:sp>
        <p:nvSpPr>
          <p:cNvPr id="41" name="TextBox 40" descr=" 57">
            <a:extLst>
              <a:ext uri="{FF2B5EF4-FFF2-40B4-BE49-F238E27FC236}">
                <a16:creationId xmlns:a16="http://schemas.microsoft.com/office/drawing/2014/main" id="{2240D592-FD52-4E9D-9E14-6EDAE476ACA3}"/>
              </a:ext>
            </a:extLst>
          </p:cNvPr>
          <p:cNvSpPr txBox="1"/>
          <p:nvPr/>
        </p:nvSpPr>
        <p:spPr>
          <a:xfrm>
            <a:off x="516526" y="5052081"/>
            <a:ext cx="885179" cy="338554"/>
          </a:xfrm>
          <a:prstGeom prst="rect">
            <a:avLst/>
          </a:prstGeom>
          <a:noFill/>
        </p:spPr>
        <p:txBody>
          <a:bodyPr wrap="none" rtlCol="0">
            <a:spAutoFit/>
          </a:bodyPr>
          <a:lstStyle/>
          <a:p>
            <a:pPr defTabSz="914446"/>
            <a:r>
              <a:rPr lang="en-US" sz="1600" dirty="0">
                <a:solidFill>
                  <a:srgbClr val="0A091B"/>
                </a:solidFill>
                <a:latin typeface="Roboto"/>
              </a:rPr>
              <a:t>starting</a:t>
            </a:r>
          </a:p>
        </p:txBody>
      </p:sp>
      <p:sp>
        <p:nvSpPr>
          <p:cNvPr id="49" name="TextBox 48" descr=" 60">
            <a:extLst>
              <a:ext uri="{FF2B5EF4-FFF2-40B4-BE49-F238E27FC236}">
                <a16:creationId xmlns:a16="http://schemas.microsoft.com/office/drawing/2014/main" id="{FA392B8F-9789-4EEB-83B7-745B36E01F34}"/>
              </a:ext>
            </a:extLst>
          </p:cNvPr>
          <p:cNvSpPr txBox="1"/>
          <p:nvPr/>
        </p:nvSpPr>
        <p:spPr>
          <a:xfrm>
            <a:off x="516526" y="5340826"/>
            <a:ext cx="899605" cy="338554"/>
          </a:xfrm>
          <a:prstGeom prst="rect">
            <a:avLst/>
          </a:prstGeom>
          <a:noFill/>
        </p:spPr>
        <p:txBody>
          <a:bodyPr wrap="none" rtlCol="0">
            <a:spAutoFit/>
          </a:bodyPr>
          <a:lstStyle/>
          <a:p>
            <a:pPr defTabSz="914446"/>
            <a:r>
              <a:rPr lang="en-US" sz="1600" dirty="0">
                <a:solidFill>
                  <a:srgbClr val="0A091B"/>
                </a:solidFill>
                <a:latin typeface="Roboto"/>
              </a:rPr>
              <a:t>validate</a:t>
            </a:r>
          </a:p>
        </p:txBody>
      </p:sp>
      <p:sp>
        <p:nvSpPr>
          <p:cNvPr id="50" name="TextBox 49" descr=" 63">
            <a:extLst>
              <a:ext uri="{FF2B5EF4-FFF2-40B4-BE49-F238E27FC236}">
                <a16:creationId xmlns:a16="http://schemas.microsoft.com/office/drawing/2014/main" id="{D9B79315-7BE7-4925-BE0B-BF8ED7DE2051}"/>
              </a:ext>
            </a:extLst>
          </p:cNvPr>
          <p:cNvSpPr txBox="1"/>
          <p:nvPr/>
        </p:nvSpPr>
        <p:spPr>
          <a:xfrm>
            <a:off x="532307" y="5619611"/>
            <a:ext cx="611065" cy="338554"/>
          </a:xfrm>
          <a:prstGeom prst="rect">
            <a:avLst/>
          </a:prstGeom>
          <a:noFill/>
        </p:spPr>
        <p:txBody>
          <a:bodyPr wrap="none" rtlCol="0">
            <a:spAutoFit/>
          </a:bodyPr>
          <a:lstStyle/>
          <a:p>
            <a:pPr defTabSz="914446"/>
            <a:r>
              <a:rPr lang="en-US" sz="1600" dirty="0">
                <a:solidFill>
                  <a:srgbClr val="0A091B"/>
                </a:solidFill>
                <a:latin typeface="Roboto"/>
              </a:rPr>
              <a:t>save</a:t>
            </a:r>
          </a:p>
        </p:txBody>
      </p:sp>
    </p:spTree>
    <p:extLst>
      <p:ext uri="{BB962C8B-B14F-4D97-AF65-F5344CB8AC3E}">
        <p14:creationId xmlns:p14="http://schemas.microsoft.com/office/powerpoint/2010/main" val="2569418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descr=" 22">
            <a:extLst>
              <a:ext uri="{FF2B5EF4-FFF2-40B4-BE49-F238E27FC236}">
                <a16:creationId xmlns:a16="http://schemas.microsoft.com/office/drawing/2014/main" id="{58BDB30D-5BBC-4996-B604-437F3066896B}"/>
              </a:ext>
            </a:extLst>
          </p:cNvPr>
          <p:cNvGrpSpPr/>
          <p:nvPr/>
        </p:nvGrpSpPr>
        <p:grpSpPr>
          <a:xfrm>
            <a:off x="248444" y="224328"/>
            <a:ext cx="4200567" cy="3843597"/>
            <a:chOff x="2313433" y="2705100"/>
            <a:chExt cx="4017560" cy="5620512"/>
          </a:xfrm>
        </p:grpSpPr>
        <p:sp>
          <p:nvSpPr>
            <p:cNvPr id="23" name="Rectangle 22">
              <a:extLst>
                <a:ext uri="{FF2B5EF4-FFF2-40B4-BE49-F238E27FC236}">
                  <a16:creationId xmlns:a16="http://schemas.microsoft.com/office/drawing/2014/main" id="{E48093D3-7570-4200-B8D0-951C6F7EA08C}"/>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24" name="TextBox 23">
              <a:extLst>
                <a:ext uri="{FF2B5EF4-FFF2-40B4-BE49-F238E27FC236}">
                  <a16:creationId xmlns:a16="http://schemas.microsoft.com/office/drawing/2014/main" id="{ABB7839A-2DA7-4820-9317-9750B9A71B23}"/>
                </a:ext>
              </a:extLst>
            </p:cNvPr>
            <p:cNvSpPr txBox="1"/>
            <p:nvPr/>
          </p:nvSpPr>
          <p:spPr>
            <a:xfrm>
              <a:off x="2326217" y="4388577"/>
              <a:ext cx="3998384" cy="3735525"/>
            </a:xfrm>
            <a:prstGeom prst="rect">
              <a:avLst/>
            </a:prstGeom>
            <a:noFill/>
          </p:spPr>
          <p:txBody>
            <a:bodyPr wrap="square" rtlCol="0">
              <a:spAutoFit/>
            </a:bodyPr>
            <a:lstStyle/>
            <a:p>
              <a:pPr defTabSz="914446"/>
              <a:r>
                <a:rPr lang="en-US" sz="1600" dirty="0">
                  <a:solidFill>
                    <a:srgbClr val="F2F2F5">
                      <a:lumMod val="10000"/>
                    </a:srgbClr>
                  </a:solidFill>
                  <a:latin typeface="Roboto"/>
                </a:rPr>
                <a:t>console.log(‘starting’)</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validate = () =&gt; {console.log(‘validate’)};</a:t>
              </a:r>
            </a:p>
            <a:p>
              <a:pPr defTabSz="914446"/>
              <a:endParaRPr lang="en-US" sz="1600" dirty="0">
                <a:solidFill>
                  <a:srgbClr val="F2F2F5">
                    <a:lumMod val="10000"/>
                  </a:srgbClr>
                </a:solidFill>
                <a:latin typeface="Roboto"/>
              </a:endParaRPr>
            </a:p>
            <a:p>
              <a:pPr defTabSz="914446"/>
              <a:r>
                <a:rPr lang="en-US" sz="1600" dirty="0" err="1">
                  <a:solidFill>
                    <a:srgbClr val="F2F2F5">
                      <a:lumMod val="10000"/>
                    </a:srgbClr>
                  </a:solidFill>
                  <a:latin typeface="Roboto"/>
                </a:rPr>
                <a:t>saveUser</a:t>
              </a:r>
              <a:r>
                <a:rPr lang="en-US" sz="1600" dirty="0">
                  <a:solidFill>
                    <a:srgbClr val="F2F2F5">
                      <a:lumMod val="10000"/>
                    </a:srgbClr>
                  </a:solidFill>
                  <a:latin typeface="Roboto"/>
                </a:rPr>
                <a:t> = () =&gt; {console.log(‘save’)};</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validate()</a:t>
              </a:r>
            </a:p>
            <a:p>
              <a:pPr defTabSz="914446"/>
              <a:r>
                <a:rPr lang="en-US" sz="1600" dirty="0" err="1">
                  <a:solidFill>
                    <a:srgbClr val="F2F2F5">
                      <a:lumMod val="10000"/>
                    </a:srgbClr>
                  </a:solidFill>
                  <a:latin typeface="Roboto"/>
                </a:rPr>
                <a:t>saveUser</a:t>
              </a:r>
              <a:r>
                <a:rPr lang="en-US" sz="1600" dirty="0">
                  <a:solidFill>
                    <a:srgbClr val="F2F2F5">
                      <a:lumMod val="10000"/>
                    </a:srgbClr>
                  </a:solidFill>
                  <a:latin typeface="Roboto"/>
                </a:rPr>
                <a:t>()</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console.log(‘end’)</a:t>
              </a:r>
            </a:p>
          </p:txBody>
        </p:sp>
        <p:sp>
          <p:nvSpPr>
            <p:cNvPr id="26" name="Flowchart: Process 25">
              <a:extLst>
                <a:ext uri="{FF2B5EF4-FFF2-40B4-BE49-F238E27FC236}">
                  <a16:creationId xmlns:a16="http://schemas.microsoft.com/office/drawing/2014/main" id="{E64855D8-4DB8-413D-BEB9-DD8428F040F4}"/>
                </a:ext>
              </a:extLst>
            </p:cNvPr>
            <p:cNvSpPr/>
            <p:nvPr/>
          </p:nvSpPr>
          <p:spPr>
            <a:xfrm>
              <a:off x="2313433" y="2705100"/>
              <a:ext cx="4011168" cy="609991"/>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Code</a:t>
              </a:r>
              <a:endParaRPr lang="uk-UA" sz="2400" dirty="0">
                <a:solidFill>
                  <a:srgbClr val="F2F2F5"/>
                </a:solidFill>
                <a:latin typeface="+mj-lt"/>
              </a:endParaRPr>
            </a:p>
          </p:txBody>
        </p:sp>
      </p:grpSp>
      <p:grpSp>
        <p:nvGrpSpPr>
          <p:cNvPr id="27" name="Group 26" descr=" 27">
            <a:extLst>
              <a:ext uri="{FF2B5EF4-FFF2-40B4-BE49-F238E27FC236}">
                <a16:creationId xmlns:a16="http://schemas.microsoft.com/office/drawing/2014/main" id="{A32B3CFC-4C6C-4837-9788-40FAD4D242EF}"/>
              </a:ext>
            </a:extLst>
          </p:cNvPr>
          <p:cNvGrpSpPr/>
          <p:nvPr/>
        </p:nvGrpSpPr>
        <p:grpSpPr>
          <a:xfrm>
            <a:off x="262894" y="4746511"/>
            <a:ext cx="4193884" cy="1748155"/>
            <a:chOff x="2313433" y="2705100"/>
            <a:chExt cx="4017560" cy="5620512"/>
          </a:xfrm>
        </p:grpSpPr>
        <p:sp>
          <p:nvSpPr>
            <p:cNvPr id="28" name="Rectangle 27">
              <a:extLst>
                <a:ext uri="{FF2B5EF4-FFF2-40B4-BE49-F238E27FC236}">
                  <a16:creationId xmlns:a16="http://schemas.microsoft.com/office/drawing/2014/main" id="{19160FAD-45B3-45DE-A936-F42782D89400}"/>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0" name="Flowchart: Process 29">
              <a:extLst>
                <a:ext uri="{FF2B5EF4-FFF2-40B4-BE49-F238E27FC236}">
                  <a16:creationId xmlns:a16="http://schemas.microsoft.com/office/drawing/2014/main" id="{EC16FE11-CED5-4D80-89DA-C6A1885D0B30}"/>
                </a:ext>
              </a:extLst>
            </p:cNvPr>
            <p:cNvSpPr/>
            <p:nvPr/>
          </p:nvSpPr>
          <p:spPr>
            <a:xfrm>
              <a:off x="2313433" y="2705100"/>
              <a:ext cx="4011168" cy="733678"/>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Console</a:t>
              </a:r>
              <a:endParaRPr lang="uk-UA" sz="2400" dirty="0">
                <a:solidFill>
                  <a:srgbClr val="F2F2F5"/>
                </a:solidFill>
                <a:latin typeface="+mj-lt"/>
              </a:endParaRPr>
            </a:p>
          </p:txBody>
        </p:sp>
      </p:grpSp>
      <p:grpSp>
        <p:nvGrpSpPr>
          <p:cNvPr id="31" name="Group 30" descr=" 31">
            <a:extLst>
              <a:ext uri="{FF2B5EF4-FFF2-40B4-BE49-F238E27FC236}">
                <a16:creationId xmlns:a16="http://schemas.microsoft.com/office/drawing/2014/main" id="{8172EC10-6ED4-4EBE-8284-D842729AEFFE}"/>
              </a:ext>
            </a:extLst>
          </p:cNvPr>
          <p:cNvGrpSpPr/>
          <p:nvPr/>
        </p:nvGrpSpPr>
        <p:grpSpPr>
          <a:xfrm>
            <a:off x="4938085" y="224329"/>
            <a:ext cx="3082969" cy="3747008"/>
            <a:chOff x="2313433" y="2705100"/>
            <a:chExt cx="4017560" cy="5620512"/>
          </a:xfrm>
        </p:grpSpPr>
        <p:sp>
          <p:nvSpPr>
            <p:cNvPr id="32" name="Rectangle 31">
              <a:extLst>
                <a:ext uri="{FF2B5EF4-FFF2-40B4-BE49-F238E27FC236}">
                  <a16:creationId xmlns:a16="http://schemas.microsoft.com/office/drawing/2014/main" id="{E30A0C2D-D743-4458-BD9B-C9F5DB3BA713}"/>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3" name="TextBox 32">
              <a:extLst>
                <a:ext uri="{FF2B5EF4-FFF2-40B4-BE49-F238E27FC236}">
                  <a16:creationId xmlns:a16="http://schemas.microsoft.com/office/drawing/2014/main" id="{F035481E-63BF-4FF5-B88C-C7A05090D753}"/>
                </a:ext>
              </a:extLst>
            </p:cNvPr>
            <p:cNvSpPr txBox="1"/>
            <p:nvPr/>
          </p:nvSpPr>
          <p:spPr>
            <a:xfrm>
              <a:off x="2326217" y="4388577"/>
              <a:ext cx="3998384" cy="877163"/>
            </a:xfrm>
            <a:prstGeom prst="rect">
              <a:avLst/>
            </a:prstGeom>
            <a:noFill/>
          </p:spPr>
          <p:txBody>
            <a:bodyPr wrap="square" rtlCol="0">
              <a:spAutoFit/>
            </a:bodyPr>
            <a:lstStyle/>
            <a:p>
              <a:pPr defTabSz="914446"/>
              <a:endParaRPr lang="en-US" sz="1600" dirty="0">
                <a:solidFill>
                  <a:srgbClr val="F2F2F5">
                    <a:lumMod val="10000"/>
                  </a:srgbClr>
                </a:solidFill>
                <a:latin typeface="Roboto"/>
              </a:endParaRPr>
            </a:p>
            <a:p>
              <a:pPr defTabSz="914446"/>
              <a:endParaRPr lang="en-US" sz="1600" dirty="0">
                <a:solidFill>
                  <a:srgbClr val="F2F2F5">
                    <a:lumMod val="10000"/>
                  </a:srgbClr>
                </a:solidFill>
                <a:latin typeface="Roboto"/>
              </a:endParaRPr>
            </a:p>
          </p:txBody>
        </p:sp>
        <p:sp>
          <p:nvSpPr>
            <p:cNvPr id="34" name="Flowchart: Process 33">
              <a:extLst>
                <a:ext uri="{FF2B5EF4-FFF2-40B4-BE49-F238E27FC236}">
                  <a16:creationId xmlns:a16="http://schemas.microsoft.com/office/drawing/2014/main" id="{AB2EC16B-9FE2-4CCF-9593-7D74E7EF5965}"/>
                </a:ext>
              </a:extLst>
            </p:cNvPr>
            <p:cNvSpPr/>
            <p:nvPr/>
          </p:nvSpPr>
          <p:spPr>
            <a:xfrm>
              <a:off x="2313433" y="2705100"/>
              <a:ext cx="4011168" cy="609991"/>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V8 Stack</a:t>
              </a:r>
              <a:endParaRPr lang="uk-UA" sz="2400" dirty="0">
                <a:solidFill>
                  <a:srgbClr val="F2F2F5"/>
                </a:solidFill>
                <a:latin typeface="+mj-lt"/>
              </a:endParaRPr>
            </a:p>
          </p:txBody>
        </p:sp>
      </p:grpSp>
      <p:grpSp>
        <p:nvGrpSpPr>
          <p:cNvPr id="35" name="Group 34" descr=" 35">
            <a:extLst>
              <a:ext uri="{FF2B5EF4-FFF2-40B4-BE49-F238E27FC236}">
                <a16:creationId xmlns:a16="http://schemas.microsoft.com/office/drawing/2014/main" id="{C04E7859-E697-43A1-A897-E5A5D3562B18}"/>
              </a:ext>
            </a:extLst>
          </p:cNvPr>
          <p:cNvGrpSpPr/>
          <p:nvPr/>
        </p:nvGrpSpPr>
        <p:grpSpPr>
          <a:xfrm>
            <a:off x="8687033" y="224328"/>
            <a:ext cx="3082969" cy="3766418"/>
            <a:chOff x="2313433" y="2705100"/>
            <a:chExt cx="4017560" cy="5620512"/>
          </a:xfrm>
        </p:grpSpPr>
        <p:sp>
          <p:nvSpPr>
            <p:cNvPr id="36" name="Rectangle 35">
              <a:extLst>
                <a:ext uri="{FF2B5EF4-FFF2-40B4-BE49-F238E27FC236}">
                  <a16:creationId xmlns:a16="http://schemas.microsoft.com/office/drawing/2014/main" id="{CBC67710-A50A-43A2-A9D7-4F4C783A1387}"/>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7" name="TextBox 36">
              <a:extLst>
                <a:ext uri="{FF2B5EF4-FFF2-40B4-BE49-F238E27FC236}">
                  <a16:creationId xmlns:a16="http://schemas.microsoft.com/office/drawing/2014/main" id="{3D34E92E-2866-4581-9577-79DE40F16830}"/>
                </a:ext>
              </a:extLst>
            </p:cNvPr>
            <p:cNvSpPr txBox="1"/>
            <p:nvPr/>
          </p:nvSpPr>
          <p:spPr>
            <a:xfrm>
              <a:off x="2326217" y="4388577"/>
              <a:ext cx="3998384" cy="872642"/>
            </a:xfrm>
            <a:prstGeom prst="rect">
              <a:avLst/>
            </a:prstGeom>
            <a:noFill/>
          </p:spPr>
          <p:txBody>
            <a:bodyPr wrap="square" rtlCol="0">
              <a:spAutoFit/>
            </a:bodyPr>
            <a:lstStyle/>
            <a:p>
              <a:pPr defTabSz="914446"/>
              <a:endParaRPr lang="en-US" sz="1600" dirty="0">
                <a:solidFill>
                  <a:srgbClr val="F2F2F5">
                    <a:lumMod val="10000"/>
                  </a:srgbClr>
                </a:solidFill>
                <a:latin typeface="Roboto"/>
              </a:endParaRPr>
            </a:p>
            <a:p>
              <a:pPr defTabSz="914446"/>
              <a:endParaRPr lang="en-US" sz="1600" dirty="0">
                <a:solidFill>
                  <a:srgbClr val="F2F2F5">
                    <a:lumMod val="10000"/>
                  </a:srgbClr>
                </a:solidFill>
                <a:latin typeface="Roboto"/>
              </a:endParaRPr>
            </a:p>
          </p:txBody>
        </p:sp>
        <p:sp>
          <p:nvSpPr>
            <p:cNvPr id="38" name="Flowchart: Process 37">
              <a:extLst>
                <a:ext uri="{FF2B5EF4-FFF2-40B4-BE49-F238E27FC236}">
                  <a16:creationId xmlns:a16="http://schemas.microsoft.com/office/drawing/2014/main" id="{D8A5B495-1BF8-4FC6-9550-B415498E68E4}"/>
                </a:ext>
              </a:extLst>
            </p:cNvPr>
            <p:cNvSpPr/>
            <p:nvPr/>
          </p:nvSpPr>
          <p:spPr>
            <a:xfrm>
              <a:off x="2313433" y="2705100"/>
              <a:ext cx="4011168" cy="609990"/>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err="1">
                  <a:solidFill>
                    <a:srgbClr val="F2F2F5"/>
                  </a:solidFill>
                  <a:latin typeface="Roboto Condensed"/>
                </a:rPr>
                <a:t>Async</a:t>
              </a:r>
              <a:r>
                <a:rPr lang="en-US" sz="2400" dirty="0">
                  <a:solidFill>
                    <a:srgbClr val="F2F2F5"/>
                  </a:solidFill>
                  <a:latin typeface="Roboto Condensed"/>
                </a:rPr>
                <a:t> API</a:t>
              </a:r>
              <a:endParaRPr lang="uk-UA" sz="2400" dirty="0">
                <a:solidFill>
                  <a:srgbClr val="F2F2F5"/>
                </a:solidFill>
                <a:latin typeface="+mj-lt"/>
              </a:endParaRPr>
            </a:p>
          </p:txBody>
        </p:sp>
      </p:grpSp>
      <p:grpSp>
        <p:nvGrpSpPr>
          <p:cNvPr id="39" name="Group 38" descr=" 39">
            <a:extLst>
              <a:ext uri="{FF2B5EF4-FFF2-40B4-BE49-F238E27FC236}">
                <a16:creationId xmlns:a16="http://schemas.microsoft.com/office/drawing/2014/main" id="{37F654DE-43D8-4FA0-9534-01D16C5DE3D0}"/>
              </a:ext>
            </a:extLst>
          </p:cNvPr>
          <p:cNvGrpSpPr/>
          <p:nvPr/>
        </p:nvGrpSpPr>
        <p:grpSpPr>
          <a:xfrm>
            <a:off x="4938085" y="4746511"/>
            <a:ext cx="6827011" cy="1746202"/>
            <a:chOff x="2313433" y="2705100"/>
            <a:chExt cx="4017560" cy="5620512"/>
          </a:xfrm>
        </p:grpSpPr>
        <p:sp>
          <p:nvSpPr>
            <p:cNvPr id="40" name="Rectangle 39">
              <a:extLst>
                <a:ext uri="{FF2B5EF4-FFF2-40B4-BE49-F238E27FC236}">
                  <a16:creationId xmlns:a16="http://schemas.microsoft.com/office/drawing/2014/main" id="{7BE79972-F0C0-4A2E-9829-812FE00085C9}"/>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42" name="Flowchart: Process 41">
              <a:extLst>
                <a:ext uri="{FF2B5EF4-FFF2-40B4-BE49-F238E27FC236}">
                  <a16:creationId xmlns:a16="http://schemas.microsoft.com/office/drawing/2014/main" id="{B4E3E96A-AE87-412E-B7DB-E43DEC38A292}"/>
                </a:ext>
              </a:extLst>
            </p:cNvPr>
            <p:cNvSpPr/>
            <p:nvPr/>
          </p:nvSpPr>
          <p:spPr>
            <a:xfrm>
              <a:off x="2313433" y="2705100"/>
              <a:ext cx="4011168" cy="733678"/>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Task Queue</a:t>
              </a:r>
              <a:endParaRPr lang="uk-UA" sz="2400" dirty="0">
                <a:solidFill>
                  <a:srgbClr val="F2F2F5"/>
                </a:solidFill>
                <a:latin typeface="+mj-lt"/>
              </a:endParaRPr>
            </a:p>
          </p:txBody>
        </p:sp>
      </p:grpSp>
      <p:sp>
        <p:nvSpPr>
          <p:cNvPr id="5" name="Rectangle 4" descr=" 5">
            <a:extLst>
              <a:ext uri="{FF2B5EF4-FFF2-40B4-BE49-F238E27FC236}">
                <a16:creationId xmlns:a16="http://schemas.microsoft.com/office/drawing/2014/main" id="{D10A7B54-C253-42D6-87F0-3A12FBEC6E90}"/>
              </a:ext>
            </a:extLst>
          </p:cNvPr>
          <p:cNvSpPr/>
          <p:nvPr/>
        </p:nvSpPr>
        <p:spPr>
          <a:xfrm>
            <a:off x="5796547"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3" name="Rectangle 42" descr=" 43">
            <a:extLst>
              <a:ext uri="{FF2B5EF4-FFF2-40B4-BE49-F238E27FC236}">
                <a16:creationId xmlns:a16="http://schemas.microsoft.com/office/drawing/2014/main" id="{691268F4-AB16-4A0C-A8E4-2EF35EB0657B}"/>
              </a:ext>
            </a:extLst>
          </p:cNvPr>
          <p:cNvSpPr/>
          <p:nvPr/>
        </p:nvSpPr>
        <p:spPr>
          <a:xfrm>
            <a:off x="7129972"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4" name="Rectangle 43" descr=" 44">
            <a:extLst>
              <a:ext uri="{FF2B5EF4-FFF2-40B4-BE49-F238E27FC236}">
                <a16:creationId xmlns:a16="http://schemas.microsoft.com/office/drawing/2014/main" id="{8FB8A5F1-B612-4A15-8BFD-22B6B380597E}"/>
              </a:ext>
            </a:extLst>
          </p:cNvPr>
          <p:cNvSpPr/>
          <p:nvPr/>
        </p:nvSpPr>
        <p:spPr>
          <a:xfrm>
            <a:off x="8463397"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5" name="Rectangle 44" descr=" 45">
            <a:extLst>
              <a:ext uri="{FF2B5EF4-FFF2-40B4-BE49-F238E27FC236}">
                <a16:creationId xmlns:a16="http://schemas.microsoft.com/office/drawing/2014/main" id="{641BBF46-BBAA-48AD-87D7-8DB08CF26673}"/>
              </a:ext>
            </a:extLst>
          </p:cNvPr>
          <p:cNvSpPr/>
          <p:nvPr/>
        </p:nvSpPr>
        <p:spPr>
          <a:xfrm>
            <a:off x="9796821"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6" name="TextBox 5" descr=" 6">
            <a:extLst>
              <a:ext uri="{FF2B5EF4-FFF2-40B4-BE49-F238E27FC236}">
                <a16:creationId xmlns:a16="http://schemas.microsoft.com/office/drawing/2014/main" id="{B1E36D65-4768-41B5-BD0C-6EF6CFCEFB78}"/>
              </a:ext>
            </a:extLst>
          </p:cNvPr>
          <p:cNvSpPr txBox="1"/>
          <p:nvPr/>
        </p:nvSpPr>
        <p:spPr>
          <a:xfrm>
            <a:off x="6000481" y="5257063"/>
            <a:ext cx="713657" cy="338554"/>
          </a:xfrm>
          <a:prstGeom prst="rect">
            <a:avLst/>
          </a:prstGeom>
          <a:noFill/>
        </p:spPr>
        <p:txBody>
          <a:bodyPr wrap="none" rtlCol="0">
            <a:spAutoFit/>
          </a:bodyPr>
          <a:lstStyle/>
          <a:p>
            <a:pPr defTabSz="914446"/>
            <a:r>
              <a:rPr lang="en-US" sz="1600" dirty="0">
                <a:solidFill>
                  <a:srgbClr val="0A091B"/>
                </a:solidFill>
                <a:latin typeface="Roboto"/>
              </a:rPr>
              <a:t>Timer</a:t>
            </a:r>
          </a:p>
        </p:txBody>
      </p:sp>
      <p:sp>
        <p:nvSpPr>
          <p:cNvPr id="46" name="TextBox 45" descr=" 46">
            <a:extLst>
              <a:ext uri="{FF2B5EF4-FFF2-40B4-BE49-F238E27FC236}">
                <a16:creationId xmlns:a16="http://schemas.microsoft.com/office/drawing/2014/main" id="{73A4A470-9BCF-4A7C-ABAC-FB956E03C35A}"/>
              </a:ext>
            </a:extLst>
          </p:cNvPr>
          <p:cNvSpPr txBox="1"/>
          <p:nvPr/>
        </p:nvSpPr>
        <p:spPr>
          <a:xfrm>
            <a:off x="7215753" y="5257062"/>
            <a:ext cx="950901" cy="338554"/>
          </a:xfrm>
          <a:prstGeom prst="rect">
            <a:avLst/>
          </a:prstGeom>
          <a:noFill/>
        </p:spPr>
        <p:txBody>
          <a:bodyPr wrap="none" rtlCol="0">
            <a:spAutoFit/>
          </a:bodyPr>
          <a:lstStyle/>
          <a:p>
            <a:pPr defTabSz="914446"/>
            <a:r>
              <a:rPr lang="en-US" sz="1600" dirty="0">
                <a:solidFill>
                  <a:srgbClr val="0A091B"/>
                </a:solidFill>
                <a:latin typeface="Roboto"/>
              </a:rPr>
              <a:t>Network</a:t>
            </a:r>
          </a:p>
        </p:txBody>
      </p:sp>
      <p:sp>
        <p:nvSpPr>
          <p:cNvPr id="47" name="TextBox 46" descr=" 47">
            <a:extLst>
              <a:ext uri="{FF2B5EF4-FFF2-40B4-BE49-F238E27FC236}">
                <a16:creationId xmlns:a16="http://schemas.microsoft.com/office/drawing/2014/main" id="{7E579C27-107F-4525-86DC-0F40D2A7B5F0}"/>
              </a:ext>
            </a:extLst>
          </p:cNvPr>
          <p:cNvSpPr txBox="1"/>
          <p:nvPr/>
        </p:nvSpPr>
        <p:spPr>
          <a:xfrm>
            <a:off x="8469031" y="5257062"/>
            <a:ext cx="1162498" cy="338554"/>
          </a:xfrm>
          <a:prstGeom prst="rect">
            <a:avLst/>
          </a:prstGeom>
          <a:noFill/>
        </p:spPr>
        <p:txBody>
          <a:bodyPr wrap="none" rtlCol="0">
            <a:spAutoFit/>
          </a:bodyPr>
          <a:lstStyle/>
          <a:p>
            <a:pPr defTabSz="914446"/>
            <a:r>
              <a:rPr lang="en-US" sz="1600" dirty="0">
                <a:solidFill>
                  <a:srgbClr val="0A091B"/>
                </a:solidFill>
                <a:latin typeface="Roboto"/>
              </a:rPr>
              <a:t>Immediate</a:t>
            </a:r>
          </a:p>
        </p:txBody>
      </p:sp>
      <p:sp>
        <p:nvSpPr>
          <p:cNvPr id="55" name="Rectangle 54" descr=" 55">
            <a:extLst>
              <a:ext uri="{FF2B5EF4-FFF2-40B4-BE49-F238E27FC236}">
                <a16:creationId xmlns:a16="http://schemas.microsoft.com/office/drawing/2014/main" id="{AFD51D9E-278D-49F5-857E-DE3268E42387}"/>
              </a:ext>
            </a:extLst>
          </p:cNvPr>
          <p:cNvSpPr/>
          <p:nvPr/>
        </p:nvSpPr>
        <p:spPr>
          <a:xfrm>
            <a:off x="5047916" y="3429000"/>
            <a:ext cx="2855495" cy="37260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867" dirty="0">
                <a:solidFill>
                  <a:srgbClr val="0A091B"/>
                </a:solidFill>
                <a:latin typeface="Roboto"/>
              </a:rPr>
              <a:t>Main</a:t>
            </a:r>
          </a:p>
        </p:txBody>
      </p:sp>
      <p:sp>
        <p:nvSpPr>
          <p:cNvPr id="41" name="TextBox 40" descr=" 57">
            <a:extLst>
              <a:ext uri="{FF2B5EF4-FFF2-40B4-BE49-F238E27FC236}">
                <a16:creationId xmlns:a16="http://schemas.microsoft.com/office/drawing/2014/main" id="{2240D592-FD52-4E9D-9E14-6EDAE476ACA3}"/>
              </a:ext>
            </a:extLst>
          </p:cNvPr>
          <p:cNvSpPr txBox="1"/>
          <p:nvPr/>
        </p:nvSpPr>
        <p:spPr>
          <a:xfrm>
            <a:off x="516526" y="5052081"/>
            <a:ext cx="885179" cy="338554"/>
          </a:xfrm>
          <a:prstGeom prst="rect">
            <a:avLst/>
          </a:prstGeom>
          <a:noFill/>
        </p:spPr>
        <p:txBody>
          <a:bodyPr wrap="none" rtlCol="0">
            <a:spAutoFit/>
          </a:bodyPr>
          <a:lstStyle/>
          <a:p>
            <a:pPr defTabSz="914446"/>
            <a:r>
              <a:rPr lang="en-US" sz="1600" dirty="0">
                <a:solidFill>
                  <a:srgbClr val="0A091B"/>
                </a:solidFill>
                <a:latin typeface="Roboto"/>
              </a:rPr>
              <a:t>starting</a:t>
            </a:r>
          </a:p>
        </p:txBody>
      </p:sp>
      <p:sp>
        <p:nvSpPr>
          <p:cNvPr id="49" name="TextBox 48" descr=" 60">
            <a:extLst>
              <a:ext uri="{FF2B5EF4-FFF2-40B4-BE49-F238E27FC236}">
                <a16:creationId xmlns:a16="http://schemas.microsoft.com/office/drawing/2014/main" id="{FA392B8F-9789-4EEB-83B7-745B36E01F34}"/>
              </a:ext>
            </a:extLst>
          </p:cNvPr>
          <p:cNvSpPr txBox="1"/>
          <p:nvPr/>
        </p:nvSpPr>
        <p:spPr>
          <a:xfrm>
            <a:off x="516526" y="5340826"/>
            <a:ext cx="899605" cy="338554"/>
          </a:xfrm>
          <a:prstGeom prst="rect">
            <a:avLst/>
          </a:prstGeom>
          <a:noFill/>
        </p:spPr>
        <p:txBody>
          <a:bodyPr wrap="none" rtlCol="0">
            <a:spAutoFit/>
          </a:bodyPr>
          <a:lstStyle/>
          <a:p>
            <a:pPr defTabSz="914446"/>
            <a:r>
              <a:rPr lang="en-US" sz="1600" dirty="0">
                <a:solidFill>
                  <a:srgbClr val="0A091B"/>
                </a:solidFill>
                <a:latin typeface="Roboto"/>
              </a:rPr>
              <a:t>validate</a:t>
            </a:r>
          </a:p>
        </p:txBody>
      </p:sp>
      <p:sp>
        <p:nvSpPr>
          <p:cNvPr id="50" name="TextBox 49" descr=" 63">
            <a:extLst>
              <a:ext uri="{FF2B5EF4-FFF2-40B4-BE49-F238E27FC236}">
                <a16:creationId xmlns:a16="http://schemas.microsoft.com/office/drawing/2014/main" id="{D9B79315-7BE7-4925-BE0B-BF8ED7DE2051}"/>
              </a:ext>
            </a:extLst>
          </p:cNvPr>
          <p:cNvSpPr txBox="1"/>
          <p:nvPr/>
        </p:nvSpPr>
        <p:spPr>
          <a:xfrm>
            <a:off x="532307" y="5619611"/>
            <a:ext cx="611065" cy="338554"/>
          </a:xfrm>
          <a:prstGeom prst="rect">
            <a:avLst/>
          </a:prstGeom>
          <a:noFill/>
        </p:spPr>
        <p:txBody>
          <a:bodyPr wrap="none" rtlCol="0">
            <a:spAutoFit/>
          </a:bodyPr>
          <a:lstStyle/>
          <a:p>
            <a:pPr defTabSz="914446"/>
            <a:r>
              <a:rPr lang="en-US" sz="1600" dirty="0">
                <a:solidFill>
                  <a:srgbClr val="0A091B"/>
                </a:solidFill>
                <a:latin typeface="Roboto"/>
              </a:rPr>
              <a:t>save</a:t>
            </a:r>
          </a:p>
        </p:txBody>
      </p:sp>
      <p:cxnSp>
        <p:nvCxnSpPr>
          <p:cNvPr id="48" name="Straight Arrow Connector 47" descr=" 64">
            <a:extLst>
              <a:ext uri="{FF2B5EF4-FFF2-40B4-BE49-F238E27FC236}">
                <a16:creationId xmlns:a16="http://schemas.microsoft.com/office/drawing/2014/main" id="{1ED90BED-DA62-4292-9A4E-13CFD6CA5C88}"/>
              </a:ext>
            </a:extLst>
          </p:cNvPr>
          <p:cNvCxnSpPr>
            <a:cxnSpLocks/>
          </p:cNvCxnSpPr>
          <p:nvPr/>
        </p:nvCxnSpPr>
        <p:spPr>
          <a:xfrm flipH="1">
            <a:off x="2314252" y="3695471"/>
            <a:ext cx="535509" cy="0"/>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sp>
        <p:nvSpPr>
          <p:cNvPr id="51" name="Rectangle 50" descr=" 65">
            <a:extLst>
              <a:ext uri="{FF2B5EF4-FFF2-40B4-BE49-F238E27FC236}">
                <a16:creationId xmlns:a16="http://schemas.microsoft.com/office/drawing/2014/main" id="{14913B32-4EF7-436F-A94D-72179B077EDB}"/>
              </a:ext>
            </a:extLst>
          </p:cNvPr>
          <p:cNvSpPr/>
          <p:nvPr/>
        </p:nvSpPr>
        <p:spPr>
          <a:xfrm>
            <a:off x="5047916" y="2884283"/>
            <a:ext cx="2855495" cy="37260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867" dirty="0">
                <a:solidFill>
                  <a:srgbClr val="0A091B"/>
                </a:solidFill>
                <a:latin typeface="Roboto"/>
              </a:rPr>
              <a:t>Console.log()</a:t>
            </a:r>
          </a:p>
        </p:txBody>
      </p:sp>
      <p:sp>
        <p:nvSpPr>
          <p:cNvPr id="52" name="TextBox 51" descr=" 67">
            <a:extLst>
              <a:ext uri="{FF2B5EF4-FFF2-40B4-BE49-F238E27FC236}">
                <a16:creationId xmlns:a16="http://schemas.microsoft.com/office/drawing/2014/main" id="{092C15F7-6CFE-4C18-B898-B71BEFA43E01}"/>
              </a:ext>
            </a:extLst>
          </p:cNvPr>
          <p:cNvSpPr txBox="1"/>
          <p:nvPr/>
        </p:nvSpPr>
        <p:spPr>
          <a:xfrm>
            <a:off x="532306" y="5903249"/>
            <a:ext cx="522900" cy="338554"/>
          </a:xfrm>
          <a:prstGeom prst="rect">
            <a:avLst/>
          </a:prstGeom>
          <a:noFill/>
        </p:spPr>
        <p:txBody>
          <a:bodyPr wrap="none" rtlCol="0">
            <a:spAutoFit/>
          </a:bodyPr>
          <a:lstStyle/>
          <a:p>
            <a:pPr defTabSz="914446"/>
            <a:r>
              <a:rPr lang="en-US" sz="1600" dirty="0">
                <a:solidFill>
                  <a:srgbClr val="0A091B"/>
                </a:solidFill>
                <a:latin typeface="Roboto"/>
              </a:rPr>
              <a:t>end</a:t>
            </a:r>
          </a:p>
        </p:txBody>
      </p:sp>
    </p:spTree>
    <p:extLst>
      <p:ext uri="{BB962C8B-B14F-4D97-AF65-F5344CB8AC3E}">
        <p14:creationId xmlns:p14="http://schemas.microsoft.com/office/powerpoint/2010/main" val="1058756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descr=" 22">
            <a:extLst>
              <a:ext uri="{FF2B5EF4-FFF2-40B4-BE49-F238E27FC236}">
                <a16:creationId xmlns:a16="http://schemas.microsoft.com/office/drawing/2014/main" id="{58BDB30D-5BBC-4996-B604-437F3066896B}"/>
              </a:ext>
            </a:extLst>
          </p:cNvPr>
          <p:cNvGrpSpPr/>
          <p:nvPr/>
        </p:nvGrpSpPr>
        <p:grpSpPr>
          <a:xfrm>
            <a:off x="248444" y="224328"/>
            <a:ext cx="4200567" cy="3843597"/>
            <a:chOff x="2313433" y="2705100"/>
            <a:chExt cx="4017560" cy="5620512"/>
          </a:xfrm>
        </p:grpSpPr>
        <p:sp>
          <p:nvSpPr>
            <p:cNvPr id="23" name="Rectangle 22">
              <a:extLst>
                <a:ext uri="{FF2B5EF4-FFF2-40B4-BE49-F238E27FC236}">
                  <a16:creationId xmlns:a16="http://schemas.microsoft.com/office/drawing/2014/main" id="{E48093D3-7570-4200-B8D0-951C6F7EA08C}"/>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24" name="TextBox 23">
              <a:extLst>
                <a:ext uri="{FF2B5EF4-FFF2-40B4-BE49-F238E27FC236}">
                  <a16:creationId xmlns:a16="http://schemas.microsoft.com/office/drawing/2014/main" id="{ABB7839A-2DA7-4820-9317-9750B9A71B23}"/>
                </a:ext>
              </a:extLst>
            </p:cNvPr>
            <p:cNvSpPr txBox="1"/>
            <p:nvPr/>
          </p:nvSpPr>
          <p:spPr>
            <a:xfrm>
              <a:off x="2326217" y="4388577"/>
              <a:ext cx="3998384" cy="3735525"/>
            </a:xfrm>
            <a:prstGeom prst="rect">
              <a:avLst/>
            </a:prstGeom>
            <a:noFill/>
          </p:spPr>
          <p:txBody>
            <a:bodyPr wrap="square" rtlCol="0">
              <a:spAutoFit/>
            </a:bodyPr>
            <a:lstStyle/>
            <a:p>
              <a:pPr defTabSz="914446"/>
              <a:r>
                <a:rPr lang="en-US" sz="1600" dirty="0">
                  <a:solidFill>
                    <a:srgbClr val="F2F2F5">
                      <a:lumMod val="10000"/>
                    </a:srgbClr>
                  </a:solidFill>
                  <a:latin typeface="Roboto"/>
                </a:rPr>
                <a:t>console.log(‘starting’)</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validate = () =&gt; {console.log(‘validate’)};</a:t>
              </a:r>
            </a:p>
            <a:p>
              <a:pPr defTabSz="914446"/>
              <a:endParaRPr lang="en-US" sz="1600" dirty="0">
                <a:solidFill>
                  <a:srgbClr val="F2F2F5">
                    <a:lumMod val="10000"/>
                  </a:srgbClr>
                </a:solidFill>
                <a:latin typeface="Roboto"/>
              </a:endParaRPr>
            </a:p>
            <a:p>
              <a:pPr defTabSz="914446"/>
              <a:r>
                <a:rPr lang="en-US" sz="1600" dirty="0" err="1">
                  <a:solidFill>
                    <a:srgbClr val="F2F2F5">
                      <a:lumMod val="10000"/>
                    </a:srgbClr>
                  </a:solidFill>
                  <a:latin typeface="Roboto"/>
                </a:rPr>
                <a:t>saveUser</a:t>
              </a:r>
              <a:r>
                <a:rPr lang="en-US" sz="1600" dirty="0">
                  <a:solidFill>
                    <a:srgbClr val="F2F2F5">
                      <a:lumMod val="10000"/>
                    </a:srgbClr>
                  </a:solidFill>
                  <a:latin typeface="Roboto"/>
                </a:rPr>
                <a:t> = () =&gt; {console.log(‘save’)};</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validate()</a:t>
              </a:r>
            </a:p>
            <a:p>
              <a:pPr defTabSz="914446"/>
              <a:r>
                <a:rPr lang="en-US" sz="1600" dirty="0" err="1">
                  <a:solidFill>
                    <a:srgbClr val="F2F2F5">
                      <a:lumMod val="10000"/>
                    </a:srgbClr>
                  </a:solidFill>
                  <a:latin typeface="Roboto"/>
                </a:rPr>
                <a:t>saveUser</a:t>
              </a:r>
              <a:r>
                <a:rPr lang="en-US" sz="1600" dirty="0">
                  <a:solidFill>
                    <a:srgbClr val="F2F2F5">
                      <a:lumMod val="10000"/>
                    </a:srgbClr>
                  </a:solidFill>
                  <a:latin typeface="Roboto"/>
                </a:rPr>
                <a:t>()</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console.log(‘end’)</a:t>
              </a:r>
            </a:p>
          </p:txBody>
        </p:sp>
        <p:sp>
          <p:nvSpPr>
            <p:cNvPr id="26" name="Flowchart: Process 25">
              <a:extLst>
                <a:ext uri="{FF2B5EF4-FFF2-40B4-BE49-F238E27FC236}">
                  <a16:creationId xmlns:a16="http://schemas.microsoft.com/office/drawing/2014/main" id="{E64855D8-4DB8-413D-BEB9-DD8428F040F4}"/>
                </a:ext>
              </a:extLst>
            </p:cNvPr>
            <p:cNvSpPr/>
            <p:nvPr/>
          </p:nvSpPr>
          <p:spPr>
            <a:xfrm>
              <a:off x="2313433" y="2705100"/>
              <a:ext cx="4011168" cy="609991"/>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Code</a:t>
              </a:r>
              <a:endParaRPr lang="uk-UA" sz="2400" dirty="0">
                <a:solidFill>
                  <a:srgbClr val="F2F2F5"/>
                </a:solidFill>
                <a:latin typeface="+mj-lt"/>
              </a:endParaRPr>
            </a:p>
          </p:txBody>
        </p:sp>
      </p:grpSp>
      <p:grpSp>
        <p:nvGrpSpPr>
          <p:cNvPr id="27" name="Group 26" descr=" 27">
            <a:extLst>
              <a:ext uri="{FF2B5EF4-FFF2-40B4-BE49-F238E27FC236}">
                <a16:creationId xmlns:a16="http://schemas.microsoft.com/office/drawing/2014/main" id="{A32B3CFC-4C6C-4837-9788-40FAD4D242EF}"/>
              </a:ext>
            </a:extLst>
          </p:cNvPr>
          <p:cNvGrpSpPr/>
          <p:nvPr/>
        </p:nvGrpSpPr>
        <p:grpSpPr>
          <a:xfrm>
            <a:off x="262894" y="4746511"/>
            <a:ext cx="4193884" cy="1748155"/>
            <a:chOff x="2313433" y="2705100"/>
            <a:chExt cx="4017560" cy="5620512"/>
          </a:xfrm>
        </p:grpSpPr>
        <p:sp>
          <p:nvSpPr>
            <p:cNvPr id="28" name="Rectangle 27">
              <a:extLst>
                <a:ext uri="{FF2B5EF4-FFF2-40B4-BE49-F238E27FC236}">
                  <a16:creationId xmlns:a16="http://schemas.microsoft.com/office/drawing/2014/main" id="{19160FAD-45B3-45DE-A936-F42782D89400}"/>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0" name="Flowchart: Process 29">
              <a:extLst>
                <a:ext uri="{FF2B5EF4-FFF2-40B4-BE49-F238E27FC236}">
                  <a16:creationId xmlns:a16="http://schemas.microsoft.com/office/drawing/2014/main" id="{EC16FE11-CED5-4D80-89DA-C6A1885D0B30}"/>
                </a:ext>
              </a:extLst>
            </p:cNvPr>
            <p:cNvSpPr/>
            <p:nvPr/>
          </p:nvSpPr>
          <p:spPr>
            <a:xfrm>
              <a:off x="2313433" y="2705100"/>
              <a:ext cx="4011168" cy="733678"/>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Console</a:t>
              </a:r>
              <a:endParaRPr lang="uk-UA" sz="2400" dirty="0">
                <a:solidFill>
                  <a:srgbClr val="F2F2F5"/>
                </a:solidFill>
                <a:latin typeface="+mj-lt"/>
              </a:endParaRPr>
            </a:p>
          </p:txBody>
        </p:sp>
      </p:grpSp>
      <p:grpSp>
        <p:nvGrpSpPr>
          <p:cNvPr id="31" name="Group 30" descr=" 31">
            <a:extLst>
              <a:ext uri="{FF2B5EF4-FFF2-40B4-BE49-F238E27FC236}">
                <a16:creationId xmlns:a16="http://schemas.microsoft.com/office/drawing/2014/main" id="{8172EC10-6ED4-4EBE-8284-D842729AEFFE}"/>
              </a:ext>
            </a:extLst>
          </p:cNvPr>
          <p:cNvGrpSpPr/>
          <p:nvPr/>
        </p:nvGrpSpPr>
        <p:grpSpPr>
          <a:xfrm>
            <a:off x="4938085" y="224329"/>
            <a:ext cx="3082969" cy="3747008"/>
            <a:chOff x="2313433" y="2705100"/>
            <a:chExt cx="4017560" cy="5620512"/>
          </a:xfrm>
        </p:grpSpPr>
        <p:sp>
          <p:nvSpPr>
            <p:cNvPr id="32" name="Rectangle 31">
              <a:extLst>
                <a:ext uri="{FF2B5EF4-FFF2-40B4-BE49-F238E27FC236}">
                  <a16:creationId xmlns:a16="http://schemas.microsoft.com/office/drawing/2014/main" id="{E30A0C2D-D743-4458-BD9B-C9F5DB3BA713}"/>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3" name="TextBox 32">
              <a:extLst>
                <a:ext uri="{FF2B5EF4-FFF2-40B4-BE49-F238E27FC236}">
                  <a16:creationId xmlns:a16="http://schemas.microsoft.com/office/drawing/2014/main" id="{F035481E-63BF-4FF5-B88C-C7A05090D753}"/>
                </a:ext>
              </a:extLst>
            </p:cNvPr>
            <p:cNvSpPr txBox="1"/>
            <p:nvPr/>
          </p:nvSpPr>
          <p:spPr>
            <a:xfrm>
              <a:off x="2326217" y="4388577"/>
              <a:ext cx="3998384" cy="877163"/>
            </a:xfrm>
            <a:prstGeom prst="rect">
              <a:avLst/>
            </a:prstGeom>
            <a:noFill/>
          </p:spPr>
          <p:txBody>
            <a:bodyPr wrap="square" rtlCol="0">
              <a:spAutoFit/>
            </a:bodyPr>
            <a:lstStyle/>
            <a:p>
              <a:pPr defTabSz="914446"/>
              <a:endParaRPr lang="en-US" sz="1600" dirty="0">
                <a:solidFill>
                  <a:srgbClr val="F2F2F5">
                    <a:lumMod val="10000"/>
                  </a:srgbClr>
                </a:solidFill>
                <a:latin typeface="Roboto"/>
              </a:endParaRPr>
            </a:p>
            <a:p>
              <a:pPr defTabSz="914446"/>
              <a:endParaRPr lang="en-US" sz="1600" dirty="0">
                <a:solidFill>
                  <a:srgbClr val="F2F2F5">
                    <a:lumMod val="10000"/>
                  </a:srgbClr>
                </a:solidFill>
                <a:latin typeface="Roboto"/>
              </a:endParaRPr>
            </a:p>
          </p:txBody>
        </p:sp>
        <p:sp>
          <p:nvSpPr>
            <p:cNvPr id="34" name="Flowchart: Process 33">
              <a:extLst>
                <a:ext uri="{FF2B5EF4-FFF2-40B4-BE49-F238E27FC236}">
                  <a16:creationId xmlns:a16="http://schemas.microsoft.com/office/drawing/2014/main" id="{AB2EC16B-9FE2-4CCF-9593-7D74E7EF5965}"/>
                </a:ext>
              </a:extLst>
            </p:cNvPr>
            <p:cNvSpPr/>
            <p:nvPr/>
          </p:nvSpPr>
          <p:spPr>
            <a:xfrm>
              <a:off x="2313433" y="2705100"/>
              <a:ext cx="4011168" cy="609991"/>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V8 Stack</a:t>
              </a:r>
              <a:endParaRPr lang="uk-UA" sz="2400" dirty="0">
                <a:solidFill>
                  <a:srgbClr val="F2F2F5"/>
                </a:solidFill>
                <a:latin typeface="+mj-lt"/>
              </a:endParaRPr>
            </a:p>
          </p:txBody>
        </p:sp>
      </p:grpSp>
      <p:grpSp>
        <p:nvGrpSpPr>
          <p:cNvPr id="35" name="Group 34" descr=" 35">
            <a:extLst>
              <a:ext uri="{FF2B5EF4-FFF2-40B4-BE49-F238E27FC236}">
                <a16:creationId xmlns:a16="http://schemas.microsoft.com/office/drawing/2014/main" id="{C04E7859-E697-43A1-A897-E5A5D3562B18}"/>
              </a:ext>
            </a:extLst>
          </p:cNvPr>
          <p:cNvGrpSpPr/>
          <p:nvPr/>
        </p:nvGrpSpPr>
        <p:grpSpPr>
          <a:xfrm>
            <a:off x="8687033" y="224328"/>
            <a:ext cx="3082969" cy="3766418"/>
            <a:chOff x="2313433" y="2705100"/>
            <a:chExt cx="4017560" cy="5620512"/>
          </a:xfrm>
        </p:grpSpPr>
        <p:sp>
          <p:nvSpPr>
            <p:cNvPr id="36" name="Rectangle 35">
              <a:extLst>
                <a:ext uri="{FF2B5EF4-FFF2-40B4-BE49-F238E27FC236}">
                  <a16:creationId xmlns:a16="http://schemas.microsoft.com/office/drawing/2014/main" id="{CBC67710-A50A-43A2-A9D7-4F4C783A1387}"/>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7" name="TextBox 36">
              <a:extLst>
                <a:ext uri="{FF2B5EF4-FFF2-40B4-BE49-F238E27FC236}">
                  <a16:creationId xmlns:a16="http://schemas.microsoft.com/office/drawing/2014/main" id="{3D34E92E-2866-4581-9577-79DE40F16830}"/>
                </a:ext>
              </a:extLst>
            </p:cNvPr>
            <p:cNvSpPr txBox="1"/>
            <p:nvPr/>
          </p:nvSpPr>
          <p:spPr>
            <a:xfrm>
              <a:off x="2326217" y="4388577"/>
              <a:ext cx="3998384" cy="872642"/>
            </a:xfrm>
            <a:prstGeom prst="rect">
              <a:avLst/>
            </a:prstGeom>
            <a:noFill/>
          </p:spPr>
          <p:txBody>
            <a:bodyPr wrap="square" rtlCol="0">
              <a:spAutoFit/>
            </a:bodyPr>
            <a:lstStyle/>
            <a:p>
              <a:pPr defTabSz="914446"/>
              <a:endParaRPr lang="en-US" sz="1600" dirty="0">
                <a:solidFill>
                  <a:srgbClr val="F2F2F5">
                    <a:lumMod val="10000"/>
                  </a:srgbClr>
                </a:solidFill>
                <a:latin typeface="Roboto"/>
              </a:endParaRPr>
            </a:p>
            <a:p>
              <a:pPr defTabSz="914446"/>
              <a:endParaRPr lang="en-US" sz="1600" dirty="0">
                <a:solidFill>
                  <a:srgbClr val="F2F2F5">
                    <a:lumMod val="10000"/>
                  </a:srgbClr>
                </a:solidFill>
                <a:latin typeface="Roboto"/>
              </a:endParaRPr>
            </a:p>
          </p:txBody>
        </p:sp>
        <p:sp>
          <p:nvSpPr>
            <p:cNvPr id="38" name="Flowchart: Process 37">
              <a:extLst>
                <a:ext uri="{FF2B5EF4-FFF2-40B4-BE49-F238E27FC236}">
                  <a16:creationId xmlns:a16="http://schemas.microsoft.com/office/drawing/2014/main" id="{D8A5B495-1BF8-4FC6-9550-B415498E68E4}"/>
                </a:ext>
              </a:extLst>
            </p:cNvPr>
            <p:cNvSpPr/>
            <p:nvPr/>
          </p:nvSpPr>
          <p:spPr>
            <a:xfrm>
              <a:off x="2313433" y="2705100"/>
              <a:ext cx="4011168" cy="609990"/>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err="1">
                  <a:solidFill>
                    <a:srgbClr val="F2F2F5"/>
                  </a:solidFill>
                  <a:latin typeface="Roboto Condensed"/>
                </a:rPr>
                <a:t>Async</a:t>
              </a:r>
              <a:r>
                <a:rPr lang="en-US" sz="2400" dirty="0">
                  <a:solidFill>
                    <a:srgbClr val="F2F2F5"/>
                  </a:solidFill>
                  <a:latin typeface="Roboto Condensed"/>
                </a:rPr>
                <a:t> API</a:t>
              </a:r>
              <a:endParaRPr lang="uk-UA" sz="2400" dirty="0">
                <a:solidFill>
                  <a:srgbClr val="F2F2F5"/>
                </a:solidFill>
                <a:latin typeface="+mj-lt"/>
              </a:endParaRPr>
            </a:p>
          </p:txBody>
        </p:sp>
      </p:grpSp>
      <p:grpSp>
        <p:nvGrpSpPr>
          <p:cNvPr id="39" name="Group 38" descr=" 39">
            <a:extLst>
              <a:ext uri="{FF2B5EF4-FFF2-40B4-BE49-F238E27FC236}">
                <a16:creationId xmlns:a16="http://schemas.microsoft.com/office/drawing/2014/main" id="{37F654DE-43D8-4FA0-9534-01D16C5DE3D0}"/>
              </a:ext>
            </a:extLst>
          </p:cNvPr>
          <p:cNvGrpSpPr/>
          <p:nvPr/>
        </p:nvGrpSpPr>
        <p:grpSpPr>
          <a:xfrm>
            <a:off x="4938085" y="4746511"/>
            <a:ext cx="6827011" cy="1746202"/>
            <a:chOff x="2313433" y="2705100"/>
            <a:chExt cx="4017560" cy="5620512"/>
          </a:xfrm>
        </p:grpSpPr>
        <p:sp>
          <p:nvSpPr>
            <p:cNvPr id="40" name="Rectangle 39">
              <a:extLst>
                <a:ext uri="{FF2B5EF4-FFF2-40B4-BE49-F238E27FC236}">
                  <a16:creationId xmlns:a16="http://schemas.microsoft.com/office/drawing/2014/main" id="{7BE79972-F0C0-4A2E-9829-812FE00085C9}"/>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42" name="Flowchart: Process 41">
              <a:extLst>
                <a:ext uri="{FF2B5EF4-FFF2-40B4-BE49-F238E27FC236}">
                  <a16:creationId xmlns:a16="http://schemas.microsoft.com/office/drawing/2014/main" id="{B4E3E96A-AE87-412E-B7DB-E43DEC38A292}"/>
                </a:ext>
              </a:extLst>
            </p:cNvPr>
            <p:cNvSpPr/>
            <p:nvPr/>
          </p:nvSpPr>
          <p:spPr>
            <a:xfrm>
              <a:off x="2313433" y="2705100"/>
              <a:ext cx="4011168" cy="733678"/>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Task Queue</a:t>
              </a:r>
              <a:endParaRPr lang="uk-UA" sz="2400" dirty="0">
                <a:solidFill>
                  <a:srgbClr val="F2F2F5"/>
                </a:solidFill>
                <a:latin typeface="+mj-lt"/>
              </a:endParaRPr>
            </a:p>
          </p:txBody>
        </p:sp>
      </p:grpSp>
      <p:sp>
        <p:nvSpPr>
          <p:cNvPr id="5" name="Rectangle 4" descr=" 5">
            <a:extLst>
              <a:ext uri="{FF2B5EF4-FFF2-40B4-BE49-F238E27FC236}">
                <a16:creationId xmlns:a16="http://schemas.microsoft.com/office/drawing/2014/main" id="{D10A7B54-C253-42D6-87F0-3A12FBEC6E90}"/>
              </a:ext>
            </a:extLst>
          </p:cNvPr>
          <p:cNvSpPr/>
          <p:nvPr/>
        </p:nvSpPr>
        <p:spPr>
          <a:xfrm>
            <a:off x="5796547"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3" name="Rectangle 42" descr=" 43">
            <a:extLst>
              <a:ext uri="{FF2B5EF4-FFF2-40B4-BE49-F238E27FC236}">
                <a16:creationId xmlns:a16="http://schemas.microsoft.com/office/drawing/2014/main" id="{691268F4-AB16-4A0C-A8E4-2EF35EB0657B}"/>
              </a:ext>
            </a:extLst>
          </p:cNvPr>
          <p:cNvSpPr/>
          <p:nvPr/>
        </p:nvSpPr>
        <p:spPr>
          <a:xfrm>
            <a:off x="7129972"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4" name="Rectangle 43" descr=" 44">
            <a:extLst>
              <a:ext uri="{FF2B5EF4-FFF2-40B4-BE49-F238E27FC236}">
                <a16:creationId xmlns:a16="http://schemas.microsoft.com/office/drawing/2014/main" id="{8FB8A5F1-B612-4A15-8BFD-22B6B380597E}"/>
              </a:ext>
            </a:extLst>
          </p:cNvPr>
          <p:cNvSpPr/>
          <p:nvPr/>
        </p:nvSpPr>
        <p:spPr>
          <a:xfrm>
            <a:off x="8463397"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5" name="Rectangle 44" descr=" 45">
            <a:extLst>
              <a:ext uri="{FF2B5EF4-FFF2-40B4-BE49-F238E27FC236}">
                <a16:creationId xmlns:a16="http://schemas.microsoft.com/office/drawing/2014/main" id="{641BBF46-BBAA-48AD-87D7-8DB08CF26673}"/>
              </a:ext>
            </a:extLst>
          </p:cNvPr>
          <p:cNvSpPr/>
          <p:nvPr/>
        </p:nvSpPr>
        <p:spPr>
          <a:xfrm>
            <a:off x="9796821"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6" name="TextBox 5" descr=" 6">
            <a:extLst>
              <a:ext uri="{FF2B5EF4-FFF2-40B4-BE49-F238E27FC236}">
                <a16:creationId xmlns:a16="http://schemas.microsoft.com/office/drawing/2014/main" id="{B1E36D65-4768-41B5-BD0C-6EF6CFCEFB78}"/>
              </a:ext>
            </a:extLst>
          </p:cNvPr>
          <p:cNvSpPr txBox="1"/>
          <p:nvPr/>
        </p:nvSpPr>
        <p:spPr>
          <a:xfrm>
            <a:off x="6000481" y="5257063"/>
            <a:ext cx="713657" cy="338554"/>
          </a:xfrm>
          <a:prstGeom prst="rect">
            <a:avLst/>
          </a:prstGeom>
          <a:noFill/>
        </p:spPr>
        <p:txBody>
          <a:bodyPr wrap="none" rtlCol="0">
            <a:spAutoFit/>
          </a:bodyPr>
          <a:lstStyle/>
          <a:p>
            <a:pPr defTabSz="914446"/>
            <a:r>
              <a:rPr lang="en-US" sz="1600" dirty="0">
                <a:solidFill>
                  <a:srgbClr val="0A091B"/>
                </a:solidFill>
                <a:latin typeface="Roboto"/>
              </a:rPr>
              <a:t>Timer</a:t>
            </a:r>
          </a:p>
        </p:txBody>
      </p:sp>
      <p:sp>
        <p:nvSpPr>
          <p:cNvPr id="46" name="TextBox 45" descr=" 46">
            <a:extLst>
              <a:ext uri="{FF2B5EF4-FFF2-40B4-BE49-F238E27FC236}">
                <a16:creationId xmlns:a16="http://schemas.microsoft.com/office/drawing/2014/main" id="{73A4A470-9BCF-4A7C-ABAC-FB956E03C35A}"/>
              </a:ext>
            </a:extLst>
          </p:cNvPr>
          <p:cNvSpPr txBox="1"/>
          <p:nvPr/>
        </p:nvSpPr>
        <p:spPr>
          <a:xfrm>
            <a:off x="7215753" y="5257062"/>
            <a:ext cx="950901" cy="338554"/>
          </a:xfrm>
          <a:prstGeom prst="rect">
            <a:avLst/>
          </a:prstGeom>
          <a:noFill/>
        </p:spPr>
        <p:txBody>
          <a:bodyPr wrap="none" rtlCol="0">
            <a:spAutoFit/>
          </a:bodyPr>
          <a:lstStyle/>
          <a:p>
            <a:pPr defTabSz="914446"/>
            <a:r>
              <a:rPr lang="en-US" sz="1600" dirty="0">
                <a:solidFill>
                  <a:srgbClr val="0A091B"/>
                </a:solidFill>
                <a:latin typeface="Roboto"/>
              </a:rPr>
              <a:t>Network</a:t>
            </a:r>
          </a:p>
        </p:txBody>
      </p:sp>
      <p:sp>
        <p:nvSpPr>
          <p:cNvPr id="47" name="TextBox 46" descr=" 47">
            <a:extLst>
              <a:ext uri="{FF2B5EF4-FFF2-40B4-BE49-F238E27FC236}">
                <a16:creationId xmlns:a16="http://schemas.microsoft.com/office/drawing/2014/main" id="{7E579C27-107F-4525-86DC-0F40D2A7B5F0}"/>
              </a:ext>
            </a:extLst>
          </p:cNvPr>
          <p:cNvSpPr txBox="1"/>
          <p:nvPr/>
        </p:nvSpPr>
        <p:spPr>
          <a:xfrm>
            <a:off x="8469031" y="5257062"/>
            <a:ext cx="1162498" cy="338554"/>
          </a:xfrm>
          <a:prstGeom prst="rect">
            <a:avLst/>
          </a:prstGeom>
          <a:noFill/>
        </p:spPr>
        <p:txBody>
          <a:bodyPr wrap="none" rtlCol="0">
            <a:spAutoFit/>
          </a:bodyPr>
          <a:lstStyle/>
          <a:p>
            <a:pPr defTabSz="914446"/>
            <a:r>
              <a:rPr lang="en-US" sz="1600" dirty="0">
                <a:solidFill>
                  <a:srgbClr val="0A091B"/>
                </a:solidFill>
                <a:latin typeface="Roboto"/>
              </a:rPr>
              <a:t>Immediate</a:t>
            </a:r>
          </a:p>
        </p:txBody>
      </p:sp>
      <p:sp>
        <p:nvSpPr>
          <p:cNvPr id="55" name="Rectangle 54" descr=" 55">
            <a:extLst>
              <a:ext uri="{FF2B5EF4-FFF2-40B4-BE49-F238E27FC236}">
                <a16:creationId xmlns:a16="http://schemas.microsoft.com/office/drawing/2014/main" id="{AFD51D9E-278D-49F5-857E-DE3268E42387}"/>
              </a:ext>
            </a:extLst>
          </p:cNvPr>
          <p:cNvSpPr/>
          <p:nvPr/>
        </p:nvSpPr>
        <p:spPr>
          <a:xfrm>
            <a:off x="5047916" y="3429000"/>
            <a:ext cx="2855495" cy="37260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867" dirty="0">
                <a:solidFill>
                  <a:srgbClr val="0A091B"/>
                </a:solidFill>
                <a:latin typeface="Roboto"/>
              </a:rPr>
              <a:t>Main</a:t>
            </a:r>
          </a:p>
        </p:txBody>
      </p:sp>
      <p:sp>
        <p:nvSpPr>
          <p:cNvPr id="41" name="TextBox 40" descr=" 57">
            <a:extLst>
              <a:ext uri="{FF2B5EF4-FFF2-40B4-BE49-F238E27FC236}">
                <a16:creationId xmlns:a16="http://schemas.microsoft.com/office/drawing/2014/main" id="{2240D592-FD52-4E9D-9E14-6EDAE476ACA3}"/>
              </a:ext>
            </a:extLst>
          </p:cNvPr>
          <p:cNvSpPr txBox="1"/>
          <p:nvPr/>
        </p:nvSpPr>
        <p:spPr>
          <a:xfrm>
            <a:off x="516526" y="5052081"/>
            <a:ext cx="885179" cy="338554"/>
          </a:xfrm>
          <a:prstGeom prst="rect">
            <a:avLst/>
          </a:prstGeom>
          <a:noFill/>
        </p:spPr>
        <p:txBody>
          <a:bodyPr wrap="none" rtlCol="0">
            <a:spAutoFit/>
          </a:bodyPr>
          <a:lstStyle/>
          <a:p>
            <a:pPr defTabSz="914446"/>
            <a:r>
              <a:rPr lang="en-US" sz="1600" dirty="0">
                <a:solidFill>
                  <a:srgbClr val="0A091B"/>
                </a:solidFill>
                <a:latin typeface="Roboto"/>
              </a:rPr>
              <a:t>starting</a:t>
            </a:r>
          </a:p>
        </p:txBody>
      </p:sp>
      <p:sp>
        <p:nvSpPr>
          <p:cNvPr id="49" name="TextBox 48" descr=" 60">
            <a:extLst>
              <a:ext uri="{FF2B5EF4-FFF2-40B4-BE49-F238E27FC236}">
                <a16:creationId xmlns:a16="http://schemas.microsoft.com/office/drawing/2014/main" id="{FA392B8F-9789-4EEB-83B7-745B36E01F34}"/>
              </a:ext>
            </a:extLst>
          </p:cNvPr>
          <p:cNvSpPr txBox="1"/>
          <p:nvPr/>
        </p:nvSpPr>
        <p:spPr>
          <a:xfrm>
            <a:off x="516526" y="5340826"/>
            <a:ext cx="899605" cy="338554"/>
          </a:xfrm>
          <a:prstGeom prst="rect">
            <a:avLst/>
          </a:prstGeom>
          <a:noFill/>
        </p:spPr>
        <p:txBody>
          <a:bodyPr wrap="none" rtlCol="0">
            <a:spAutoFit/>
          </a:bodyPr>
          <a:lstStyle/>
          <a:p>
            <a:pPr defTabSz="914446"/>
            <a:r>
              <a:rPr lang="en-US" sz="1600" dirty="0">
                <a:solidFill>
                  <a:srgbClr val="0A091B"/>
                </a:solidFill>
                <a:latin typeface="Roboto"/>
              </a:rPr>
              <a:t>validate</a:t>
            </a:r>
          </a:p>
        </p:txBody>
      </p:sp>
      <p:sp>
        <p:nvSpPr>
          <p:cNvPr id="50" name="TextBox 49" descr=" 63">
            <a:extLst>
              <a:ext uri="{FF2B5EF4-FFF2-40B4-BE49-F238E27FC236}">
                <a16:creationId xmlns:a16="http://schemas.microsoft.com/office/drawing/2014/main" id="{D9B79315-7BE7-4925-BE0B-BF8ED7DE2051}"/>
              </a:ext>
            </a:extLst>
          </p:cNvPr>
          <p:cNvSpPr txBox="1"/>
          <p:nvPr/>
        </p:nvSpPr>
        <p:spPr>
          <a:xfrm>
            <a:off x="532307" y="5619611"/>
            <a:ext cx="611065" cy="338554"/>
          </a:xfrm>
          <a:prstGeom prst="rect">
            <a:avLst/>
          </a:prstGeom>
          <a:noFill/>
        </p:spPr>
        <p:txBody>
          <a:bodyPr wrap="none" rtlCol="0">
            <a:spAutoFit/>
          </a:bodyPr>
          <a:lstStyle/>
          <a:p>
            <a:pPr defTabSz="914446"/>
            <a:r>
              <a:rPr lang="en-US" sz="1600" dirty="0">
                <a:solidFill>
                  <a:srgbClr val="0A091B"/>
                </a:solidFill>
                <a:latin typeface="Roboto"/>
              </a:rPr>
              <a:t>save</a:t>
            </a:r>
          </a:p>
        </p:txBody>
      </p:sp>
      <p:sp>
        <p:nvSpPr>
          <p:cNvPr id="52" name="TextBox 51" descr=" 67">
            <a:extLst>
              <a:ext uri="{FF2B5EF4-FFF2-40B4-BE49-F238E27FC236}">
                <a16:creationId xmlns:a16="http://schemas.microsoft.com/office/drawing/2014/main" id="{092C15F7-6CFE-4C18-B898-B71BEFA43E01}"/>
              </a:ext>
            </a:extLst>
          </p:cNvPr>
          <p:cNvSpPr txBox="1"/>
          <p:nvPr/>
        </p:nvSpPr>
        <p:spPr>
          <a:xfrm>
            <a:off x="532306" y="5903249"/>
            <a:ext cx="522900" cy="338554"/>
          </a:xfrm>
          <a:prstGeom prst="rect">
            <a:avLst/>
          </a:prstGeom>
          <a:noFill/>
        </p:spPr>
        <p:txBody>
          <a:bodyPr wrap="none" rtlCol="0">
            <a:spAutoFit/>
          </a:bodyPr>
          <a:lstStyle/>
          <a:p>
            <a:pPr defTabSz="914446"/>
            <a:r>
              <a:rPr lang="en-US" sz="1600" dirty="0">
                <a:solidFill>
                  <a:srgbClr val="0A091B"/>
                </a:solidFill>
                <a:latin typeface="Roboto"/>
              </a:rPr>
              <a:t>end</a:t>
            </a:r>
          </a:p>
        </p:txBody>
      </p:sp>
    </p:spTree>
    <p:extLst>
      <p:ext uri="{BB962C8B-B14F-4D97-AF65-F5344CB8AC3E}">
        <p14:creationId xmlns:p14="http://schemas.microsoft.com/office/powerpoint/2010/main" val="67695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descr=" 22">
            <a:extLst>
              <a:ext uri="{FF2B5EF4-FFF2-40B4-BE49-F238E27FC236}">
                <a16:creationId xmlns:a16="http://schemas.microsoft.com/office/drawing/2014/main" id="{58BDB30D-5BBC-4996-B604-437F3066896B}"/>
              </a:ext>
            </a:extLst>
          </p:cNvPr>
          <p:cNvGrpSpPr/>
          <p:nvPr/>
        </p:nvGrpSpPr>
        <p:grpSpPr>
          <a:xfrm>
            <a:off x="248444" y="224328"/>
            <a:ext cx="4200567" cy="3843597"/>
            <a:chOff x="2313433" y="2705100"/>
            <a:chExt cx="4017560" cy="5620512"/>
          </a:xfrm>
        </p:grpSpPr>
        <p:sp>
          <p:nvSpPr>
            <p:cNvPr id="23" name="Rectangle 22">
              <a:extLst>
                <a:ext uri="{FF2B5EF4-FFF2-40B4-BE49-F238E27FC236}">
                  <a16:creationId xmlns:a16="http://schemas.microsoft.com/office/drawing/2014/main" id="{E48093D3-7570-4200-B8D0-951C6F7EA08C}"/>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24" name="TextBox 23">
              <a:extLst>
                <a:ext uri="{FF2B5EF4-FFF2-40B4-BE49-F238E27FC236}">
                  <a16:creationId xmlns:a16="http://schemas.microsoft.com/office/drawing/2014/main" id="{ABB7839A-2DA7-4820-9317-9750B9A71B23}"/>
                </a:ext>
              </a:extLst>
            </p:cNvPr>
            <p:cNvSpPr txBox="1"/>
            <p:nvPr/>
          </p:nvSpPr>
          <p:spPr>
            <a:xfrm>
              <a:off x="2326217" y="4388577"/>
              <a:ext cx="3998384" cy="3735525"/>
            </a:xfrm>
            <a:prstGeom prst="rect">
              <a:avLst/>
            </a:prstGeom>
            <a:noFill/>
          </p:spPr>
          <p:txBody>
            <a:bodyPr wrap="square" rtlCol="0">
              <a:spAutoFit/>
            </a:bodyPr>
            <a:lstStyle/>
            <a:p>
              <a:pPr defTabSz="914446"/>
              <a:r>
                <a:rPr lang="en-US" sz="1600" dirty="0">
                  <a:solidFill>
                    <a:srgbClr val="F2F2F5">
                      <a:lumMod val="10000"/>
                    </a:srgbClr>
                  </a:solidFill>
                  <a:latin typeface="Roboto"/>
                </a:rPr>
                <a:t>console.log(‘starting’)</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validate = () =&gt; {console.log(‘validate’)};</a:t>
              </a:r>
            </a:p>
            <a:p>
              <a:pPr defTabSz="914446"/>
              <a:endParaRPr lang="en-US" sz="1600" dirty="0">
                <a:solidFill>
                  <a:srgbClr val="F2F2F5">
                    <a:lumMod val="10000"/>
                  </a:srgbClr>
                </a:solidFill>
                <a:latin typeface="Roboto"/>
              </a:endParaRPr>
            </a:p>
            <a:p>
              <a:pPr defTabSz="914446"/>
              <a:r>
                <a:rPr lang="en-US" sz="1600" dirty="0" err="1">
                  <a:solidFill>
                    <a:srgbClr val="F2F2F5">
                      <a:lumMod val="10000"/>
                    </a:srgbClr>
                  </a:solidFill>
                  <a:latin typeface="Roboto"/>
                </a:rPr>
                <a:t>saveUser</a:t>
              </a:r>
              <a:r>
                <a:rPr lang="en-US" sz="1600" dirty="0">
                  <a:solidFill>
                    <a:srgbClr val="F2F2F5">
                      <a:lumMod val="10000"/>
                    </a:srgbClr>
                  </a:solidFill>
                  <a:latin typeface="Roboto"/>
                </a:rPr>
                <a:t> = () =&gt; {console.log(‘save’)};</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validate()</a:t>
              </a:r>
            </a:p>
            <a:p>
              <a:pPr defTabSz="914446"/>
              <a:r>
                <a:rPr lang="en-US" sz="1600" dirty="0" err="1">
                  <a:solidFill>
                    <a:srgbClr val="F2F2F5">
                      <a:lumMod val="10000"/>
                    </a:srgbClr>
                  </a:solidFill>
                  <a:latin typeface="Roboto"/>
                </a:rPr>
                <a:t>saveUser</a:t>
              </a:r>
              <a:r>
                <a:rPr lang="en-US" sz="1600" dirty="0">
                  <a:solidFill>
                    <a:srgbClr val="F2F2F5">
                      <a:lumMod val="10000"/>
                    </a:srgbClr>
                  </a:solidFill>
                  <a:latin typeface="Roboto"/>
                </a:rPr>
                <a:t>()</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console.log(‘end’)</a:t>
              </a:r>
            </a:p>
          </p:txBody>
        </p:sp>
        <p:sp>
          <p:nvSpPr>
            <p:cNvPr id="26" name="Flowchart: Process 25">
              <a:extLst>
                <a:ext uri="{FF2B5EF4-FFF2-40B4-BE49-F238E27FC236}">
                  <a16:creationId xmlns:a16="http://schemas.microsoft.com/office/drawing/2014/main" id="{E64855D8-4DB8-413D-BEB9-DD8428F040F4}"/>
                </a:ext>
              </a:extLst>
            </p:cNvPr>
            <p:cNvSpPr/>
            <p:nvPr/>
          </p:nvSpPr>
          <p:spPr>
            <a:xfrm>
              <a:off x="2313433" y="2705100"/>
              <a:ext cx="4011168" cy="609991"/>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Code</a:t>
              </a:r>
              <a:endParaRPr lang="uk-UA" sz="2400" dirty="0">
                <a:solidFill>
                  <a:srgbClr val="F2F2F5"/>
                </a:solidFill>
                <a:latin typeface="+mj-lt"/>
              </a:endParaRPr>
            </a:p>
          </p:txBody>
        </p:sp>
      </p:grpSp>
      <p:grpSp>
        <p:nvGrpSpPr>
          <p:cNvPr id="27" name="Group 26" descr=" 27">
            <a:extLst>
              <a:ext uri="{FF2B5EF4-FFF2-40B4-BE49-F238E27FC236}">
                <a16:creationId xmlns:a16="http://schemas.microsoft.com/office/drawing/2014/main" id="{A32B3CFC-4C6C-4837-9788-40FAD4D242EF}"/>
              </a:ext>
            </a:extLst>
          </p:cNvPr>
          <p:cNvGrpSpPr/>
          <p:nvPr/>
        </p:nvGrpSpPr>
        <p:grpSpPr>
          <a:xfrm>
            <a:off x="262894" y="4746511"/>
            <a:ext cx="4193884" cy="1748155"/>
            <a:chOff x="2313433" y="2705100"/>
            <a:chExt cx="4017560" cy="5620512"/>
          </a:xfrm>
        </p:grpSpPr>
        <p:sp>
          <p:nvSpPr>
            <p:cNvPr id="28" name="Rectangle 27">
              <a:extLst>
                <a:ext uri="{FF2B5EF4-FFF2-40B4-BE49-F238E27FC236}">
                  <a16:creationId xmlns:a16="http://schemas.microsoft.com/office/drawing/2014/main" id="{19160FAD-45B3-45DE-A936-F42782D89400}"/>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0" name="Flowchart: Process 29">
              <a:extLst>
                <a:ext uri="{FF2B5EF4-FFF2-40B4-BE49-F238E27FC236}">
                  <a16:creationId xmlns:a16="http://schemas.microsoft.com/office/drawing/2014/main" id="{EC16FE11-CED5-4D80-89DA-C6A1885D0B30}"/>
                </a:ext>
              </a:extLst>
            </p:cNvPr>
            <p:cNvSpPr/>
            <p:nvPr/>
          </p:nvSpPr>
          <p:spPr>
            <a:xfrm>
              <a:off x="2313433" y="2705100"/>
              <a:ext cx="4011168" cy="733678"/>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Console</a:t>
              </a:r>
              <a:endParaRPr lang="uk-UA" sz="2400" dirty="0">
                <a:solidFill>
                  <a:srgbClr val="F2F2F5"/>
                </a:solidFill>
                <a:latin typeface="+mj-lt"/>
              </a:endParaRPr>
            </a:p>
          </p:txBody>
        </p:sp>
      </p:grpSp>
      <p:grpSp>
        <p:nvGrpSpPr>
          <p:cNvPr id="31" name="Group 30" descr=" 31">
            <a:extLst>
              <a:ext uri="{FF2B5EF4-FFF2-40B4-BE49-F238E27FC236}">
                <a16:creationId xmlns:a16="http://schemas.microsoft.com/office/drawing/2014/main" id="{8172EC10-6ED4-4EBE-8284-D842729AEFFE}"/>
              </a:ext>
            </a:extLst>
          </p:cNvPr>
          <p:cNvGrpSpPr/>
          <p:nvPr/>
        </p:nvGrpSpPr>
        <p:grpSpPr>
          <a:xfrm>
            <a:off x="4938085" y="224329"/>
            <a:ext cx="3082969" cy="3747008"/>
            <a:chOff x="2313433" y="2705100"/>
            <a:chExt cx="4017560" cy="5620512"/>
          </a:xfrm>
        </p:grpSpPr>
        <p:sp>
          <p:nvSpPr>
            <p:cNvPr id="32" name="Rectangle 31">
              <a:extLst>
                <a:ext uri="{FF2B5EF4-FFF2-40B4-BE49-F238E27FC236}">
                  <a16:creationId xmlns:a16="http://schemas.microsoft.com/office/drawing/2014/main" id="{E30A0C2D-D743-4458-BD9B-C9F5DB3BA713}"/>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3" name="TextBox 32">
              <a:extLst>
                <a:ext uri="{FF2B5EF4-FFF2-40B4-BE49-F238E27FC236}">
                  <a16:creationId xmlns:a16="http://schemas.microsoft.com/office/drawing/2014/main" id="{F035481E-63BF-4FF5-B88C-C7A05090D753}"/>
                </a:ext>
              </a:extLst>
            </p:cNvPr>
            <p:cNvSpPr txBox="1"/>
            <p:nvPr/>
          </p:nvSpPr>
          <p:spPr>
            <a:xfrm>
              <a:off x="2326217" y="4388577"/>
              <a:ext cx="3998384" cy="877163"/>
            </a:xfrm>
            <a:prstGeom prst="rect">
              <a:avLst/>
            </a:prstGeom>
            <a:noFill/>
          </p:spPr>
          <p:txBody>
            <a:bodyPr wrap="square" rtlCol="0">
              <a:spAutoFit/>
            </a:bodyPr>
            <a:lstStyle/>
            <a:p>
              <a:pPr defTabSz="914446"/>
              <a:endParaRPr lang="en-US" sz="1600" dirty="0">
                <a:solidFill>
                  <a:srgbClr val="F2F2F5">
                    <a:lumMod val="10000"/>
                  </a:srgbClr>
                </a:solidFill>
                <a:latin typeface="Roboto"/>
              </a:endParaRPr>
            </a:p>
            <a:p>
              <a:pPr defTabSz="914446"/>
              <a:endParaRPr lang="en-US" sz="1600" dirty="0">
                <a:solidFill>
                  <a:srgbClr val="F2F2F5">
                    <a:lumMod val="10000"/>
                  </a:srgbClr>
                </a:solidFill>
                <a:latin typeface="Roboto"/>
              </a:endParaRPr>
            </a:p>
          </p:txBody>
        </p:sp>
        <p:sp>
          <p:nvSpPr>
            <p:cNvPr id="34" name="Flowchart: Process 33">
              <a:extLst>
                <a:ext uri="{FF2B5EF4-FFF2-40B4-BE49-F238E27FC236}">
                  <a16:creationId xmlns:a16="http://schemas.microsoft.com/office/drawing/2014/main" id="{AB2EC16B-9FE2-4CCF-9593-7D74E7EF5965}"/>
                </a:ext>
              </a:extLst>
            </p:cNvPr>
            <p:cNvSpPr/>
            <p:nvPr/>
          </p:nvSpPr>
          <p:spPr>
            <a:xfrm>
              <a:off x="2313433" y="2705100"/>
              <a:ext cx="4011168" cy="609991"/>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V8 Stack</a:t>
              </a:r>
              <a:endParaRPr lang="uk-UA" sz="2400" dirty="0">
                <a:solidFill>
                  <a:srgbClr val="F2F2F5"/>
                </a:solidFill>
                <a:latin typeface="+mj-lt"/>
              </a:endParaRPr>
            </a:p>
          </p:txBody>
        </p:sp>
      </p:grpSp>
      <p:grpSp>
        <p:nvGrpSpPr>
          <p:cNvPr id="35" name="Group 34" descr=" 35">
            <a:extLst>
              <a:ext uri="{FF2B5EF4-FFF2-40B4-BE49-F238E27FC236}">
                <a16:creationId xmlns:a16="http://schemas.microsoft.com/office/drawing/2014/main" id="{C04E7859-E697-43A1-A897-E5A5D3562B18}"/>
              </a:ext>
            </a:extLst>
          </p:cNvPr>
          <p:cNvGrpSpPr/>
          <p:nvPr/>
        </p:nvGrpSpPr>
        <p:grpSpPr>
          <a:xfrm>
            <a:off x="8687033" y="224328"/>
            <a:ext cx="3082969" cy="3766418"/>
            <a:chOff x="2313433" y="2705100"/>
            <a:chExt cx="4017560" cy="5620512"/>
          </a:xfrm>
        </p:grpSpPr>
        <p:sp>
          <p:nvSpPr>
            <p:cNvPr id="36" name="Rectangle 35">
              <a:extLst>
                <a:ext uri="{FF2B5EF4-FFF2-40B4-BE49-F238E27FC236}">
                  <a16:creationId xmlns:a16="http://schemas.microsoft.com/office/drawing/2014/main" id="{CBC67710-A50A-43A2-A9D7-4F4C783A1387}"/>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7" name="TextBox 36">
              <a:extLst>
                <a:ext uri="{FF2B5EF4-FFF2-40B4-BE49-F238E27FC236}">
                  <a16:creationId xmlns:a16="http://schemas.microsoft.com/office/drawing/2014/main" id="{3D34E92E-2866-4581-9577-79DE40F16830}"/>
                </a:ext>
              </a:extLst>
            </p:cNvPr>
            <p:cNvSpPr txBox="1"/>
            <p:nvPr/>
          </p:nvSpPr>
          <p:spPr>
            <a:xfrm>
              <a:off x="2326217" y="4388577"/>
              <a:ext cx="3998384" cy="872642"/>
            </a:xfrm>
            <a:prstGeom prst="rect">
              <a:avLst/>
            </a:prstGeom>
            <a:noFill/>
          </p:spPr>
          <p:txBody>
            <a:bodyPr wrap="square" rtlCol="0">
              <a:spAutoFit/>
            </a:bodyPr>
            <a:lstStyle/>
            <a:p>
              <a:pPr defTabSz="914446"/>
              <a:endParaRPr lang="en-US" sz="1600" dirty="0">
                <a:solidFill>
                  <a:srgbClr val="F2F2F5">
                    <a:lumMod val="10000"/>
                  </a:srgbClr>
                </a:solidFill>
                <a:latin typeface="Roboto"/>
              </a:endParaRPr>
            </a:p>
            <a:p>
              <a:pPr defTabSz="914446"/>
              <a:endParaRPr lang="en-US" sz="1600" dirty="0">
                <a:solidFill>
                  <a:srgbClr val="F2F2F5">
                    <a:lumMod val="10000"/>
                  </a:srgbClr>
                </a:solidFill>
                <a:latin typeface="Roboto"/>
              </a:endParaRPr>
            </a:p>
          </p:txBody>
        </p:sp>
        <p:sp>
          <p:nvSpPr>
            <p:cNvPr id="38" name="Flowchart: Process 37">
              <a:extLst>
                <a:ext uri="{FF2B5EF4-FFF2-40B4-BE49-F238E27FC236}">
                  <a16:creationId xmlns:a16="http://schemas.microsoft.com/office/drawing/2014/main" id="{D8A5B495-1BF8-4FC6-9550-B415498E68E4}"/>
                </a:ext>
              </a:extLst>
            </p:cNvPr>
            <p:cNvSpPr/>
            <p:nvPr/>
          </p:nvSpPr>
          <p:spPr>
            <a:xfrm>
              <a:off x="2313433" y="2705100"/>
              <a:ext cx="4011168" cy="609990"/>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err="1">
                  <a:solidFill>
                    <a:srgbClr val="F2F2F5"/>
                  </a:solidFill>
                  <a:latin typeface="Roboto Condensed"/>
                </a:rPr>
                <a:t>Async</a:t>
              </a:r>
              <a:r>
                <a:rPr lang="en-US" sz="2400" dirty="0">
                  <a:solidFill>
                    <a:srgbClr val="F2F2F5"/>
                  </a:solidFill>
                  <a:latin typeface="Roboto Condensed"/>
                </a:rPr>
                <a:t> API</a:t>
              </a:r>
              <a:endParaRPr lang="uk-UA" sz="2400" dirty="0">
                <a:solidFill>
                  <a:srgbClr val="F2F2F5"/>
                </a:solidFill>
                <a:latin typeface="+mj-lt"/>
              </a:endParaRPr>
            </a:p>
          </p:txBody>
        </p:sp>
      </p:grpSp>
      <p:grpSp>
        <p:nvGrpSpPr>
          <p:cNvPr id="39" name="Group 38" descr=" 39">
            <a:extLst>
              <a:ext uri="{FF2B5EF4-FFF2-40B4-BE49-F238E27FC236}">
                <a16:creationId xmlns:a16="http://schemas.microsoft.com/office/drawing/2014/main" id="{37F654DE-43D8-4FA0-9534-01D16C5DE3D0}"/>
              </a:ext>
            </a:extLst>
          </p:cNvPr>
          <p:cNvGrpSpPr/>
          <p:nvPr/>
        </p:nvGrpSpPr>
        <p:grpSpPr>
          <a:xfrm>
            <a:off x="4938085" y="4746511"/>
            <a:ext cx="6827011" cy="1746202"/>
            <a:chOff x="2313433" y="2705100"/>
            <a:chExt cx="4017560" cy="5620512"/>
          </a:xfrm>
        </p:grpSpPr>
        <p:sp>
          <p:nvSpPr>
            <p:cNvPr id="40" name="Rectangle 39">
              <a:extLst>
                <a:ext uri="{FF2B5EF4-FFF2-40B4-BE49-F238E27FC236}">
                  <a16:creationId xmlns:a16="http://schemas.microsoft.com/office/drawing/2014/main" id="{7BE79972-F0C0-4A2E-9829-812FE00085C9}"/>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42" name="Flowchart: Process 41">
              <a:extLst>
                <a:ext uri="{FF2B5EF4-FFF2-40B4-BE49-F238E27FC236}">
                  <a16:creationId xmlns:a16="http://schemas.microsoft.com/office/drawing/2014/main" id="{B4E3E96A-AE87-412E-B7DB-E43DEC38A292}"/>
                </a:ext>
              </a:extLst>
            </p:cNvPr>
            <p:cNvSpPr/>
            <p:nvPr/>
          </p:nvSpPr>
          <p:spPr>
            <a:xfrm>
              <a:off x="2313433" y="2705100"/>
              <a:ext cx="4011168" cy="733678"/>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Task Queue</a:t>
              </a:r>
              <a:endParaRPr lang="uk-UA" sz="2400" dirty="0">
                <a:solidFill>
                  <a:srgbClr val="F2F2F5"/>
                </a:solidFill>
                <a:latin typeface="+mj-lt"/>
              </a:endParaRPr>
            </a:p>
          </p:txBody>
        </p:sp>
      </p:grpSp>
      <p:sp>
        <p:nvSpPr>
          <p:cNvPr id="5" name="Rectangle 4" descr=" 5">
            <a:extLst>
              <a:ext uri="{FF2B5EF4-FFF2-40B4-BE49-F238E27FC236}">
                <a16:creationId xmlns:a16="http://schemas.microsoft.com/office/drawing/2014/main" id="{D10A7B54-C253-42D6-87F0-3A12FBEC6E90}"/>
              </a:ext>
            </a:extLst>
          </p:cNvPr>
          <p:cNvSpPr/>
          <p:nvPr/>
        </p:nvSpPr>
        <p:spPr>
          <a:xfrm>
            <a:off x="5796547"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3" name="Rectangle 42" descr=" 43">
            <a:extLst>
              <a:ext uri="{FF2B5EF4-FFF2-40B4-BE49-F238E27FC236}">
                <a16:creationId xmlns:a16="http://schemas.microsoft.com/office/drawing/2014/main" id="{691268F4-AB16-4A0C-A8E4-2EF35EB0657B}"/>
              </a:ext>
            </a:extLst>
          </p:cNvPr>
          <p:cNvSpPr/>
          <p:nvPr/>
        </p:nvSpPr>
        <p:spPr>
          <a:xfrm>
            <a:off x="7129972"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4" name="Rectangle 43" descr=" 44">
            <a:extLst>
              <a:ext uri="{FF2B5EF4-FFF2-40B4-BE49-F238E27FC236}">
                <a16:creationId xmlns:a16="http://schemas.microsoft.com/office/drawing/2014/main" id="{8FB8A5F1-B612-4A15-8BFD-22B6B380597E}"/>
              </a:ext>
            </a:extLst>
          </p:cNvPr>
          <p:cNvSpPr/>
          <p:nvPr/>
        </p:nvSpPr>
        <p:spPr>
          <a:xfrm>
            <a:off x="8463397"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5" name="Rectangle 44" descr=" 45">
            <a:extLst>
              <a:ext uri="{FF2B5EF4-FFF2-40B4-BE49-F238E27FC236}">
                <a16:creationId xmlns:a16="http://schemas.microsoft.com/office/drawing/2014/main" id="{641BBF46-BBAA-48AD-87D7-8DB08CF26673}"/>
              </a:ext>
            </a:extLst>
          </p:cNvPr>
          <p:cNvSpPr/>
          <p:nvPr/>
        </p:nvSpPr>
        <p:spPr>
          <a:xfrm>
            <a:off x="9796821"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6" name="TextBox 5" descr=" 6">
            <a:extLst>
              <a:ext uri="{FF2B5EF4-FFF2-40B4-BE49-F238E27FC236}">
                <a16:creationId xmlns:a16="http://schemas.microsoft.com/office/drawing/2014/main" id="{B1E36D65-4768-41B5-BD0C-6EF6CFCEFB78}"/>
              </a:ext>
            </a:extLst>
          </p:cNvPr>
          <p:cNvSpPr txBox="1"/>
          <p:nvPr/>
        </p:nvSpPr>
        <p:spPr>
          <a:xfrm>
            <a:off x="6000481" y="5257063"/>
            <a:ext cx="713657" cy="338554"/>
          </a:xfrm>
          <a:prstGeom prst="rect">
            <a:avLst/>
          </a:prstGeom>
          <a:noFill/>
        </p:spPr>
        <p:txBody>
          <a:bodyPr wrap="none" rtlCol="0">
            <a:spAutoFit/>
          </a:bodyPr>
          <a:lstStyle/>
          <a:p>
            <a:pPr defTabSz="914446"/>
            <a:r>
              <a:rPr lang="en-US" sz="1600" dirty="0">
                <a:solidFill>
                  <a:srgbClr val="0A091B"/>
                </a:solidFill>
                <a:latin typeface="Roboto"/>
              </a:rPr>
              <a:t>Timer</a:t>
            </a:r>
          </a:p>
        </p:txBody>
      </p:sp>
      <p:sp>
        <p:nvSpPr>
          <p:cNvPr id="46" name="TextBox 45" descr=" 46">
            <a:extLst>
              <a:ext uri="{FF2B5EF4-FFF2-40B4-BE49-F238E27FC236}">
                <a16:creationId xmlns:a16="http://schemas.microsoft.com/office/drawing/2014/main" id="{73A4A470-9BCF-4A7C-ABAC-FB956E03C35A}"/>
              </a:ext>
            </a:extLst>
          </p:cNvPr>
          <p:cNvSpPr txBox="1"/>
          <p:nvPr/>
        </p:nvSpPr>
        <p:spPr>
          <a:xfrm>
            <a:off x="7215753" y="5257062"/>
            <a:ext cx="950901" cy="338554"/>
          </a:xfrm>
          <a:prstGeom prst="rect">
            <a:avLst/>
          </a:prstGeom>
          <a:noFill/>
        </p:spPr>
        <p:txBody>
          <a:bodyPr wrap="none" rtlCol="0">
            <a:spAutoFit/>
          </a:bodyPr>
          <a:lstStyle/>
          <a:p>
            <a:pPr defTabSz="914446"/>
            <a:r>
              <a:rPr lang="en-US" sz="1600" dirty="0">
                <a:solidFill>
                  <a:srgbClr val="0A091B"/>
                </a:solidFill>
                <a:latin typeface="Roboto"/>
              </a:rPr>
              <a:t>Network</a:t>
            </a:r>
          </a:p>
        </p:txBody>
      </p:sp>
      <p:sp>
        <p:nvSpPr>
          <p:cNvPr id="47" name="TextBox 46" descr=" 47">
            <a:extLst>
              <a:ext uri="{FF2B5EF4-FFF2-40B4-BE49-F238E27FC236}">
                <a16:creationId xmlns:a16="http://schemas.microsoft.com/office/drawing/2014/main" id="{7E579C27-107F-4525-86DC-0F40D2A7B5F0}"/>
              </a:ext>
            </a:extLst>
          </p:cNvPr>
          <p:cNvSpPr txBox="1"/>
          <p:nvPr/>
        </p:nvSpPr>
        <p:spPr>
          <a:xfrm>
            <a:off x="8469031" y="5257062"/>
            <a:ext cx="1162498" cy="338554"/>
          </a:xfrm>
          <a:prstGeom prst="rect">
            <a:avLst/>
          </a:prstGeom>
          <a:noFill/>
        </p:spPr>
        <p:txBody>
          <a:bodyPr wrap="none" rtlCol="0">
            <a:spAutoFit/>
          </a:bodyPr>
          <a:lstStyle/>
          <a:p>
            <a:pPr defTabSz="914446"/>
            <a:r>
              <a:rPr lang="en-US" sz="1600" dirty="0">
                <a:solidFill>
                  <a:srgbClr val="0A091B"/>
                </a:solidFill>
                <a:latin typeface="Roboto"/>
              </a:rPr>
              <a:t>Immediate</a:t>
            </a:r>
          </a:p>
        </p:txBody>
      </p:sp>
      <p:sp>
        <p:nvSpPr>
          <p:cNvPr id="41" name="TextBox 40" descr=" 57">
            <a:extLst>
              <a:ext uri="{FF2B5EF4-FFF2-40B4-BE49-F238E27FC236}">
                <a16:creationId xmlns:a16="http://schemas.microsoft.com/office/drawing/2014/main" id="{2240D592-FD52-4E9D-9E14-6EDAE476ACA3}"/>
              </a:ext>
            </a:extLst>
          </p:cNvPr>
          <p:cNvSpPr txBox="1"/>
          <p:nvPr/>
        </p:nvSpPr>
        <p:spPr>
          <a:xfrm>
            <a:off x="516526" y="5052081"/>
            <a:ext cx="885179" cy="338554"/>
          </a:xfrm>
          <a:prstGeom prst="rect">
            <a:avLst/>
          </a:prstGeom>
          <a:noFill/>
        </p:spPr>
        <p:txBody>
          <a:bodyPr wrap="none" rtlCol="0">
            <a:spAutoFit/>
          </a:bodyPr>
          <a:lstStyle/>
          <a:p>
            <a:pPr defTabSz="914446"/>
            <a:r>
              <a:rPr lang="en-US" sz="1600" dirty="0">
                <a:solidFill>
                  <a:srgbClr val="0A091B"/>
                </a:solidFill>
                <a:latin typeface="Roboto"/>
              </a:rPr>
              <a:t>starting</a:t>
            </a:r>
          </a:p>
        </p:txBody>
      </p:sp>
      <p:sp>
        <p:nvSpPr>
          <p:cNvPr id="49" name="TextBox 48" descr=" 60">
            <a:extLst>
              <a:ext uri="{FF2B5EF4-FFF2-40B4-BE49-F238E27FC236}">
                <a16:creationId xmlns:a16="http://schemas.microsoft.com/office/drawing/2014/main" id="{FA392B8F-9789-4EEB-83B7-745B36E01F34}"/>
              </a:ext>
            </a:extLst>
          </p:cNvPr>
          <p:cNvSpPr txBox="1"/>
          <p:nvPr/>
        </p:nvSpPr>
        <p:spPr>
          <a:xfrm>
            <a:off x="516526" y="5340826"/>
            <a:ext cx="899605" cy="338554"/>
          </a:xfrm>
          <a:prstGeom prst="rect">
            <a:avLst/>
          </a:prstGeom>
          <a:noFill/>
        </p:spPr>
        <p:txBody>
          <a:bodyPr wrap="none" rtlCol="0">
            <a:spAutoFit/>
          </a:bodyPr>
          <a:lstStyle/>
          <a:p>
            <a:pPr defTabSz="914446"/>
            <a:r>
              <a:rPr lang="en-US" sz="1600" dirty="0">
                <a:solidFill>
                  <a:srgbClr val="0A091B"/>
                </a:solidFill>
                <a:latin typeface="Roboto"/>
              </a:rPr>
              <a:t>validate</a:t>
            </a:r>
          </a:p>
        </p:txBody>
      </p:sp>
      <p:sp>
        <p:nvSpPr>
          <p:cNvPr id="50" name="TextBox 49" descr=" 63">
            <a:extLst>
              <a:ext uri="{FF2B5EF4-FFF2-40B4-BE49-F238E27FC236}">
                <a16:creationId xmlns:a16="http://schemas.microsoft.com/office/drawing/2014/main" id="{D9B79315-7BE7-4925-BE0B-BF8ED7DE2051}"/>
              </a:ext>
            </a:extLst>
          </p:cNvPr>
          <p:cNvSpPr txBox="1"/>
          <p:nvPr/>
        </p:nvSpPr>
        <p:spPr>
          <a:xfrm>
            <a:off x="532307" y="5619611"/>
            <a:ext cx="611065" cy="338554"/>
          </a:xfrm>
          <a:prstGeom prst="rect">
            <a:avLst/>
          </a:prstGeom>
          <a:noFill/>
        </p:spPr>
        <p:txBody>
          <a:bodyPr wrap="none" rtlCol="0">
            <a:spAutoFit/>
          </a:bodyPr>
          <a:lstStyle/>
          <a:p>
            <a:pPr defTabSz="914446"/>
            <a:r>
              <a:rPr lang="en-US" sz="1600" dirty="0">
                <a:solidFill>
                  <a:srgbClr val="0A091B"/>
                </a:solidFill>
                <a:latin typeface="Roboto"/>
              </a:rPr>
              <a:t>save</a:t>
            </a:r>
          </a:p>
        </p:txBody>
      </p:sp>
      <p:sp>
        <p:nvSpPr>
          <p:cNvPr id="52" name="TextBox 51" descr=" 67">
            <a:extLst>
              <a:ext uri="{FF2B5EF4-FFF2-40B4-BE49-F238E27FC236}">
                <a16:creationId xmlns:a16="http://schemas.microsoft.com/office/drawing/2014/main" id="{092C15F7-6CFE-4C18-B898-B71BEFA43E01}"/>
              </a:ext>
            </a:extLst>
          </p:cNvPr>
          <p:cNvSpPr txBox="1"/>
          <p:nvPr/>
        </p:nvSpPr>
        <p:spPr>
          <a:xfrm>
            <a:off x="532306" y="5903249"/>
            <a:ext cx="522900" cy="338554"/>
          </a:xfrm>
          <a:prstGeom prst="rect">
            <a:avLst/>
          </a:prstGeom>
          <a:noFill/>
        </p:spPr>
        <p:txBody>
          <a:bodyPr wrap="none" rtlCol="0">
            <a:spAutoFit/>
          </a:bodyPr>
          <a:lstStyle/>
          <a:p>
            <a:pPr defTabSz="914446"/>
            <a:r>
              <a:rPr lang="en-US" sz="1600" dirty="0">
                <a:solidFill>
                  <a:srgbClr val="0A091B"/>
                </a:solidFill>
                <a:latin typeface="Roboto"/>
              </a:rPr>
              <a:t>end</a:t>
            </a:r>
          </a:p>
        </p:txBody>
      </p:sp>
    </p:spTree>
    <p:extLst>
      <p:ext uri="{BB962C8B-B14F-4D97-AF65-F5344CB8AC3E}">
        <p14:creationId xmlns:p14="http://schemas.microsoft.com/office/powerpoint/2010/main" val="1700729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58BDB30D-5BBC-4996-B604-437F3066896B}"/>
              </a:ext>
            </a:extLst>
          </p:cNvPr>
          <p:cNvGrpSpPr/>
          <p:nvPr/>
        </p:nvGrpSpPr>
        <p:grpSpPr>
          <a:xfrm>
            <a:off x="248444" y="224328"/>
            <a:ext cx="4200567" cy="3843597"/>
            <a:chOff x="2313433" y="2705100"/>
            <a:chExt cx="4017560" cy="5620512"/>
          </a:xfrm>
        </p:grpSpPr>
        <p:sp>
          <p:nvSpPr>
            <p:cNvPr id="23" name="Rectangle 22">
              <a:extLst>
                <a:ext uri="{FF2B5EF4-FFF2-40B4-BE49-F238E27FC236}">
                  <a16:creationId xmlns:a16="http://schemas.microsoft.com/office/drawing/2014/main" id="{E48093D3-7570-4200-B8D0-951C6F7EA08C}"/>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24" name="TextBox 23">
              <a:extLst>
                <a:ext uri="{FF2B5EF4-FFF2-40B4-BE49-F238E27FC236}">
                  <a16:creationId xmlns:a16="http://schemas.microsoft.com/office/drawing/2014/main" id="{ABB7839A-2DA7-4820-9317-9750B9A71B23}"/>
                </a:ext>
              </a:extLst>
            </p:cNvPr>
            <p:cNvSpPr txBox="1"/>
            <p:nvPr/>
          </p:nvSpPr>
          <p:spPr>
            <a:xfrm>
              <a:off x="2326217" y="3990516"/>
              <a:ext cx="3998384" cy="4095576"/>
            </a:xfrm>
            <a:prstGeom prst="rect">
              <a:avLst/>
            </a:prstGeom>
            <a:noFill/>
          </p:spPr>
          <p:txBody>
            <a:bodyPr wrap="square" rtlCol="0">
              <a:spAutoFit/>
            </a:bodyPr>
            <a:lstStyle/>
            <a:p>
              <a:pPr defTabSz="914446"/>
              <a:r>
                <a:rPr lang="en-US" sz="1600" dirty="0">
                  <a:solidFill>
                    <a:srgbClr val="F2F2F5">
                      <a:lumMod val="10000"/>
                    </a:srgbClr>
                  </a:solidFill>
                  <a:latin typeface="Roboto"/>
                </a:rPr>
                <a:t>console.log(‘starting’)</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validate = () =&gt; {console.log(‘validate’);</a:t>
              </a:r>
              <a:r>
                <a:rPr lang="en-US" sz="1600" dirty="0" err="1">
                  <a:solidFill>
                    <a:srgbClr val="F2F2F5">
                      <a:lumMod val="10000"/>
                    </a:srgbClr>
                  </a:solidFill>
                  <a:latin typeface="Roboto"/>
                </a:rPr>
                <a:t>saveUser</a:t>
              </a:r>
              <a:r>
                <a:rPr lang="en-US" sz="1600" dirty="0">
                  <a:solidFill>
                    <a:srgbClr val="F2F2F5">
                      <a:lumMod val="10000"/>
                    </a:srgbClr>
                  </a:solidFill>
                  <a:latin typeface="Roboto"/>
                </a:rPr>
                <a:t>()};</a:t>
              </a:r>
            </a:p>
            <a:p>
              <a:pPr defTabSz="914446"/>
              <a:endParaRPr lang="en-US" sz="1600" dirty="0">
                <a:solidFill>
                  <a:srgbClr val="F2F2F5">
                    <a:lumMod val="10000"/>
                  </a:srgbClr>
                </a:solidFill>
                <a:latin typeface="Roboto"/>
              </a:endParaRPr>
            </a:p>
            <a:p>
              <a:pPr defTabSz="914446"/>
              <a:r>
                <a:rPr lang="en-US" sz="1600" dirty="0" err="1">
                  <a:solidFill>
                    <a:srgbClr val="F2F2F5">
                      <a:lumMod val="10000"/>
                    </a:srgbClr>
                  </a:solidFill>
                  <a:latin typeface="Roboto"/>
                </a:rPr>
                <a:t>saveUser</a:t>
              </a:r>
              <a:r>
                <a:rPr lang="en-US" sz="1600" dirty="0">
                  <a:solidFill>
                    <a:srgbClr val="F2F2F5">
                      <a:lumMod val="10000"/>
                    </a:srgbClr>
                  </a:solidFill>
                  <a:latin typeface="Roboto"/>
                </a:rPr>
                <a:t> = () =&gt; {console.log(‘save’); </a:t>
              </a:r>
            </a:p>
            <a:p>
              <a:pPr defTabSz="914446"/>
              <a:r>
                <a:rPr lang="en-US" sz="1600" dirty="0">
                  <a:solidFill>
                    <a:srgbClr val="F2F2F5">
                      <a:lumMod val="10000"/>
                    </a:srgbClr>
                  </a:solidFill>
                  <a:latin typeface="Roboto"/>
                </a:rPr>
                <a:t>await </a:t>
              </a:r>
              <a:r>
                <a:rPr lang="en-US" sz="1600" dirty="0" err="1">
                  <a:solidFill>
                    <a:srgbClr val="F2F2F5">
                      <a:lumMod val="10000"/>
                    </a:srgbClr>
                  </a:solidFill>
                  <a:latin typeface="Roboto"/>
                </a:rPr>
                <a:t>DB.save</a:t>
              </a:r>
              <a:r>
                <a:rPr lang="en-US" sz="1600" dirty="0">
                  <a:solidFill>
                    <a:srgbClr val="F2F2F5">
                      <a:lumMod val="10000"/>
                    </a:srgbClr>
                  </a:solidFill>
                  <a:latin typeface="Roboto"/>
                </a:rPr>
                <a:t>(user, callback);}</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validate()</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console.log(‘end’)</a:t>
              </a:r>
            </a:p>
          </p:txBody>
        </p:sp>
        <p:sp>
          <p:nvSpPr>
            <p:cNvPr id="26" name="Flowchart: Process 25">
              <a:extLst>
                <a:ext uri="{FF2B5EF4-FFF2-40B4-BE49-F238E27FC236}">
                  <a16:creationId xmlns:a16="http://schemas.microsoft.com/office/drawing/2014/main" id="{E64855D8-4DB8-413D-BEB9-DD8428F040F4}"/>
                </a:ext>
              </a:extLst>
            </p:cNvPr>
            <p:cNvSpPr/>
            <p:nvPr/>
          </p:nvSpPr>
          <p:spPr>
            <a:xfrm>
              <a:off x="2313433" y="2705100"/>
              <a:ext cx="4011168" cy="609991"/>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Code</a:t>
              </a:r>
              <a:endParaRPr lang="uk-UA" sz="2400" dirty="0">
                <a:solidFill>
                  <a:srgbClr val="F2F2F5"/>
                </a:solidFill>
                <a:latin typeface="+mj-lt"/>
              </a:endParaRPr>
            </a:p>
          </p:txBody>
        </p:sp>
      </p:grpSp>
      <p:grpSp>
        <p:nvGrpSpPr>
          <p:cNvPr id="27" name="Group 26">
            <a:extLst>
              <a:ext uri="{FF2B5EF4-FFF2-40B4-BE49-F238E27FC236}">
                <a16:creationId xmlns:a16="http://schemas.microsoft.com/office/drawing/2014/main" id="{A32B3CFC-4C6C-4837-9788-40FAD4D242EF}"/>
              </a:ext>
            </a:extLst>
          </p:cNvPr>
          <p:cNvGrpSpPr/>
          <p:nvPr/>
        </p:nvGrpSpPr>
        <p:grpSpPr>
          <a:xfrm>
            <a:off x="262894" y="4746511"/>
            <a:ext cx="4193884" cy="1748155"/>
            <a:chOff x="2313433" y="2705100"/>
            <a:chExt cx="4017560" cy="5620512"/>
          </a:xfrm>
        </p:grpSpPr>
        <p:sp>
          <p:nvSpPr>
            <p:cNvPr id="28" name="Rectangle 27">
              <a:extLst>
                <a:ext uri="{FF2B5EF4-FFF2-40B4-BE49-F238E27FC236}">
                  <a16:creationId xmlns:a16="http://schemas.microsoft.com/office/drawing/2014/main" id="{19160FAD-45B3-45DE-A936-F42782D89400}"/>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0" name="Flowchart: Process 29">
              <a:extLst>
                <a:ext uri="{FF2B5EF4-FFF2-40B4-BE49-F238E27FC236}">
                  <a16:creationId xmlns:a16="http://schemas.microsoft.com/office/drawing/2014/main" id="{EC16FE11-CED5-4D80-89DA-C6A1885D0B30}"/>
                </a:ext>
              </a:extLst>
            </p:cNvPr>
            <p:cNvSpPr/>
            <p:nvPr/>
          </p:nvSpPr>
          <p:spPr>
            <a:xfrm>
              <a:off x="2313433" y="2705100"/>
              <a:ext cx="4011168" cy="733678"/>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Console</a:t>
              </a:r>
              <a:endParaRPr lang="uk-UA" sz="2400" dirty="0">
                <a:solidFill>
                  <a:srgbClr val="F2F2F5"/>
                </a:solidFill>
                <a:latin typeface="+mj-lt"/>
              </a:endParaRPr>
            </a:p>
          </p:txBody>
        </p:sp>
      </p:grpSp>
      <p:grpSp>
        <p:nvGrpSpPr>
          <p:cNvPr id="31" name="Group 30">
            <a:extLst>
              <a:ext uri="{FF2B5EF4-FFF2-40B4-BE49-F238E27FC236}">
                <a16:creationId xmlns:a16="http://schemas.microsoft.com/office/drawing/2014/main" id="{8172EC10-6ED4-4EBE-8284-D842729AEFFE}"/>
              </a:ext>
            </a:extLst>
          </p:cNvPr>
          <p:cNvGrpSpPr/>
          <p:nvPr/>
        </p:nvGrpSpPr>
        <p:grpSpPr>
          <a:xfrm>
            <a:off x="4938085" y="224329"/>
            <a:ext cx="3082969" cy="3747008"/>
            <a:chOff x="2313433" y="2705100"/>
            <a:chExt cx="4017560" cy="5620512"/>
          </a:xfrm>
        </p:grpSpPr>
        <p:sp>
          <p:nvSpPr>
            <p:cNvPr id="32" name="Rectangle 31">
              <a:extLst>
                <a:ext uri="{FF2B5EF4-FFF2-40B4-BE49-F238E27FC236}">
                  <a16:creationId xmlns:a16="http://schemas.microsoft.com/office/drawing/2014/main" id="{E30A0C2D-D743-4458-BD9B-C9F5DB3BA713}"/>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3" name="TextBox 32">
              <a:extLst>
                <a:ext uri="{FF2B5EF4-FFF2-40B4-BE49-F238E27FC236}">
                  <a16:creationId xmlns:a16="http://schemas.microsoft.com/office/drawing/2014/main" id="{F035481E-63BF-4FF5-B88C-C7A05090D753}"/>
                </a:ext>
              </a:extLst>
            </p:cNvPr>
            <p:cNvSpPr txBox="1"/>
            <p:nvPr/>
          </p:nvSpPr>
          <p:spPr>
            <a:xfrm>
              <a:off x="2326217" y="4388577"/>
              <a:ext cx="3998384" cy="877163"/>
            </a:xfrm>
            <a:prstGeom prst="rect">
              <a:avLst/>
            </a:prstGeom>
            <a:noFill/>
          </p:spPr>
          <p:txBody>
            <a:bodyPr wrap="square" rtlCol="0">
              <a:spAutoFit/>
            </a:bodyPr>
            <a:lstStyle/>
            <a:p>
              <a:pPr defTabSz="914446"/>
              <a:endParaRPr lang="en-US" sz="1600" dirty="0">
                <a:solidFill>
                  <a:srgbClr val="F2F2F5">
                    <a:lumMod val="10000"/>
                  </a:srgbClr>
                </a:solidFill>
                <a:latin typeface="Roboto"/>
              </a:endParaRPr>
            </a:p>
            <a:p>
              <a:pPr defTabSz="914446"/>
              <a:endParaRPr lang="en-US" sz="1600" dirty="0">
                <a:solidFill>
                  <a:srgbClr val="F2F2F5">
                    <a:lumMod val="10000"/>
                  </a:srgbClr>
                </a:solidFill>
                <a:latin typeface="Roboto"/>
              </a:endParaRPr>
            </a:p>
          </p:txBody>
        </p:sp>
        <p:sp>
          <p:nvSpPr>
            <p:cNvPr id="34" name="Flowchart: Process 33">
              <a:extLst>
                <a:ext uri="{FF2B5EF4-FFF2-40B4-BE49-F238E27FC236}">
                  <a16:creationId xmlns:a16="http://schemas.microsoft.com/office/drawing/2014/main" id="{AB2EC16B-9FE2-4CCF-9593-7D74E7EF5965}"/>
                </a:ext>
              </a:extLst>
            </p:cNvPr>
            <p:cNvSpPr/>
            <p:nvPr/>
          </p:nvSpPr>
          <p:spPr>
            <a:xfrm>
              <a:off x="2313433" y="2705100"/>
              <a:ext cx="4011168" cy="609991"/>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Stack</a:t>
              </a:r>
              <a:endParaRPr lang="uk-UA" sz="2400" dirty="0">
                <a:solidFill>
                  <a:srgbClr val="F2F2F5"/>
                </a:solidFill>
                <a:latin typeface="+mj-lt"/>
              </a:endParaRPr>
            </a:p>
          </p:txBody>
        </p:sp>
      </p:grpSp>
      <p:grpSp>
        <p:nvGrpSpPr>
          <p:cNvPr id="35" name="Group 34">
            <a:extLst>
              <a:ext uri="{FF2B5EF4-FFF2-40B4-BE49-F238E27FC236}">
                <a16:creationId xmlns:a16="http://schemas.microsoft.com/office/drawing/2014/main" id="{C04E7859-E697-43A1-A897-E5A5D3562B18}"/>
              </a:ext>
            </a:extLst>
          </p:cNvPr>
          <p:cNvGrpSpPr/>
          <p:nvPr/>
        </p:nvGrpSpPr>
        <p:grpSpPr>
          <a:xfrm>
            <a:off x="8687033" y="224328"/>
            <a:ext cx="3082969" cy="3766418"/>
            <a:chOff x="2313433" y="2705100"/>
            <a:chExt cx="4017560" cy="5620512"/>
          </a:xfrm>
        </p:grpSpPr>
        <p:sp>
          <p:nvSpPr>
            <p:cNvPr id="36" name="Rectangle 35">
              <a:extLst>
                <a:ext uri="{FF2B5EF4-FFF2-40B4-BE49-F238E27FC236}">
                  <a16:creationId xmlns:a16="http://schemas.microsoft.com/office/drawing/2014/main" id="{CBC67710-A50A-43A2-A9D7-4F4C783A1387}"/>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7" name="TextBox 36">
              <a:extLst>
                <a:ext uri="{FF2B5EF4-FFF2-40B4-BE49-F238E27FC236}">
                  <a16:creationId xmlns:a16="http://schemas.microsoft.com/office/drawing/2014/main" id="{3D34E92E-2866-4581-9577-79DE40F16830}"/>
                </a:ext>
              </a:extLst>
            </p:cNvPr>
            <p:cNvSpPr txBox="1"/>
            <p:nvPr/>
          </p:nvSpPr>
          <p:spPr>
            <a:xfrm>
              <a:off x="2326217" y="4388577"/>
              <a:ext cx="3998384" cy="872642"/>
            </a:xfrm>
            <a:prstGeom prst="rect">
              <a:avLst/>
            </a:prstGeom>
            <a:noFill/>
          </p:spPr>
          <p:txBody>
            <a:bodyPr wrap="square" rtlCol="0">
              <a:spAutoFit/>
            </a:bodyPr>
            <a:lstStyle/>
            <a:p>
              <a:pPr defTabSz="914446"/>
              <a:endParaRPr lang="en-US" sz="1600" dirty="0">
                <a:solidFill>
                  <a:srgbClr val="F2F2F5">
                    <a:lumMod val="10000"/>
                  </a:srgbClr>
                </a:solidFill>
                <a:latin typeface="Roboto"/>
              </a:endParaRPr>
            </a:p>
            <a:p>
              <a:pPr defTabSz="914446"/>
              <a:endParaRPr lang="en-US" sz="1600" dirty="0">
                <a:solidFill>
                  <a:srgbClr val="F2F2F5">
                    <a:lumMod val="10000"/>
                  </a:srgbClr>
                </a:solidFill>
                <a:latin typeface="Roboto"/>
              </a:endParaRPr>
            </a:p>
          </p:txBody>
        </p:sp>
        <p:sp>
          <p:nvSpPr>
            <p:cNvPr id="38" name="Flowchart: Process 37">
              <a:extLst>
                <a:ext uri="{FF2B5EF4-FFF2-40B4-BE49-F238E27FC236}">
                  <a16:creationId xmlns:a16="http://schemas.microsoft.com/office/drawing/2014/main" id="{D8A5B495-1BF8-4FC6-9550-B415498E68E4}"/>
                </a:ext>
              </a:extLst>
            </p:cNvPr>
            <p:cNvSpPr/>
            <p:nvPr/>
          </p:nvSpPr>
          <p:spPr>
            <a:xfrm>
              <a:off x="2313433" y="2705100"/>
              <a:ext cx="4011168" cy="609990"/>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err="1">
                  <a:solidFill>
                    <a:srgbClr val="F2F2F5"/>
                  </a:solidFill>
                  <a:latin typeface="Roboto Condensed"/>
                </a:rPr>
                <a:t>Async</a:t>
              </a:r>
              <a:r>
                <a:rPr lang="en-US" sz="2400" dirty="0">
                  <a:solidFill>
                    <a:srgbClr val="F2F2F5"/>
                  </a:solidFill>
                  <a:latin typeface="Roboto Condensed"/>
                </a:rPr>
                <a:t> API</a:t>
              </a:r>
              <a:endParaRPr lang="uk-UA" sz="2400" dirty="0">
                <a:solidFill>
                  <a:srgbClr val="F2F2F5"/>
                </a:solidFill>
                <a:latin typeface="+mj-lt"/>
              </a:endParaRPr>
            </a:p>
          </p:txBody>
        </p:sp>
      </p:grpSp>
      <p:grpSp>
        <p:nvGrpSpPr>
          <p:cNvPr id="39" name="Group 38">
            <a:extLst>
              <a:ext uri="{FF2B5EF4-FFF2-40B4-BE49-F238E27FC236}">
                <a16:creationId xmlns:a16="http://schemas.microsoft.com/office/drawing/2014/main" id="{37F654DE-43D8-4FA0-9534-01D16C5DE3D0}"/>
              </a:ext>
            </a:extLst>
          </p:cNvPr>
          <p:cNvGrpSpPr/>
          <p:nvPr/>
        </p:nvGrpSpPr>
        <p:grpSpPr>
          <a:xfrm>
            <a:off x="4938085" y="4746511"/>
            <a:ext cx="6827011" cy="1746202"/>
            <a:chOff x="2313433" y="2705100"/>
            <a:chExt cx="4017560" cy="5620512"/>
          </a:xfrm>
        </p:grpSpPr>
        <p:sp>
          <p:nvSpPr>
            <p:cNvPr id="40" name="Rectangle 39">
              <a:extLst>
                <a:ext uri="{FF2B5EF4-FFF2-40B4-BE49-F238E27FC236}">
                  <a16:creationId xmlns:a16="http://schemas.microsoft.com/office/drawing/2014/main" id="{7BE79972-F0C0-4A2E-9829-812FE00085C9}"/>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42" name="Flowchart: Process 41">
              <a:extLst>
                <a:ext uri="{FF2B5EF4-FFF2-40B4-BE49-F238E27FC236}">
                  <a16:creationId xmlns:a16="http://schemas.microsoft.com/office/drawing/2014/main" id="{B4E3E96A-AE87-412E-B7DB-E43DEC38A292}"/>
                </a:ext>
              </a:extLst>
            </p:cNvPr>
            <p:cNvSpPr/>
            <p:nvPr/>
          </p:nvSpPr>
          <p:spPr>
            <a:xfrm>
              <a:off x="2313433" y="2705100"/>
              <a:ext cx="4011168" cy="733678"/>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Task Queue</a:t>
              </a:r>
              <a:endParaRPr lang="uk-UA" sz="2400" dirty="0">
                <a:solidFill>
                  <a:srgbClr val="F2F2F5"/>
                </a:solidFill>
                <a:latin typeface="+mj-lt"/>
              </a:endParaRPr>
            </a:p>
          </p:txBody>
        </p:sp>
      </p:grpSp>
      <p:sp>
        <p:nvSpPr>
          <p:cNvPr id="5" name="Rectangle 4">
            <a:extLst>
              <a:ext uri="{FF2B5EF4-FFF2-40B4-BE49-F238E27FC236}">
                <a16:creationId xmlns:a16="http://schemas.microsoft.com/office/drawing/2014/main" id="{D10A7B54-C253-42D6-87F0-3A12FBEC6E90}"/>
              </a:ext>
            </a:extLst>
          </p:cNvPr>
          <p:cNvSpPr/>
          <p:nvPr/>
        </p:nvSpPr>
        <p:spPr>
          <a:xfrm>
            <a:off x="5796547"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3" name="Rectangle 42">
            <a:extLst>
              <a:ext uri="{FF2B5EF4-FFF2-40B4-BE49-F238E27FC236}">
                <a16:creationId xmlns:a16="http://schemas.microsoft.com/office/drawing/2014/main" id="{691268F4-AB16-4A0C-A8E4-2EF35EB0657B}"/>
              </a:ext>
            </a:extLst>
          </p:cNvPr>
          <p:cNvSpPr/>
          <p:nvPr/>
        </p:nvSpPr>
        <p:spPr>
          <a:xfrm>
            <a:off x="7129972"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4" name="Rectangle 43">
            <a:extLst>
              <a:ext uri="{FF2B5EF4-FFF2-40B4-BE49-F238E27FC236}">
                <a16:creationId xmlns:a16="http://schemas.microsoft.com/office/drawing/2014/main" id="{8FB8A5F1-B612-4A15-8BFD-22B6B380597E}"/>
              </a:ext>
            </a:extLst>
          </p:cNvPr>
          <p:cNvSpPr/>
          <p:nvPr/>
        </p:nvSpPr>
        <p:spPr>
          <a:xfrm>
            <a:off x="8463397"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6" name="TextBox 5">
            <a:extLst>
              <a:ext uri="{FF2B5EF4-FFF2-40B4-BE49-F238E27FC236}">
                <a16:creationId xmlns:a16="http://schemas.microsoft.com/office/drawing/2014/main" id="{B1E36D65-4768-41B5-BD0C-6EF6CFCEFB78}"/>
              </a:ext>
            </a:extLst>
          </p:cNvPr>
          <p:cNvSpPr txBox="1"/>
          <p:nvPr/>
        </p:nvSpPr>
        <p:spPr>
          <a:xfrm>
            <a:off x="6000481" y="5257063"/>
            <a:ext cx="713657" cy="338554"/>
          </a:xfrm>
          <a:prstGeom prst="rect">
            <a:avLst/>
          </a:prstGeom>
          <a:noFill/>
        </p:spPr>
        <p:txBody>
          <a:bodyPr wrap="none" rtlCol="0">
            <a:spAutoFit/>
          </a:bodyPr>
          <a:lstStyle/>
          <a:p>
            <a:pPr defTabSz="914446"/>
            <a:r>
              <a:rPr lang="en-US" sz="1600" dirty="0">
                <a:solidFill>
                  <a:srgbClr val="0A091B"/>
                </a:solidFill>
                <a:latin typeface="Roboto"/>
              </a:rPr>
              <a:t>Timer</a:t>
            </a:r>
          </a:p>
        </p:txBody>
      </p:sp>
      <p:sp>
        <p:nvSpPr>
          <p:cNvPr id="46" name="TextBox 45">
            <a:extLst>
              <a:ext uri="{FF2B5EF4-FFF2-40B4-BE49-F238E27FC236}">
                <a16:creationId xmlns:a16="http://schemas.microsoft.com/office/drawing/2014/main" id="{73A4A470-9BCF-4A7C-ABAC-FB956E03C35A}"/>
              </a:ext>
            </a:extLst>
          </p:cNvPr>
          <p:cNvSpPr txBox="1"/>
          <p:nvPr/>
        </p:nvSpPr>
        <p:spPr>
          <a:xfrm>
            <a:off x="7484523" y="5218413"/>
            <a:ext cx="381836" cy="338554"/>
          </a:xfrm>
          <a:prstGeom prst="rect">
            <a:avLst/>
          </a:prstGeom>
          <a:noFill/>
        </p:spPr>
        <p:txBody>
          <a:bodyPr wrap="none" rtlCol="0">
            <a:spAutoFit/>
          </a:bodyPr>
          <a:lstStyle/>
          <a:p>
            <a:pPr defTabSz="914446"/>
            <a:r>
              <a:rPr lang="en-US" sz="1600" dirty="0">
                <a:solidFill>
                  <a:srgbClr val="0A091B"/>
                </a:solidFill>
                <a:latin typeface="Roboto"/>
              </a:rPr>
              <a:t>IO</a:t>
            </a:r>
          </a:p>
        </p:txBody>
      </p:sp>
      <p:sp>
        <p:nvSpPr>
          <p:cNvPr id="47" name="TextBox 46">
            <a:extLst>
              <a:ext uri="{FF2B5EF4-FFF2-40B4-BE49-F238E27FC236}">
                <a16:creationId xmlns:a16="http://schemas.microsoft.com/office/drawing/2014/main" id="{7E579C27-107F-4525-86DC-0F40D2A7B5F0}"/>
              </a:ext>
            </a:extLst>
          </p:cNvPr>
          <p:cNvSpPr txBox="1"/>
          <p:nvPr/>
        </p:nvSpPr>
        <p:spPr>
          <a:xfrm>
            <a:off x="8469031" y="5257062"/>
            <a:ext cx="1162498" cy="338554"/>
          </a:xfrm>
          <a:prstGeom prst="rect">
            <a:avLst/>
          </a:prstGeom>
          <a:noFill/>
        </p:spPr>
        <p:txBody>
          <a:bodyPr wrap="none" rtlCol="0">
            <a:spAutoFit/>
          </a:bodyPr>
          <a:lstStyle/>
          <a:p>
            <a:pPr defTabSz="914446"/>
            <a:r>
              <a:rPr lang="en-US" sz="1600" dirty="0">
                <a:solidFill>
                  <a:srgbClr val="0A091B"/>
                </a:solidFill>
                <a:latin typeface="Roboto"/>
              </a:rPr>
              <a:t>Immediate</a:t>
            </a:r>
          </a:p>
        </p:txBody>
      </p:sp>
      <p:cxnSp>
        <p:nvCxnSpPr>
          <p:cNvPr id="52" name="Straight Arrow Connector 51">
            <a:extLst>
              <a:ext uri="{FF2B5EF4-FFF2-40B4-BE49-F238E27FC236}">
                <a16:creationId xmlns:a16="http://schemas.microsoft.com/office/drawing/2014/main" id="{838DC86B-2A02-4C14-BEB9-EAA2F129FDE0}"/>
              </a:ext>
            </a:extLst>
          </p:cNvPr>
          <p:cNvCxnSpPr>
            <a:cxnSpLocks/>
          </p:cNvCxnSpPr>
          <p:nvPr/>
        </p:nvCxnSpPr>
        <p:spPr>
          <a:xfrm flipH="1">
            <a:off x="2974702" y="1260024"/>
            <a:ext cx="535509" cy="0"/>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sp>
        <p:nvSpPr>
          <p:cNvPr id="55" name="Rectangle 54">
            <a:extLst>
              <a:ext uri="{FF2B5EF4-FFF2-40B4-BE49-F238E27FC236}">
                <a16:creationId xmlns:a16="http://schemas.microsoft.com/office/drawing/2014/main" id="{AFD51D9E-278D-49F5-857E-DE3268E42387}"/>
              </a:ext>
            </a:extLst>
          </p:cNvPr>
          <p:cNvSpPr/>
          <p:nvPr/>
        </p:nvSpPr>
        <p:spPr>
          <a:xfrm>
            <a:off x="5047916" y="3429000"/>
            <a:ext cx="2855495" cy="37260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867" dirty="0">
                <a:solidFill>
                  <a:srgbClr val="0A091B"/>
                </a:solidFill>
                <a:latin typeface="Roboto"/>
              </a:rPr>
              <a:t>Main</a:t>
            </a:r>
          </a:p>
        </p:txBody>
      </p:sp>
      <p:sp>
        <p:nvSpPr>
          <p:cNvPr id="56" name="Rectangle 55">
            <a:extLst>
              <a:ext uri="{FF2B5EF4-FFF2-40B4-BE49-F238E27FC236}">
                <a16:creationId xmlns:a16="http://schemas.microsoft.com/office/drawing/2014/main" id="{6D814CDA-6D43-4E8E-8BBB-2D4F785673EA}"/>
              </a:ext>
            </a:extLst>
          </p:cNvPr>
          <p:cNvSpPr/>
          <p:nvPr/>
        </p:nvSpPr>
        <p:spPr>
          <a:xfrm>
            <a:off x="5047916" y="2884283"/>
            <a:ext cx="2855495" cy="37260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867" dirty="0">
                <a:solidFill>
                  <a:srgbClr val="0A091B"/>
                </a:solidFill>
                <a:latin typeface="Roboto"/>
              </a:rPr>
              <a:t>Console.log</a:t>
            </a:r>
          </a:p>
        </p:txBody>
      </p:sp>
      <p:sp>
        <p:nvSpPr>
          <p:cNvPr id="57" name="TextBox 56">
            <a:extLst>
              <a:ext uri="{FF2B5EF4-FFF2-40B4-BE49-F238E27FC236}">
                <a16:creationId xmlns:a16="http://schemas.microsoft.com/office/drawing/2014/main" id="{331614BD-3165-459E-AB6A-B6BE46385F5D}"/>
              </a:ext>
            </a:extLst>
          </p:cNvPr>
          <p:cNvSpPr txBox="1"/>
          <p:nvPr/>
        </p:nvSpPr>
        <p:spPr>
          <a:xfrm>
            <a:off x="516526" y="5052081"/>
            <a:ext cx="885179" cy="338554"/>
          </a:xfrm>
          <a:prstGeom prst="rect">
            <a:avLst/>
          </a:prstGeom>
          <a:noFill/>
        </p:spPr>
        <p:txBody>
          <a:bodyPr wrap="none" rtlCol="0">
            <a:spAutoFit/>
          </a:bodyPr>
          <a:lstStyle/>
          <a:p>
            <a:pPr defTabSz="914446"/>
            <a:r>
              <a:rPr lang="en-US" sz="1600" dirty="0">
                <a:solidFill>
                  <a:srgbClr val="0A091B"/>
                </a:solidFill>
                <a:latin typeface="Roboto"/>
              </a:rPr>
              <a:t>starting</a:t>
            </a:r>
          </a:p>
        </p:txBody>
      </p:sp>
      <p:cxnSp>
        <p:nvCxnSpPr>
          <p:cNvPr id="58" name="Straight Arrow Connector 57">
            <a:extLst>
              <a:ext uri="{FF2B5EF4-FFF2-40B4-BE49-F238E27FC236}">
                <a16:creationId xmlns:a16="http://schemas.microsoft.com/office/drawing/2014/main" id="{553118E7-8369-41D6-8925-2D5276C76A3E}"/>
              </a:ext>
            </a:extLst>
          </p:cNvPr>
          <p:cNvCxnSpPr>
            <a:cxnSpLocks/>
          </p:cNvCxnSpPr>
          <p:nvPr/>
        </p:nvCxnSpPr>
        <p:spPr>
          <a:xfrm flipH="1">
            <a:off x="2936884" y="3161632"/>
            <a:ext cx="535509" cy="0"/>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sp>
        <p:nvSpPr>
          <p:cNvPr id="59" name="Rectangle 58">
            <a:extLst>
              <a:ext uri="{FF2B5EF4-FFF2-40B4-BE49-F238E27FC236}">
                <a16:creationId xmlns:a16="http://schemas.microsoft.com/office/drawing/2014/main" id="{1DF7B13C-D3F7-44B5-8037-47AEE7F24C5D}"/>
              </a:ext>
            </a:extLst>
          </p:cNvPr>
          <p:cNvSpPr/>
          <p:nvPr/>
        </p:nvSpPr>
        <p:spPr>
          <a:xfrm>
            <a:off x="5047916" y="2884283"/>
            <a:ext cx="2855495" cy="37260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867" dirty="0">
                <a:solidFill>
                  <a:srgbClr val="0A091B"/>
                </a:solidFill>
                <a:latin typeface="Roboto"/>
              </a:rPr>
              <a:t>Validate()</a:t>
            </a:r>
          </a:p>
        </p:txBody>
      </p:sp>
      <p:sp>
        <p:nvSpPr>
          <p:cNvPr id="60" name="TextBox 59">
            <a:extLst>
              <a:ext uri="{FF2B5EF4-FFF2-40B4-BE49-F238E27FC236}">
                <a16:creationId xmlns:a16="http://schemas.microsoft.com/office/drawing/2014/main" id="{99C6945D-79AD-41F1-B106-2193266901E5}"/>
              </a:ext>
            </a:extLst>
          </p:cNvPr>
          <p:cNvSpPr txBox="1"/>
          <p:nvPr/>
        </p:nvSpPr>
        <p:spPr>
          <a:xfrm>
            <a:off x="516526" y="5340826"/>
            <a:ext cx="899605" cy="338554"/>
          </a:xfrm>
          <a:prstGeom prst="rect">
            <a:avLst/>
          </a:prstGeom>
          <a:noFill/>
        </p:spPr>
        <p:txBody>
          <a:bodyPr wrap="none" rtlCol="0">
            <a:spAutoFit/>
          </a:bodyPr>
          <a:lstStyle/>
          <a:p>
            <a:pPr defTabSz="914446"/>
            <a:r>
              <a:rPr lang="en-US" sz="1600" dirty="0">
                <a:solidFill>
                  <a:srgbClr val="0A091B"/>
                </a:solidFill>
                <a:latin typeface="Roboto"/>
              </a:rPr>
              <a:t>validate</a:t>
            </a:r>
          </a:p>
        </p:txBody>
      </p:sp>
      <p:cxnSp>
        <p:nvCxnSpPr>
          <p:cNvPr id="61" name="Straight Arrow Connector 60">
            <a:extLst>
              <a:ext uri="{FF2B5EF4-FFF2-40B4-BE49-F238E27FC236}">
                <a16:creationId xmlns:a16="http://schemas.microsoft.com/office/drawing/2014/main" id="{D7057B3B-E8A3-46AF-A029-86FDD4F453D8}"/>
              </a:ext>
            </a:extLst>
          </p:cNvPr>
          <p:cNvCxnSpPr>
            <a:cxnSpLocks/>
          </p:cNvCxnSpPr>
          <p:nvPr/>
        </p:nvCxnSpPr>
        <p:spPr>
          <a:xfrm flipH="1">
            <a:off x="2936884" y="2762564"/>
            <a:ext cx="535509" cy="0"/>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sp>
        <p:nvSpPr>
          <p:cNvPr id="62" name="Rectangle 61">
            <a:extLst>
              <a:ext uri="{FF2B5EF4-FFF2-40B4-BE49-F238E27FC236}">
                <a16:creationId xmlns:a16="http://schemas.microsoft.com/office/drawing/2014/main" id="{D7E74AB8-302C-41B4-B1A1-F8440CFDE820}"/>
              </a:ext>
            </a:extLst>
          </p:cNvPr>
          <p:cNvSpPr/>
          <p:nvPr/>
        </p:nvSpPr>
        <p:spPr>
          <a:xfrm>
            <a:off x="5047916" y="2320098"/>
            <a:ext cx="2855495" cy="37260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867" dirty="0" err="1">
                <a:solidFill>
                  <a:srgbClr val="0A091B"/>
                </a:solidFill>
                <a:latin typeface="Roboto"/>
              </a:rPr>
              <a:t>saveUser</a:t>
            </a:r>
            <a:r>
              <a:rPr lang="en-US" sz="1867" dirty="0">
                <a:solidFill>
                  <a:srgbClr val="0A091B"/>
                </a:solidFill>
                <a:latin typeface="Roboto"/>
              </a:rPr>
              <a:t>()</a:t>
            </a:r>
          </a:p>
        </p:txBody>
      </p:sp>
      <p:sp>
        <p:nvSpPr>
          <p:cNvPr id="63" name="TextBox 62">
            <a:extLst>
              <a:ext uri="{FF2B5EF4-FFF2-40B4-BE49-F238E27FC236}">
                <a16:creationId xmlns:a16="http://schemas.microsoft.com/office/drawing/2014/main" id="{B4F493FD-B219-41B1-83FD-C283A41D03D9}"/>
              </a:ext>
            </a:extLst>
          </p:cNvPr>
          <p:cNvSpPr txBox="1"/>
          <p:nvPr/>
        </p:nvSpPr>
        <p:spPr>
          <a:xfrm>
            <a:off x="532307" y="5619611"/>
            <a:ext cx="611065" cy="338554"/>
          </a:xfrm>
          <a:prstGeom prst="rect">
            <a:avLst/>
          </a:prstGeom>
          <a:noFill/>
        </p:spPr>
        <p:txBody>
          <a:bodyPr wrap="none" rtlCol="0">
            <a:spAutoFit/>
          </a:bodyPr>
          <a:lstStyle/>
          <a:p>
            <a:pPr defTabSz="914446"/>
            <a:r>
              <a:rPr lang="en-US" sz="1600" dirty="0">
                <a:solidFill>
                  <a:srgbClr val="0A091B"/>
                </a:solidFill>
                <a:latin typeface="Roboto"/>
              </a:rPr>
              <a:t>save</a:t>
            </a:r>
          </a:p>
        </p:txBody>
      </p:sp>
      <p:cxnSp>
        <p:nvCxnSpPr>
          <p:cNvPr id="64" name="Straight Arrow Connector 63">
            <a:extLst>
              <a:ext uri="{FF2B5EF4-FFF2-40B4-BE49-F238E27FC236}">
                <a16:creationId xmlns:a16="http://schemas.microsoft.com/office/drawing/2014/main" id="{8CCED6EE-28B9-41C8-B07D-20421B9608E0}"/>
              </a:ext>
            </a:extLst>
          </p:cNvPr>
          <p:cNvCxnSpPr>
            <a:cxnSpLocks/>
          </p:cNvCxnSpPr>
          <p:nvPr/>
        </p:nvCxnSpPr>
        <p:spPr>
          <a:xfrm flipH="1">
            <a:off x="2936884" y="3716861"/>
            <a:ext cx="535509" cy="0"/>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sp>
        <p:nvSpPr>
          <p:cNvPr id="67" name="TextBox 66">
            <a:extLst>
              <a:ext uri="{FF2B5EF4-FFF2-40B4-BE49-F238E27FC236}">
                <a16:creationId xmlns:a16="http://schemas.microsoft.com/office/drawing/2014/main" id="{E5A027C2-952A-4939-B9FD-D19EA6EF5416}"/>
              </a:ext>
            </a:extLst>
          </p:cNvPr>
          <p:cNvSpPr txBox="1"/>
          <p:nvPr/>
        </p:nvSpPr>
        <p:spPr>
          <a:xfrm>
            <a:off x="532306" y="5903249"/>
            <a:ext cx="522900" cy="338554"/>
          </a:xfrm>
          <a:prstGeom prst="rect">
            <a:avLst/>
          </a:prstGeom>
          <a:noFill/>
        </p:spPr>
        <p:txBody>
          <a:bodyPr wrap="none" rtlCol="0">
            <a:spAutoFit/>
          </a:bodyPr>
          <a:lstStyle/>
          <a:p>
            <a:pPr defTabSz="914446"/>
            <a:r>
              <a:rPr lang="en-US" sz="1600" dirty="0">
                <a:solidFill>
                  <a:srgbClr val="0A091B"/>
                </a:solidFill>
                <a:latin typeface="Roboto"/>
              </a:rPr>
              <a:t>end</a:t>
            </a:r>
          </a:p>
        </p:txBody>
      </p:sp>
      <p:pic>
        <p:nvPicPr>
          <p:cNvPr id="1028" name="Picture 4" descr="Image result for loader gif">
            <a:extLst>
              <a:ext uri="{FF2B5EF4-FFF2-40B4-BE49-F238E27FC236}">
                <a16:creationId xmlns:a16="http://schemas.microsoft.com/office/drawing/2014/main" id="{C292762A-72B1-45CE-899F-CDF5C1B11512}"/>
              </a:ext>
            </a:extLst>
          </p:cNvPr>
          <p:cNvPicPr>
            <a:picLocks noChangeAspect="1" noChangeArrowheads="1" noCrop="1"/>
          </p:cNvPicPr>
          <p:nvPr/>
        </p:nvPicPr>
        <p:blipFill>
          <a:blip r:embed="rId3">
            <a:clrChange>
              <a:clrFrom>
                <a:srgbClr val="FCFEFC"/>
              </a:clrFrom>
              <a:clrTo>
                <a:srgbClr val="FCFEFC">
                  <a:alpha val="0"/>
                </a:srgbClr>
              </a:clrTo>
            </a:clrChange>
            <a:extLst>
              <a:ext uri="{28A0092B-C50C-407E-A947-70E740481C1C}">
                <a14:useLocalDpi xmlns:a14="http://schemas.microsoft.com/office/drawing/2010/main" val="0"/>
              </a:ext>
            </a:extLst>
          </a:blip>
          <a:srcRect/>
          <a:stretch>
            <a:fillRect/>
          </a:stretch>
        </p:blipFill>
        <p:spPr bwMode="auto">
          <a:xfrm>
            <a:off x="3472394" y="1863341"/>
            <a:ext cx="3478061" cy="1955537"/>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DECB0692-C761-4CBA-B277-DE7A389BB195}"/>
              </a:ext>
            </a:extLst>
          </p:cNvPr>
          <p:cNvSpPr/>
          <p:nvPr/>
        </p:nvSpPr>
        <p:spPr>
          <a:xfrm>
            <a:off x="5047916" y="1747441"/>
            <a:ext cx="2855495" cy="37260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867" dirty="0" err="1">
                <a:solidFill>
                  <a:srgbClr val="0A091B"/>
                </a:solidFill>
                <a:latin typeface="Roboto"/>
              </a:rPr>
              <a:t>DB.save</a:t>
            </a:r>
            <a:r>
              <a:rPr lang="en-US" sz="1867" dirty="0">
                <a:solidFill>
                  <a:srgbClr val="0A091B"/>
                </a:solidFill>
                <a:latin typeface="Roboto"/>
              </a:rPr>
              <a:t>()</a:t>
            </a:r>
          </a:p>
        </p:txBody>
      </p:sp>
      <p:sp>
        <p:nvSpPr>
          <p:cNvPr id="49" name="Rectangle 48">
            <a:extLst>
              <a:ext uri="{FF2B5EF4-FFF2-40B4-BE49-F238E27FC236}">
                <a16:creationId xmlns:a16="http://schemas.microsoft.com/office/drawing/2014/main" id="{19006706-1CF6-47CB-9462-65E4B1784BA6}"/>
              </a:ext>
            </a:extLst>
          </p:cNvPr>
          <p:cNvSpPr/>
          <p:nvPr/>
        </p:nvSpPr>
        <p:spPr>
          <a:xfrm>
            <a:off x="8803222" y="748337"/>
            <a:ext cx="2855495" cy="37260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867" dirty="0" err="1">
                <a:solidFill>
                  <a:srgbClr val="0A091B"/>
                </a:solidFill>
                <a:latin typeface="Roboto"/>
              </a:rPr>
              <a:t>DB.save</a:t>
            </a:r>
            <a:r>
              <a:rPr lang="en-US" sz="1867" dirty="0">
                <a:solidFill>
                  <a:srgbClr val="0A091B"/>
                </a:solidFill>
                <a:latin typeface="Roboto"/>
              </a:rPr>
              <a:t>()</a:t>
            </a:r>
          </a:p>
        </p:txBody>
      </p:sp>
      <p:sp>
        <p:nvSpPr>
          <p:cNvPr id="50" name="Rectangle 49">
            <a:extLst>
              <a:ext uri="{FF2B5EF4-FFF2-40B4-BE49-F238E27FC236}">
                <a16:creationId xmlns:a16="http://schemas.microsoft.com/office/drawing/2014/main" id="{E8F28C79-BE09-4714-85E3-D82CCE33C6B8}"/>
              </a:ext>
            </a:extLst>
          </p:cNvPr>
          <p:cNvSpPr/>
          <p:nvPr/>
        </p:nvSpPr>
        <p:spPr>
          <a:xfrm>
            <a:off x="7215753" y="5581335"/>
            <a:ext cx="885447" cy="62969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333" dirty="0">
                <a:solidFill>
                  <a:srgbClr val="0A091B"/>
                </a:solidFill>
                <a:latin typeface="Roboto"/>
              </a:rPr>
              <a:t>Callback</a:t>
            </a:r>
          </a:p>
        </p:txBody>
      </p:sp>
      <p:cxnSp>
        <p:nvCxnSpPr>
          <p:cNvPr id="51" name="Straight Arrow Connector 50">
            <a:extLst>
              <a:ext uri="{FF2B5EF4-FFF2-40B4-BE49-F238E27FC236}">
                <a16:creationId xmlns:a16="http://schemas.microsoft.com/office/drawing/2014/main" id="{7B6BBB2F-A30E-4BC0-8B8B-4CD24C7F224A}"/>
              </a:ext>
            </a:extLst>
          </p:cNvPr>
          <p:cNvCxnSpPr>
            <a:cxnSpLocks/>
          </p:cNvCxnSpPr>
          <p:nvPr/>
        </p:nvCxnSpPr>
        <p:spPr>
          <a:xfrm flipH="1">
            <a:off x="8178057" y="3971337"/>
            <a:ext cx="614563" cy="794583"/>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sp>
        <p:nvSpPr>
          <p:cNvPr id="54" name="Rectangle 53">
            <a:extLst>
              <a:ext uri="{FF2B5EF4-FFF2-40B4-BE49-F238E27FC236}">
                <a16:creationId xmlns:a16="http://schemas.microsoft.com/office/drawing/2014/main" id="{E8E92636-4CC9-4153-8B4C-E22893D064EA}"/>
              </a:ext>
            </a:extLst>
          </p:cNvPr>
          <p:cNvSpPr/>
          <p:nvPr/>
        </p:nvSpPr>
        <p:spPr>
          <a:xfrm>
            <a:off x="5047916" y="2892532"/>
            <a:ext cx="2855495" cy="37260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867" dirty="0">
                <a:solidFill>
                  <a:srgbClr val="0A091B"/>
                </a:solidFill>
                <a:latin typeface="Roboto"/>
              </a:rPr>
              <a:t>Callback</a:t>
            </a:r>
          </a:p>
        </p:txBody>
      </p:sp>
      <p:cxnSp>
        <p:nvCxnSpPr>
          <p:cNvPr id="66" name="Straight Arrow Connector 65">
            <a:extLst>
              <a:ext uri="{FF2B5EF4-FFF2-40B4-BE49-F238E27FC236}">
                <a16:creationId xmlns:a16="http://schemas.microsoft.com/office/drawing/2014/main" id="{99FE2F00-56C3-414B-BAAE-73DDCBD5A902}"/>
              </a:ext>
            </a:extLst>
          </p:cNvPr>
          <p:cNvCxnSpPr>
            <a:cxnSpLocks/>
          </p:cNvCxnSpPr>
          <p:nvPr/>
        </p:nvCxnSpPr>
        <p:spPr>
          <a:xfrm flipH="1" flipV="1">
            <a:off x="6640699" y="3987834"/>
            <a:ext cx="685196" cy="705086"/>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sp>
        <p:nvSpPr>
          <p:cNvPr id="68" name="Rectangle 67">
            <a:extLst>
              <a:ext uri="{FF2B5EF4-FFF2-40B4-BE49-F238E27FC236}">
                <a16:creationId xmlns:a16="http://schemas.microsoft.com/office/drawing/2014/main" id="{FA7C1B8A-5B4B-4155-AD15-5BFB8C2B2613}"/>
              </a:ext>
            </a:extLst>
          </p:cNvPr>
          <p:cNvSpPr/>
          <p:nvPr/>
        </p:nvSpPr>
        <p:spPr>
          <a:xfrm>
            <a:off x="5054274" y="2184100"/>
            <a:ext cx="2855495" cy="96683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867" dirty="0">
                <a:solidFill>
                  <a:srgbClr val="0A091B"/>
                </a:solidFill>
                <a:latin typeface="Roboto"/>
              </a:rPr>
              <a:t>Another Request</a:t>
            </a:r>
          </a:p>
        </p:txBody>
      </p:sp>
    </p:spTree>
    <p:extLst>
      <p:ext uri="{BB962C8B-B14F-4D97-AF65-F5344CB8AC3E}">
        <p14:creationId xmlns:p14="http://schemas.microsoft.com/office/powerpoint/2010/main" val="4255061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2"/>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61"/>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02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59"/>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62"/>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4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49"/>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50"/>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51"/>
                                        </p:tgtEl>
                                        <p:attrNameLst>
                                          <p:attrName>style.visibility</p:attrName>
                                        </p:attrNameLst>
                                      </p:cBhvr>
                                      <p:to>
                                        <p:strVal val="hidden"/>
                                      </p:to>
                                    </p:set>
                                  </p:childTnLst>
                                </p:cTn>
                              </p:par>
                              <p:par>
                                <p:cTn id="89" presetID="1" presetClass="entr" presetSubtype="0" fill="hold" grpId="0" nodeType="withEffect">
                                  <p:stCondLst>
                                    <p:cond delay="0"/>
                                  </p:stCondLst>
                                  <p:childTnLst>
                                    <p:set>
                                      <p:cBhvr>
                                        <p:cTn id="90" dur="1" fill="hold">
                                          <p:stCondLst>
                                            <p:cond delay="0"/>
                                          </p:stCondLst>
                                        </p:cTn>
                                        <p:tgtEl>
                                          <p:spTgt spid="5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xit" presetSubtype="0" fill="hold" grpId="1" nodeType="withEffect">
                                  <p:stCondLst>
                                    <p:cond delay="0"/>
                                  </p:stCondLst>
                                  <p:childTnLst>
                                    <p:set>
                                      <p:cBhvr>
                                        <p:cTn id="94" dur="1" fill="hold">
                                          <p:stCondLst>
                                            <p:cond delay="0"/>
                                          </p:stCondLst>
                                        </p:cTn>
                                        <p:tgtEl>
                                          <p:spTgt spid="6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3" grpId="0" animBg="1"/>
      <p:bldP spid="44" grpId="0" animBg="1"/>
      <p:bldP spid="6" grpId="0"/>
      <p:bldP spid="46" grpId="0"/>
      <p:bldP spid="47" grpId="0"/>
      <p:bldP spid="55" grpId="0" animBg="1"/>
      <p:bldP spid="56" grpId="0" animBg="1"/>
      <p:bldP spid="56" grpId="1" animBg="1"/>
      <p:bldP spid="57" grpId="0"/>
      <p:bldP spid="59" grpId="0" animBg="1"/>
      <p:bldP spid="59" grpId="1" animBg="1"/>
      <p:bldP spid="60" grpId="0"/>
      <p:bldP spid="62" grpId="0" animBg="1"/>
      <p:bldP spid="62" grpId="1" animBg="1"/>
      <p:bldP spid="63" grpId="0"/>
      <p:bldP spid="67" grpId="0"/>
      <p:bldP spid="48" grpId="0" animBg="1"/>
      <p:bldP spid="48" grpId="1" animBg="1"/>
      <p:bldP spid="49" grpId="0" animBg="1"/>
      <p:bldP spid="49" grpId="1" animBg="1"/>
      <p:bldP spid="50" grpId="0" animBg="1"/>
      <p:bldP spid="50" grpId="1" animBg="1"/>
      <p:bldP spid="54" grpId="0" animBg="1"/>
      <p:bldP spid="68" grpId="0" animBg="1"/>
      <p:bldP spid="68" grpId="1"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00200"/>
            <a:ext cx="12192000" cy="36576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2667" b="1" dirty="0">
              <a:solidFill>
                <a:srgbClr val="F2F2F5"/>
              </a:solidFill>
              <a:latin typeface="Roboto"/>
            </a:endParaRPr>
          </a:p>
        </p:txBody>
      </p:sp>
      <p:sp>
        <p:nvSpPr>
          <p:cNvPr id="7" name="Title 6"/>
          <p:cNvSpPr>
            <a:spLocks noGrp="1"/>
          </p:cNvSpPr>
          <p:nvPr>
            <p:ph type="title"/>
          </p:nvPr>
        </p:nvSpPr>
        <p:spPr>
          <a:xfrm>
            <a:off x="584200" y="380941"/>
            <a:ext cx="3632200" cy="923330"/>
          </a:xfrm>
        </p:spPr>
        <p:txBody>
          <a:bodyPr/>
          <a:lstStyle/>
          <a:p>
            <a:r>
              <a:rPr lang="en-US" dirty="0"/>
              <a:t>Take</a:t>
            </a:r>
            <a:br>
              <a:rPr lang="en-US" dirty="0">
                <a:solidFill>
                  <a:schemeClr val="accent1"/>
                </a:solidFill>
              </a:rPr>
            </a:br>
            <a:r>
              <a:rPr lang="en-US" dirty="0">
                <a:solidFill>
                  <a:schemeClr val="accent1"/>
                </a:solidFill>
              </a:rPr>
              <a:t>Away</a:t>
            </a:r>
            <a:endParaRPr lang="uk-UA" dirty="0"/>
          </a:p>
        </p:txBody>
      </p:sp>
      <p:sp>
        <p:nvSpPr>
          <p:cNvPr id="25" name="Slide Number Placeholder 24"/>
          <p:cNvSpPr>
            <a:spLocks noGrp="1"/>
          </p:cNvSpPr>
          <p:nvPr>
            <p:ph type="sldNum" sz="quarter" idx="4294967295"/>
          </p:nvPr>
        </p:nvSpPr>
        <p:spPr>
          <a:xfrm>
            <a:off x="11277600" y="6048457"/>
            <a:ext cx="1155700" cy="636071"/>
          </a:xfrm>
          <a:prstGeom prst="rect">
            <a:avLst/>
          </a:prstGeom>
        </p:spPr>
        <p:txBody>
          <a:bodyPr/>
          <a:lstStyle/>
          <a:p>
            <a:pPr defTabSz="914446"/>
            <a:r>
              <a:rPr lang="en-US">
                <a:solidFill>
                  <a:srgbClr val="0A091B"/>
                </a:solidFill>
                <a:latin typeface="Roboto"/>
              </a:rPr>
              <a:t>page</a:t>
            </a:r>
          </a:p>
          <a:p>
            <a:pPr defTabSz="914446"/>
            <a:r>
              <a:rPr lang="en-US">
                <a:solidFill>
                  <a:srgbClr val="0A091B"/>
                </a:solidFill>
                <a:latin typeface="Roboto"/>
              </a:rPr>
              <a:t>0</a:t>
            </a:r>
            <a:fld id="{37D409AB-2201-4E18-8A34-C31753AD9B06}" type="slidenum">
              <a:rPr>
                <a:solidFill>
                  <a:srgbClr val="0A091B"/>
                </a:solidFill>
                <a:latin typeface="Roboto"/>
              </a:rPr>
              <a:pPr defTabSz="914446"/>
              <a:t>108</a:t>
            </a:fld>
            <a:endParaRPr>
              <a:solidFill>
                <a:srgbClr val="0A091B"/>
              </a:solidFill>
              <a:latin typeface="Roboto"/>
            </a:endParaRPr>
          </a:p>
        </p:txBody>
      </p:sp>
      <p:cxnSp>
        <p:nvCxnSpPr>
          <p:cNvPr id="27" name="Straight Connector 26"/>
          <p:cNvCxnSpPr/>
          <p:nvPr/>
        </p:nvCxnSpPr>
        <p:spPr>
          <a:xfrm>
            <a:off x="4343401" y="2712922"/>
            <a:ext cx="0" cy="1638300"/>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848601" y="2712922"/>
            <a:ext cx="0" cy="1638300"/>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306706" y="2629261"/>
            <a:ext cx="2552700" cy="2109254"/>
            <a:chOff x="1645446" y="3662669"/>
            <a:chExt cx="3829050" cy="3163881"/>
          </a:xfrm>
        </p:grpSpPr>
        <p:sp>
          <p:nvSpPr>
            <p:cNvPr id="29" name="TextBox 28"/>
            <p:cNvSpPr txBox="1"/>
            <p:nvPr/>
          </p:nvSpPr>
          <p:spPr>
            <a:xfrm>
              <a:off x="1645446" y="4964117"/>
              <a:ext cx="3829050" cy="1862433"/>
            </a:xfrm>
            <a:prstGeom prst="rect">
              <a:avLst/>
            </a:prstGeom>
            <a:noFill/>
          </p:spPr>
          <p:txBody>
            <a:bodyPr wrap="square" rtlCol="0">
              <a:spAutoFit/>
            </a:bodyPr>
            <a:lstStyle/>
            <a:p>
              <a:pPr defTabSz="914446"/>
              <a:r>
                <a:rPr lang="en-US" sz="1867" dirty="0">
                  <a:solidFill>
                    <a:srgbClr val="F2F2F5"/>
                  </a:solidFill>
                  <a:latin typeface="Roboto"/>
                </a:rPr>
                <a:t>Minimize CPU intensive tasks; avoid </a:t>
              </a:r>
              <a:r>
                <a:rPr lang="en-US" sz="1867" dirty="0" err="1">
                  <a:solidFill>
                    <a:srgbClr val="F2F2F5"/>
                  </a:solidFill>
                  <a:latin typeface="Roboto"/>
                </a:rPr>
                <a:t>process.nextTick</a:t>
              </a:r>
              <a:r>
                <a:rPr lang="en-US" sz="1867" dirty="0">
                  <a:solidFill>
                    <a:srgbClr val="F2F2F5"/>
                  </a:solidFill>
                  <a:latin typeface="Roboto"/>
                </a:rPr>
                <a:t>; use </a:t>
              </a:r>
              <a:r>
                <a:rPr lang="en-US" sz="1867" dirty="0" err="1">
                  <a:solidFill>
                    <a:srgbClr val="F2F2F5"/>
                  </a:solidFill>
                  <a:latin typeface="Roboto"/>
                </a:rPr>
                <a:t>async</a:t>
              </a:r>
              <a:r>
                <a:rPr lang="en-US" sz="1867" dirty="0">
                  <a:solidFill>
                    <a:srgbClr val="F2F2F5"/>
                  </a:solidFill>
                  <a:latin typeface="Roboto"/>
                </a:rPr>
                <a:t> API</a:t>
              </a:r>
              <a:endParaRPr lang="uk-UA" sz="1867" dirty="0">
                <a:solidFill>
                  <a:srgbClr val="F2F2F5"/>
                </a:solidFill>
                <a:latin typeface="Roboto"/>
              </a:endParaRPr>
            </a:p>
          </p:txBody>
        </p:sp>
        <p:sp>
          <p:nvSpPr>
            <p:cNvPr id="30" name="TextBox 29"/>
            <p:cNvSpPr txBox="1"/>
            <p:nvPr/>
          </p:nvSpPr>
          <p:spPr>
            <a:xfrm>
              <a:off x="2360915" y="3662669"/>
              <a:ext cx="2990849" cy="1246496"/>
            </a:xfrm>
            <a:prstGeom prst="rect">
              <a:avLst/>
            </a:prstGeom>
            <a:noFill/>
          </p:spPr>
          <p:txBody>
            <a:bodyPr wrap="square" rtlCol="0">
              <a:spAutoFit/>
            </a:bodyPr>
            <a:lstStyle/>
            <a:p>
              <a:pPr defTabSz="914446"/>
              <a:r>
                <a:rPr lang="en-US" sz="2400" dirty="0">
                  <a:solidFill>
                    <a:srgbClr val="00B0F0"/>
                  </a:solidFill>
                  <a:latin typeface="Roboto Condensed"/>
                </a:rPr>
                <a:t>Avoid Starvation</a:t>
              </a:r>
              <a:endParaRPr lang="uk-UA" sz="2400" dirty="0">
                <a:solidFill>
                  <a:srgbClr val="00B0F0"/>
                </a:solidFill>
                <a:latin typeface="+mj-lt"/>
              </a:endParaRPr>
            </a:p>
          </p:txBody>
        </p:sp>
      </p:grpSp>
      <p:sp>
        <p:nvSpPr>
          <p:cNvPr id="8" name="TextBox 7">
            <a:extLst>
              <a:ext uri="{FF2B5EF4-FFF2-40B4-BE49-F238E27FC236}">
                <a16:creationId xmlns:a16="http://schemas.microsoft.com/office/drawing/2014/main" id="{1A0977CB-5386-40E7-B561-0D91CAB8BD58}"/>
              </a:ext>
            </a:extLst>
          </p:cNvPr>
          <p:cNvSpPr txBox="1"/>
          <p:nvPr/>
        </p:nvSpPr>
        <p:spPr>
          <a:xfrm>
            <a:off x="1188284" y="2629261"/>
            <a:ext cx="639919" cy="584775"/>
          </a:xfrm>
          <a:prstGeom prst="rect">
            <a:avLst/>
          </a:prstGeom>
          <a:noFill/>
        </p:spPr>
        <p:txBody>
          <a:bodyPr wrap="none" rtlCol="0">
            <a:spAutoFit/>
          </a:bodyPr>
          <a:lstStyle/>
          <a:p>
            <a:pPr defTabSz="914446"/>
            <a:r>
              <a:rPr lang="en-US" sz="3200" dirty="0">
                <a:solidFill>
                  <a:srgbClr val="F8F8F8"/>
                </a:solidFill>
                <a:latin typeface="Roboto Condensed"/>
              </a:rPr>
              <a:t>1. </a:t>
            </a:r>
          </a:p>
        </p:txBody>
      </p:sp>
      <p:grpSp>
        <p:nvGrpSpPr>
          <p:cNvPr id="31" name="Group 30">
            <a:extLst>
              <a:ext uri="{FF2B5EF4-FFF2-40B4-BE49-F238E27FC236}">
                <a16:creationId xmlns:a16="http://schemas.microsoft.com/office/drawing/2014/main" id="{B97BD7B0-5EC0-4D7A-8C94-A9CCB8818A65}"/>
              </a:ext>
            </a:extLst>
          </p:cNvPr>
          <p:cNvGrpSpPr/>
          <p:nvPr/>
        </p:nvGrpSpPr>
        <p:grpSpPr>
          <a:xfrm>
            <a:off x="5027640" y="2535798"/>
            <a:ext cx="2552700" cy="1534609"/>
            <a:chOff x="1645446" y="3662669"/>
            <a:chExt cx="3829050" cy="2301914"/>
          </a:xfrm>
        </p:grpSpPr>
        <p:sp>
          <p:nvSpPr>
            <p:cNvPr id="32" name="TextBox 31">
              <a:extLst>
                <a:ext uri="{FF2B5EF4-FFF2-40B4-BE49-F238E27FC236}">
                  <a16:creationId xmlns:a16="http://schemas.microsoft.com/office/drawing/2014/main" id="{E27F31F7-02AB-41C6-B1EC-5E7D34E72BE8}"/>
                </a:ext>
              </a:extLst>
            </p:cNvPr>
            <p:cNvSpPr txBox="1"/>
            <p:nvPr/>
          </p:nvSpPr>
          <p:spPr>
            <a:xfrm>
              <a:off x="1645446" y="4964117"/>
              <a:ext cx="3829050" cy="1000466"/>
            </a:xfrm>
            <a:prstGeom prst="rect">
              <a:avLst/>
            </a:prstGeom>
            <a:noFill/>
          </p:spPr>
          <p:txBody>
            <a:bodyPr wrap="square" rtlCol="0">
              <a:spAutoFit/>
            </a:bodyPr>
            <a:lstStyle/>
            <a:p>
              <a:pPr defTabSz="914446"/>
              <a:r>
                <a:rPr lang="en-US" sz="1867" dirty="0">
                  <a:solidFill>
                    <a:srgbClr val="F2F2F5"/>
                  </a:solidFill>
                  <a:latin typeface="Roboto"/>
                </a:rPr>
                <a:t>Measure average queue time; </a:t>
              </a:r>
              <a:endParaRPr lang="uk-UA" sz="1867" dirty="0">
                <a:solidFill>
                  <a:srgbClr val="F2F2F5"/>
                </a:solidFill>
                <a:latin typeface="Roboto"/>
              </a:endParaRPr>
            </a:p>
          </p:txBody>
        </p:sp>
        <p:sp>
          <p:nvSpPr>
            <p:cNvPr id="33" name="TextBox 32">
              <a:extLst>
                <a:ext uri="{FF2B5EF4-FFF2-40B4-BE49-F238E27FC236}">
                  <a16:creationId xmlns:a16="http://schemas.microsoft.com/office/drawing/2014/main" id="{20AACE30-2C35-4C7B-9B3B-99CE9894BEAC}"/>
                </a:ext>
              </a:extLst>
            </p:cNvPr>
            <p:cNvSpPr txBox="1"/>
            <p:nvPr/>
          </p:nvSpPr>
          <p:spPr>
            <a:xfrm>
              <a:off x="2360915" y="3662669"/>
              <a:ext cx="2990849" cy="1246496"/>
            </a:xfrm>
            <a:prstGeom prst="rect">
              <a:avLst/>
            </a:prstGeom>
            <a:noFill/>
          </p:spPr>
          <p:txBody>
            <a:bodyPr wrap="square" rtlCol="0">
              <a:spAutoFit/>
            </a:bodyPr>
            <a:lstStyle/>
            <a:p>
              <a:pPr defTabSz="914446"/>
              <a:r>
                <a:rPr lang="en-US" sz="2400" dirty="0">
                  <a:solidFill>
                    <a:srgbClr val="00B0F0"/>
                  </a:solidFill>
                  <a:latin typeface="Roboto Condensed"/>
                </a:rPr>
                <a:t>Monitor The Event Lop</a:t>
              </a:r>
              <a:endParaRPr lang="uk-UA" sz="2400" dirty="0">
                <a:solidFill>
                  <a:srgbClr val="00B0F0"/>
                </a:solidFill>
                <a:latin typeface="+mj-lt"/>
              </a:endParaRPr>
            </a:p>
          </p:txBody>
        </p:sp>
      </p:grpSp>
      <p:sp>
        <p:nvSpPr>
          <p:cNvPr id="34" name="TextBox 33">
            <a:extLst>
              <a:ext uri="{FF2B5EF4-FFF2-40B4-BE49-F238E27FC236}">
                <a16:creationId xmlns:a16="http://schemas.microsoft.com/office/drawing/2014/main" id="{F1077B23-E6AF-47BB-AB95-A1FB8A4D1064}"/>
              </a:ext>
            </a:extLst>
          </p:cNvPr>
          <p:cNvSpPr txBox="1"/>
          <p:nvPr/>
        </p:nvSpPr>
        <p:spPr>
          <a:xfrm>
            <a:off x="4909218" y="2535799"/>
            <a:ext cx="639919" cy="584775"/>
          </a:xfrm>
          <a:prstGeom prst="rect">
            <a:avLst/>
          </a:prstGeom>
          <a:noFill/>
        </p:spPr>
        <p:txBody>
          <a:bodyPr wrap="none" rtlCol="0">
            <a:spAutoFit/>
          </a:bodyPr>
          <a:lstStyle/>
          <a:p>
            <a:pPr defTabSz="914446"/>
            <a:r>
              <a:rPr lang="en-US" sz="3200" dirty="0">
                <a:solidFill>
                  <a:srgbClr val="F8F8F8"/>
                </a:solidFill>
                <a:latin typeface="Roboto Condensed"/>
              </a:rPr>
              <a:t>2. </a:t>
            </a:r>
          </a:p>
        </p:txBody>
      </p:sp>
      <p:grpSp>
        <p:nvGrpSpPr>
          <p:cNvPr id="40" name="Group 39">
            <a:extLst>
              <a:ext uri="{FF2B5EF4-FFF2-40B4-BE49-F238E27FC236}">
                <a16:creationId xmlns:a16="http://schemas.microsoft.com/office/drawing/2014/main" id="{F0AEDC0E-F81F-4F32-9DE0-F41829ECC5DB}"/>
              </a:ext>
            </a:extLst>
          </p:cNvPr>
          <p:cNvGrpSpPr/>
          <p:nvPr/>
        </p:nvGrpSpPr>
        <p:grpSpPr>
          <a:xfrm>
            <a:off x="8759413" y="2535799"/>
            <a:ext cx="2552700" cy="2109254"/>
            <a:chOff x="1645446" y="3662669"/>
            <a:chExt cx="3829050" cy="3163881"/>
          </a:xfrm>
        </p:grpSpPr>
        <p:sp>
          <p:nvSpPr>
            <p:cNvPr id="42" name="TextBox 41">
              <a:extLst>
                <a:ext uri="{FF2B5EF4-FFF2-40B4-BE49-F238E27FC236}">
                  <a16:creationId xmlns:a16="http://schemas.microsoft.com/office/drawing/2014/main" id="{D4BFF3D6-E2D9-4B88-A0CC-FC2F49726A48}"/>
                </a:ext>
              </a:extLst>
            </p:cNvPr>
            <p:cNvSpPr txBox="1"/>
            <p:nvPr/>
          </p:nvSpPr>
          <p:spPr>
            <a:xfrm>
              <a:off x="1645446" y="4964117"/>
              <a:ext cx="3829050" cy="1862433"/>
            </a:xfrm>
            <a:prstGeom prst="rect">
              <a:avLst/>
            </a:prstGeom>
            <a:noFill/>
          </p:spPr>
          <p:txBody>
            <a:bodyPr wrap="square" rtlCol="0">
              <a:spAutoFit/>
            </a:bodyPr>
            <a:lstStyle/>
            <a:p>
              <a:pPr defTabSz="914446"/>
              <a:r>
                <a:rPr lang="en-US" sz="1867" dirty="0">
                  <a:solidFill>
                    <a:srgbClr val="F2F2F5"/>
                  </a:solidFill>
                  <a:latin typeface="Roboto"/>
                </a:rPr>
                <a:t>Diagnose whether multiple </a:t>
              </a:r>
              <a:r>
                <a:rPr lang="en-US" sz="1867">
                  <a:solidFill>
                    <a:srgbClr val="F2F2F5"/>
                  </a:solidFill>
                  <a:latin typeface="Roboto"/>
                </a:rPr>
                <a:t>processes yields better performance</a:t>
              </a:r>
              <a:endParaRPr lang="uk-UA" sz="1867" dirty="0">
                <a:solidFill>
                  <a:srgbClr val="F2F2F5"/>
                </a:solidFill>
                <a:latin typeface="Roboto"/>
              </a:endParaRPr>
            </a:p>
          </p:txBody>
        </p:sp>
        <p:sp>
          <p:nvSpPr>
            <p:cNvPr id="44" name="TextBox 43">
              <a:extLst>
                <a:ext uri="{FF2B5EF4-FFF2-40B4-BE49-F238E27FC236}">
                  <a16:creationId xmlns:a16="http://schemas.microsoft.com/office/drawing/2014/main" id="{5D71E3B1-986B-461D-BEB7-DBC4571EE746}"/>
                </a:ext>
              </a:extLst>
            </p:cNvPr>
            <p:cNvSpPr txBox="1"/>
            <p:nvPr/>
          </p:nvSpPr>
          <p:spPr>
            <a:xfrm>
              <a:off x="2360915" y="3662669"/>
              <a:ext cx="2990849" cy="1246496"/>
            </a:xfrm>
            <a:prstGeom prst="rect">
              <a:avLst/>
            </a:prstGeom>
            <a:noFill/>
          </p:spPr>
          <p:txBody>
            <a:bodyPr wrap="square" rtlCol="0">
              <a:spAutoFit/>
            </a:bodyPr>
            <a:lstStyle/>
            <a:p>
              <a:pPr defTabSz="914446"/>
              <a:r>
                <a:rPr lang="en-US" sz="2400" dirty="0">
                  <a:solidFill>
                    <a:srgbClr val="00B0F0"/>
                  </a:solidFill>
                  <a:latin typeface="Roboto Condensed"/>
                </a:rPr>
                <a:t>Replicate Processes</a:t>
              </a:r>
              <a:endParaRPr lang="uk-UA" sz="2400" dirty="0">
                <a:solidFill>
                  <a:srgbClr val="00B0F0"/>
                </a:solidFill>
                <a:latin typeface="+mj-lt"/>
              </a:endParaRPr>
            </a:p>
          </p:txBody>
        </p:sp>
      </p:grpSp>
      <p:sp>
        <p:nvSpPr>
          <p:cNvPr id="46" name="TextBox 45">
            <a:extLst>
              <a:ext uri="{FF2B5EF4-FFF2-40B4-BE49-F238E27FC236}">
                <a16:creationId xmlns:a16="http://schemas.microsoft.com/office/drawing/2014/main" id="{0858E3C2-9E40-40E6-B6AF-11F0F9CB9FEE}"/>
              </a:ext>
            </a:extLst>
          </p:cNvPr>
          <p:cNvSpPr txBox="1"/>
          <p:nvPr/>
        </p:nvSpPr>
        <p:spPr>
          <a:xfrm>
            <a:off x="8640992" y="2535799"/>
            <a:ext cx="639919" cy="584775"/>
          </a:xfrm>
          <a:prstGeom prst="rect">
            <a:avLst/>
          </a:prstGeom>
          <a:noFill/>
        </p:spPr>
        <p:txBody>
          <a:bodyPr wrap="none" rtlCol="0">
            <a:spAutoFit/>
          </a:bodyPr>
          <a:lstStyle/>
          <a:p>
            <a:pPr defTabSz="914446"/>
            <a:r>
              <a:rPr lang="en-US" sz="3200" dirty="0">
                <a:solidFill>
                  <a:srgbClr val="F8F8F8"/>
                </a:solidFill>
                <a:latin typeface="Roboto Condensed"/>
              </a:rPr>
              <a:t>3. </a:t>
            </a:r>
          </a:p>
        </p:txBody>
      </p:sp>
    </p:spTree>
    <p:extLst>
      <p:ext uri="{BB962C8B-B14F-4D97-AF65-F5344CB8AC3E}">
        <p14:creationId xmlns:p14="http://schemas.microsoft.com/office/powerpoint/2010/main" val="1180778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8178" y="2546707"/>
            <a:ext cx="10002592" cy="1734064"/>
          </a:xfrm>
          <a:prstGeom prst="rect">
            <a:avLst/>
          </a:prstGeom>
          <a:noFill/>
        </p:spPr>
        <p:txBody>
          <a:bodyPr wrap="square" rtlCol="0">
            <a:spAutoFit/>
          </a:bodyPr>
          <a:lstStyle/>
          <a:p>
            <a:pPr algn="ctr" defTabSz="914446"/>
            <a:r>
              <a:rPr lang="en-US" sz="5334" b="1" dirty="0">
                <a:solidFill>
                  <a:srgbClr val="00B0F0"/>
                </a:solidFill>
                <a:latin typeface="Roboto"/>
                <a:ea typeface="Roboto Condensed" panose="02000000000000000000" pitchFamily="2" charset="0"/>
                <a:cs typeface="Lato Semibold" panose="020F0502020204030203" pitchFamily="34" charset="0"/>
              </a:rPr>
              <a:t>Continuous Quality</a:t>
            </a:r>
          </a:p>
          <a:p>
            <a:pPr algn="ctr" defTabSz="914446"/>
            <a:r>
              <a:rPr lang="en-US" sz="5334" b="1" dirty="0">
                <a:solidFill>
                  <a:srgbClr val="0A091B"/>
                </a:solidFill>
                <a:latin typeface="Roboto"/>
                <a:ea typeface="Roboto Condensed" panose="02000000000000000000" pitchFamily="2" charset="0"/>
                <a:cs typeface="Lato Semibold" panose="020F0502020204030203" pitchFamily="34" charset="0"/>
              </a:rPr>
              <a:t>Testing &amp; Inspecting</a:t>
            </a:r>
          </a:p>
        </p:txBody>
      </p:sp>
      <p:sp>
        <p:nvSpPr>
          <p:cNvPr id="4" name="TextBox 3">
            <a:extLst>
              <a:ext uri="{FF2B5EF4-FFF2-40B4-BE49-F238E27FC236}">
                <a16:creationId xmlns:a16="http://schemas.microsoft.com/office/drawing/2014/main" id="{64976B81-82AE-4844-A2E3-0A9C9B4BE044}"/>
              </a:ext>
            </a:extLst>
          </p:cNvPr>
          <p:cNvSpPr txBox="1"/>
          <p:nvPr/>
        </p:nvSpPr>
        <p:spPr>
          <a:xfrm>
            <a:off x="86140" y="280493"/>
            <a:ext cx="2352261" cy="584775"/>
          </a:xfrm>
          <a:prstGeom prst="rect">
            <a:avLst/>
          </a:prstGeom>
          <a:noFill/>
        </p:spPr>
        <p:txBody>
          <a:bodyPr wrap="square" rtlCol="0">
            <a:spAutoFit/>
          </a:bodyPr>
          <a:lstStyle/>
          <a:p>
            <a:pPr defTabSz="914446"/>
            <a:r>
              <a:rPr lang="en-US" sz="3200" b="1" dirty="0">
                <a:solidFill>
                  <a:srgbClr val="0A091B"/>
                </a:solidFill>
                <a:latin typeface="Roboto"/>
                <a:ea typeface="Roboto Condensed" panose="02000000000000000000" pitchFamily="2" charset="0"/>
                <a:cs typeface="Lato Semibold" panose="020F0502020204030203" pitchFamily="34" charset="0"/>
              </a:rPr>
              <a:t>Part 6</a:t>
            </a:r>
          </a:p>
        </p:txBody>
      </p:sp>
    </p:spTree>
    <p:extLst>
      <p:ext uri="{BB962C8B-B14F-4D97-AF65-F5344CB8AC3E}">
        <p14:creationId xmlns:p14="http://schemas.microsoft.com/office/powerpoint/2010/main" val="4270552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DE34CDC-F1D8-47FD-A07C-392096941B26}"/>
              </a:ext>
            </a:extLst>
          </p:cNvPr>
          <p:cNvSpPr>
            <a:spLocks noGrp="1"/>
          </p:cNvSpPr>
          <p:nvPr>
            <p:ph type="title"/>
          </p:nvPr>
        </p:nvSpPr>
        <p:spPr>
          <a:xfrm>
            <a:off x="618036" y="551966"/>
            <a:ext cx="12377421" cy="507831"/>
          </a:xfrm>
        </p:spPr>
        <p:txBody>
          <a:bodyPr/>
          <a:lstStyle/>
          <a:p>
            <a:r>
              <a:rPr lang="en-US" dirty="0">
                <a:solidFill>
                  <a:srgbClr val="00B0F0"/>
                </a:solidFill>
              </a:rPr>
              <a:t>2. Node Secret Sauce - </a:t>
            </a:r>
            <a:r>
              <a:rPr lang="en-US" dirty="0"/>
              <a:t> </a:t>
            </a:r>
            <a:r>
              <a:rPr lang="en-US" dirty="0">
                <a:solidFill>
                  <a:srgbClr val="00B0F0"/>
                </a:solidFill>
              </a:rPr>
              <a:t>Code once, deploy anywhere</a:t>
            </a:r>
          </a:p>
        </p:txBody>
      </p:sp>
      <p:grpSp>
        <p:nvGrpSpPr>
          <p:cNvPr id="9" name="Group 8">
            <a:extLst>
              <a:ext uri="{FF2B5EF4-FFF2-40B4-BE49-F238E27FC236}">
                <a16:creationId xmlns:a16="http://schemas.microsoft.com/office/drawing/2014/main" id="{8FE7C543-8323-42B4-B652-FBC57DB8D8F0}"/>
              </a:ext>
            </a:extLst>
          </p:cNvPr>
          <p:cNvGrpSpPr/>
          <p:nvPr/>
        </p:nvGrpSpPr>
        <p:grpSpPr>
          <a:xfrm>
            <a:off x="1727200" y="1824967"/>
            <a:ext cx="4140200" cy="1320800"/>
            <a:chOff x="2628900" y="2781300"/>
            <a:chExt cx="6210300" cy="1981200"/>
          </a:xfrm>
        </p:grpSpPr>
        <p:grpSp>
          <p:nvGrpSpPr>
            <p:cNvPr id="10" name="Group 9">
              <a:extLst>
                <a:ext uri="{FF2B5EF4-FFF2-40B4-BE49-F238E27FC236}">
                  <a16:creationId xmlns:a16="http://schemas.microsoft.com/office/drawing/2014/main" id="{6C6B8F9E-4397-48FB-A3D3-F70CB30E6BE8}"/>
                </a:ext>
              </a:extLst>
            </p:cNvPr>
            <p:cNvGrpSpPr/>
            <p:nvPr/>
          </p:nvGrpSpPr>
          <p:grpSpPr>
            <a:xfrm>
              <a:off x="2628900" y="2781300"/>
              <a:ext cx="1981200" cy="1981200"/>
              <a:chOff x="2628900" y="2781300"/>
              <a:chExt cx="1981200" cy="1981200"/>
            </a:xfrm>
          </p:grpSpPr>
          <p:sp>
            <p:nvSpPr>
              <p:cNvPr id="14" name="Freeform 106">
                <a:extLst>
                  <a:ext uri="{FF2B5EF4-FFF2-40B4-BE49-F238E27FC236}">
                    <a16:creationId xmlns:a16="http://schemas.microsoft.com/office/drawing/2014/main" id="{828DFE57-AF81-436C-8DC5-C1C94A474087}"/>
                  </a:ext>
                </a:extLst>
              </p:cNvPr>
              <p:cNvSpPr>
                <a:spLocks noEditPoints="1"/>
              </p:cNvSpPr>
              <p:nvPr/>
            </p:nvSpPr>
            <p:spPr bwMode="auto">
              <a:xfrm>
                <a:off x="3084740" y="3320328"/>
                <a:ext cx="1069520" cy="903144"/>
              </a:xfrm>
              <a:custGeom>
                <a:avLst/>
                <a:gdLst>
                  <a:gd name="T0" fmla="*/ 34 w 176"/>
                  <a:gd name="T1" fmla="*/ 86 h 144"/>
                  <a:gd name="T2" fmla="*/ 28 w 176"/>
                  <a:gd name="T3" fmla="*/ 65 h 144"/>
                  <a:gd name="T4" fmla="*/ 28 w 176"/>
                  <a:gd name="T5" fmla="*/ 58 h 144"/>
                  <a:gd name="T6" fmla="*/ 25 w 176"/>
                  <a:gd name="T7" fmla="*/ 38 h 144"/>
                  <a:gd name="T8" fmla="*/ 35 w 176"/>
                  <a:gd name="T9" fmla="*/ 26 h 144"/>
                  <a:gd name="T10" fmla="*/ 49 w 176"/>
                  <a:gd name="T11" fmla="*/ 25 h 144"/>
                  <a:gd name="T12" fmla="*/ 52 w 176"/>
                  <a:gd name="T13" fmla="*/ 18 h 144"/>
                  <a:gd name="T14" fmla="*/ 30 w 176"/>
                  <a:gd name="T15" fmla="*/ 19 h 144"/>
                  <a:gd name="T16" fmla="*/ 20 w 176"/>
                  <a:gd name="T17" fmla="*/ 56 h 144"/>
                  <a:gd name="T18" fmla="*/ 26 w 176"/>
                  <a:gd name="T19" fmla="*/ 86 h 144"/>
                  <a:gd name="T20" fmla="*/ 0 w 176"/>
                  <a:gd name="T21" fmla="*/ 124 h 144"/>
                  <a:gd name="T22" fmla="*/ 22 w 176"/>
                  <a:gd name="T23" fmla="*/ 128 h 144"/>
                  <a:gd name="T24" fmla="*/ 8 w 176"/>
                  <a:gd name="T25" fmla="*/ 120 h 144"/>
                  <a:gd name="T26" fmla="*/ 159 w 176"/>
                  <a:gd name="T27" fmla="*/ 100 h 144"/>
                  <a:gd name="T28" fmla="*/ 155 w 176"/>
                  <a:gd name="T29" fmla="*/ 70 h 144"/>
                  <a:gd name="T30" fmla="*/ 159 w 176"/>
                  <a:gd name="T31" fmla="*/ 35 h 144"/>
                  <a:gd name="T32" fmla="*/ 132 w 176"/>
                  <a:gd name="T33" fmla="*/ 16 h 144"/>
                  <a:gd name="T34" fmla="*/ 126 w 176"/>
                  <a:gd name="T35" fmla="*/ 25 h 144"/>
                  <a:gd name="T36" fmla="*/ 132 w 176"/>
                  <a:gd name="T37" fmla="*/ 24 h 144"/>
                  <a:gd name="T38" fmla="*/ 142 w 176"/>
                  <a:gd name="T39" fmla="*/ 27 h 144"/>
                  <a:gd name="T40" fmla="*/ 149 w 176"/>
                  <a:gd name="T41" fmla="*/ 53 h 144"/>
                  <a:gd name="T42" fmla="*/ 149 w 176"/>
                  <a:gd name="T43" fmla="*/ 65 h 144"/>
                  <a:gd name="T44" fmla="*/ 148 w 176"/>
                  <a:gd name="T45" fmla="*/ 66 h 144"/>
                  <a:gd name="T46" fmla="*/ 157 w 176"/>
                  <a:gd name="T47" fmla="*/ 108 h 144"/>
                  <a:gd name="T48" fmla="*/ 150 w 176"/>
                  <a:gd name="T49" fmla="*/ 120 h 144"/>
                  <a:gd name="T50" fmla="*/ 172 w 176"/>
                  <a:gd name="T51" fmla="*/ 128 h 144"/>
                  <a:gd name="T52" fmla="*/ 159 w 176"/>
                  <a:gd name="T53" fmla="*/ 100 h 144"/>
                  <a:gd name="T54" fmla="*/ 106 w 176"/>
                  <a:gd name="T55" fmla="*/ 90 h 144"/>
                  <a:gd name="T56" fmla="*/ 115 w 176"/>
                  <a:gd name="T57" fmla="*/ 52 h 144"/>
                  <a:gd name="T58" fmla="*/ 104 w 176"/>
                  <a:gd name="T59" fmla="*/ 3 h 144"/>
                  <a:gd name="T60" fmla="*/ 76 w 176"/>
                  <a:gd name="T61" fmla="*/ 4 h 144"/>
                  <a:gd name="T62" fmla="*/ 61 w 176"/>
                  <a:gd name="T63" fmla="*/ 52 h 144"/>
                  <a:gd name="T64" fmla="*/ 70 w 176"/>
                  <a:gd name="T65" fmla="*/ 90 h 144"/>
                  <a:gd name="T66" fmla="*/ 28 w 176"/>
                  <a:gd name="T67" fmla="*/ 140 h 144"/>
                  <a:gd name="T68" fmla="*/ 144 w 176"/>
                  <a:gd name="T69" fmla="*/ 144 h 144"/>
                  <a:gd name="T70" fmla="*/ 120 w 176"/>
                  <a:gd name="T71" fmla="*/ 109 h 144"/>
                  <a:gd name="T72" fmla="*/ 58 w 176"/>
                  <a:gd name="T73" fmla="*/ 117 h 144"/>
                  <a:gd name="T74" fmla="*/ 78 w 176"/>
                  <a:gd name="T75" fmla="*/ 90 h 144"/>
                  <a:gd name="T76" fmla="*/ 69 w 176"/>
                  <a:gd name="T77" fmla="*/ 65 h 144"/>
                  <a:gd name="T78" fmla="*/ 68 w 176"/>
                  <a:gd name="T79" fmla="*/ 48 h 144"/>
                  <a:gd name="T80" fmla="*/ 79 w 176"/>
                  <a:gd name="T81" fmla="*/ 12 h 144"/>
                  <a:gd name="T82" fmla="*/ 93 w 176"/>
                  <a:gd name="T83" fmla="*/ 8 h 144"/>
                  <a:gd name="T84" fmla="*/ 108 w 176"/>
                  <a:gd name="T85" fmla="*/ 22 h 144"/>
                  <a:gd name="T86" fmla="*/ 107 w 176"/>
                  <a:gd name="T87" fmla="*/ 54 h 144"/>
                  <a:gd name="T88" fmla="*/ 106 w 176"/>
                  <a:gd name="T89" fmla="*/ 66 h 144"/>
                  <a:gd name="T90" fmla="*/ 118 w 176"/>
                  <a:gd name="T91" fmla="*/ 117 h 144"/>
                  <a:gd name="T92" fmla="*/ 140 w 176"/>
                  <a:gd name="T93"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44">
                    <a:moveTo>
                      <a:pt x="19" y="108"/>
                    </a:moveTo>
                    <a:cubicBezTo>
                      <a:pt x="25" y="106"/>
                      <a:pt x="34" y="100"/>
                      <a:pt x="34" y="86"/>
                    </a:cubicBezTo>
                    <a:cubicBezTo>
                      <a:pt x="34" y="74"/>
                      <a:pt x="30" y="69"/>
                      <a:pt x="28" y="66"/>
                    </a:cubicBezTo>
                    <a:cubicBezTo>
                      <a:pt x="28" y="65"/>
                      <a:pt x="28" y="65"/>
                      <a:pt x="28" y="65"/>
                    </a:cubicBezTo>
                    <a:cubicBezTo>
                      <a:pt x="27" y="65"/>
                      <a:pt x="27" y="65"/>
                      <a:pt x="27" y="65"/>
                    </a:cubicBezTo>
                    <a:cubicBezTo>
                      <a:pt x="27" y="65"/>
                      <a:pt x="27" y="63"/>
                      <a:pt x="28" y="58"/>
                    </a:cubicBezTo>
                    <a:cubicBezTo>
                      <a:pt x="28" y="56"/>
                      <a:pt x="28" y="54"/>
                      <a:pt x="27" y="53"/>
                    </a:cubicBezTo>
                    <a:cubicBezTo>
                      <a:pt x="26" y="49"/>
                      <a:pt x="23" y="43"/>
                      <a:pt x="25" y="38"/>
                    </a:cubicBezTo>
                    <a:cubicBezTo>
                      <a:pt x="28" y="29"/>
                      <a:pt x="30" y="28"/>
                      <a:pt x="34" y="27"/>
                    </a:cubicBezTo>
                    <a:cubicBezTo>
                      <a:pt x="34" y="27"/>
                      <a:pt x="34" y="26"/>
                      <a:pt x="35" y="26"/>
                    </a:cubicBezTo>
                    <a:cubicBezTo>
                      <a:pt x="36" y="25"/>
                      <a:pt x="40" y="24"/>
                      <a:pt x="44" y="24"/>
                    </a:cubicBezTo>
                    <a:cubicBezTo>
                      <a:pt x="46" y="24"/>
                      <a:pt x="48" y="24"/>
                      <a:pt x="49" y="25"/>
                    </a:cubicBezTo>
                    <a:cubicBezTo>
                      <a:pt x="49" y="24"/>
                      <a:pt x="50" y="22"/>
                      <a:pt x="50" y="21"/>
                    </a:cubicBezTo>
                    <a:cubicBezTo>
                      <a:pt x="51" y="20"/>
                      <a:pt x="51" y="19"/>
                      <a:pt x="52" y="18"/>
                    </a:cubicBezTo>
                    <a:cubicBezTo>
                      <a:pt x="49" y="16"/>
                      <a:pt x="47" y="16"/>
                      <a:pt x="44" y="16"/>
                    </a:cubicBezTo>
                    <a:cubicBezTo>
                      <a:pt x="38" y="16"/>
                      <a:pt x="33" y="18"/>
                      <a:pt x="30" y="19"/>
                    </a:cubicBezTo>
                    <a:cubicBezTo>
                      <a:pt x="24" y="22"/>
                      <a:pt x="21" y="25"/>
                      <a:pt x="17" y="35"/>
                    </a:cubicBezTo>
                    <a:cubicBezTo>
                      <a:pt x="14" y="43"/>
                      <a:pt x="18" y="52"/>
                      <a:pt x="20" y="56"/>
                    </a:cubicBezTo>
                    <a:cubicBezTo>
                      <a:pt x="18" y="66"/>
                      <a:pt x="21" y="70"/>
                      <a:pt x="21" y="70"/>
                    </a:cubicBezTo>
                    <a:cubicBezTo>
                      <a:pt x="23" y="73"/>
                      <a:pt x="26" y="76"/>
                      <a:pt x="26" y="86"/>
                    </a:cubicBezTo>
                    <a:cubicBezTo>
                      <a:pt x="26" y="98"/>
                      <a:pt x="17" y="100"/>
                      <a:pt x="17" y="100"/>
                    </a:cubicBezTo>
                    <a:cubicBezTo>
                      <a:pt x="10" y="103"/>
                      <a:pt x="0" y="108"/>
                      <a:pt x="0" y="124"/>
                    </a:cubicBezTo>
                    <a:cubicBezTo>
                      <a:pt x="0" y="124"/>
                      <a:pt x="0" y="128"/>
                      <a:pt x="4" y="128"/>
                    </a:cubicBezTo>
                    <a:cubicBezTo>
                      <a:pt x="22" y="128"/>
                      <a:pt x="22" y="128"/>
                      <a:pt x="22" y="128"/>
                    </a:cubicBezTo>
                    <a:cubicBezTo>
                      <a:pt x="23" y="125"/>
                      <a:pt x="24" y="122"/>
                      <a:pt x="26" y="120"/>
                    </a:cubicBezTo>
                    <a:cubicBezTo>
                      <a:pt x="8" y="120"/>
                      <a:pt x="8" y="120"/>
                      <a:pt x="8" y="120"/>
                    </a:cubicBezTo>
                    <a:cubicBezTo>
                      <a:pt x="9" y="112"/>
                      <a:pt x="14" y="110"/>
                      <a:pt x="19" y="108"/>
                    </a:cubicBezTo>
                    <a:moveTo>
                      <a:pt x="159" y="100"/>
                    </a:moveTo>
                    <a:cubicBezTo>
                      <a:pt x="159" y="100"/>
                      <a:pt x="150" y="98"/>
                      <a:pt x="150" y="86"/>
                    </a:cubicBezTo>
                    <a:cubicBezTo>
                      <a:pt x="150" y="76"/>
                      <a:pt x="153" y="73"/>
                      <a:pt x="155" y="70"/>
                    </a:cubicBezTo>
                    <a:cubicBezTo>
                      <a:pt x="155" y="70"/>
                      <a:pt x="158" y="66"/>
                      <a:pt x="156" y="56"/>
                    </a:cubicBezTo>
                    <a:cubicBezTo>
                      <a:pt x="158" y="52"/>
                      <a:pt x="162" y="43"/>
                      <a:pt x="159" y="35"/>
                    </a:cubicBezTo>
                    <a:cubicBezTo>
                      <a:pt x="155" y="25"/>
                      <a:pt x="152" y="22"/>
                      <a:pt x="146" y="19"/>
                    </a:cubicBezTo>
                    <a:cubicBezTo>
                      <a:pt x="143" y="18"/>
                      <a:pt x="138" y="16"/>
                      <a:pt x="132" y="16"/>
                    </a:cubicBezTo>
                    <a:cubicBezTo>
                      <a:pt x="129" y="16"/>
                      <a:pt x="127" y="16"/>
                      <a:pt x="124" y="18"/>
                    </a:cubicBezTo>
                    <a:cubicBezTo>
                      <a:pt x="125" y="20"/>
                      <a:pt x="126" y="23"/>
                      <a:pt x="126" y="25"/>
                    </a:cubicBezTo>
                    <a:cubicBezTo>
                      <a:pt x="127" y="25"/>
                      <a:pt x="127" y="25"/>
                      <a:pt x="127" y="25"/>
                    </a:cubicBezTo>
                    <a:cubicBezTo>
                      <a:pt x="128" y="24"/>
                      <a:pt x="130" y="24"/>
                      <a:pt x="132" y="24"/>
                    </a:cubicBezTo>
                    <a:cubicBezTo>
                      <a:pt x="136" y="24"/>
                      <a:pt x="140" y="25"/>
                      <a:pt x="141" y="26"/>
                    </a:cubicBezTo>
                    <a:cubicBezTo>
                      <a:pt x="142" y="26"/>
                      <a:pt x="142" y="27"/>
                      <a:pt x="142" y="27"/>
                    </a:cubicBezTo>
                    <a:cubicBezTo>
                      <a:pt x="146" y="28"/>
                      <a:pt x="148" y="29"/>
                      <a:pt x="151" y="38"/>
                    </a:cubicBezTo>
                    <a:cubicBezTo>
                      <a:pt x="153" y="43"/>
                      <a:pt x="150" y="49"/>
                      <a:pt x="149" y="53"/>
                    </a:cubicBezTo>
                    <a:cubicBezTo>
                      <a:pt x="148" y="54"/>
                      <a:pt x="148" y="56"/>
                      <a:pt x="148" y="58"/>
                    </a:cubicBezTo>
                    <a:cubicBezTo>
                      <a:pt x="149" y="63"/>
                      <a:pt x="149" y="65"/>
                      <a:pt x="149" y="65"/>
                    </a:cubicBezTo>
                    <a:cubicBezTo>
                      <a:pt x="149" y="65"/>
                      <a:pt x="149" y="65"/>
                      <a:pt x="148" y="65"/>
                    </a:cubicBezTo>
                    <a:cubicBezTo>
                      <a:pt x="148" y="66"/>
                      <a:pt x="148" y="66"/>
                      <a:pt x="148" y="66"/>
                    </a:cubicBezTo>
                    <a:cubicBezTo>
                      <a:pt x="146" y="69"/>
                      <a:pt x="142" y="74"/>
                      <a:pt x="142" y="86"/>
                    </a:cubicBezTo>
                    <a:cubicBezTo>
                      <a:pt x="142" y="100"/>
                      <a:pt x="151" y="106"/>
                      <a:pt x="157" y="108"/>
                    </a:cubicBezTo>
                    <a:cubicBezTo>
                      <a:pt x="162" y="110"/>
                      <a:pt x="167" y="112"/>
                      <a:pt x="168" y="120"/>
                    </a:cubicBezTo>
                    <a:cubicBezTo>
                      <a:pt x="150" y="120"/>
                      <a:pt x="150" y="120"/>
                      <a:pt x="150" y="120"/>
                    </a:cubicBezTo>
                    <a:cubicBezTo>
                      <a:pt x="152" y="122"/>
                      <a:pt x="153" y="125"/>
                      <a:pt x="154" y="128"/>
                    </a:cubicBezTo>
                    <a:cubicBezTo>
                      <a:pt x="172" y="128"/>
                      <a:pt x="172" y="128"/>
                      <a:pt x="172" y="128"/>
                    </a:cubicBezTo>
                    <a:cubicBezTo>
                      <a:pt x="176" y="128"/>
                      <a:pt x="176" y="124"/>
                      <a:pt x="176" y="124"/>
                    </a:cubicBezTo>
                    <a:cubicBezTo>
                      <a:pt x="176" y="108"/>
                      <a:pt x="166" y="103"/>
                      <a:pt x="159" y="100"/>
                    </a:cubicBezTo>
                    <a:moveTo>
                      <a:pt x="120" y="109"/>
                    </a:moveTo>
                    <a:cubicBezTo>
                      <a:pt x="120" y="109"/>
                      <a:pt x="106" y="105"/>
                      <a:pt x="106" y="90"/>
                    </a:cubicBezTo>
                    <a:cubicBezTo>
                      <a:pt x="106" y="77"/>
                      <a:pt x="111" y="73"/>
                      <a:pt x="114" y="69"/>
                    </a:cubicBezTo>
                    <a:cubicBezTo>
                      <a:pt x="114" y="69"/>
                      <a:pt x="118" y="65"/>
                      <a:pt x="115" y="52"/>
                    </a:cubicBezTo>
                    <a:cubicBezTo>
                      <a:pt x="120" y="45"/>
                      <a:pt x="122" y="33"/>
                      <a:pt x="116" y="19"/>
                    </a:cubicBezTo>
                    <a:cubicBezTo>
                      <a:pt x="112" y="10"/>
                      <a:pt x="109" y="5"/>
                      <a:pt x="104" y="3"/>
                    </a:cubicBezTo>
                    <a:cubicBezTo>
                      <a:pt x="101" y="1"/>
                      <a:pt x="97" y="0"/>
                      <a:pt x="93" y="0"/>
                    </a:cubicBezTo>
                    <a:cubicBezTo>
                      <a:pt x="86" y="0"/>
                      <a:pt x="79" y="3"/>
                      <a:pt x="76" y="4"/>
                    </a:cubicBezTo>
                    <a:cubicBezTo>
                      <a:pt x="68" y="8"/>
                      <a:pt x="63" y="11"/>
                      <a:pt x="58" y="24"/>
                    </a:cubicBezTo>
                    <a:cubicBezTo>
                      <a:pt x="53" y="34"/>
                      <a:pt x="58" y="46"/>
                      <a:pt x="61" y="52"/>
                    </a:cubicBezTo>
                    <a:cubicBezTo>
                      <a:pt x="58" y="65"/>
                      <a:pt x="62" y="69"/>
                      <a:pt x="62" y="69"/>
                    </a:cubicBezTo>
                    <a:cubicBezTo>
                      <a:pt x="65" y="73"/>
                      <a:pt x="70" y="77"/>
                      <a:pt x="70" y="90"/>
                    </a:cubicBezTo>
                    <a:cubicBezTo>
                      <a:pt x="70" y="105"/>
                      <a:pt x="56" y="109"/>
                      <a:pt x="56" y="109"/>
                    </a:cubicBezTo>
                    <a:cubicBezTo>
                      <a:pt x="47" y="112"/>
                      <a:pt x="28" y="118"/>
                      <a:pt x="28" y="140"/>
                    </a:cubicBezTo>
                    <a:cubicBezTo>
                      <a:pt x="28" y="140"/>
                      <a:pt x="28" y="144"/>
                      <a:pt x="32" y="144"/>
                    </a:cubicBezTo>
                    <a:cubicBezTo>
                      <a:pt x="144" y="144"/>
                      <a:pt x="144" y="144"/>
                      <a:pt x="144" y="144"/>
                    </a:cubicBezTo>
                    <a:cubicBezTo>
                      <a:pt x="148" y="144"/>
                      <a:pt x="148" y="140"/>
                      <a:pt x="148" y="140"/>
                    </a:cubicBezTo>
                    <a:cubicBezTo>
                      <a:pt x="148" y="118"/>
                      <a:pt x="129" y="112"/>
                      <a:pt x="120" y="109"/>
                    </a:cubicBezTo>
                    <a:moveTo>
                      <a:pt x="36" y="136"/>
                    </a:moveTo>
                    <a:cubicBezTo>
                      <a:pt x="38" y="125"/>
                      <a:pt x="48" y="120"/>
                      <a:pt x="58" y="117"/>
                    </a:cubicBezTo>
                    <a:cubicBezTo>
                      <a:pt x="58" y="117"/>
                      <a:pt x="58" y="117"/>
                      <a:pt x="58" y="117"/>
                    </a:cubicBezTo>
                    <a:cubicBezTo>
                      <a:pt x="66" y="115"/>
                      <a:pt x="78" y="107"/>
                      <a:pt x="78" y="90"/>
                    </a:cubicBezTo>
                    <a:cubicBezTo>
                      <a:pt x="78" y="76"/>
                      <a:pt x="73" y="70"/>
                      <a:pt x="70" y="66"/>
                    </a:cubicBezTo>
                    <a:cubicBezTo>
                      <a:pt x="69" y="65"/>
                      <a:pt x="68" y="64"/>
                      <a:pt x="69" y="65"/>
                    </a:cubicBezTo>
                    <a:cubicBezTo>
                      <a:pt x="68" y="64"/>
                      <a:pt x="67" y="61"/>
                      <a:pt x="69" y="54"/>
                    </a:cubicBezTo>
                    <a:cubicBezTo>
                      <a:pt x="70" y="50"/>
                      <a:pt x="68" y="48"/>
                      <a:pt x="68" y="48"/>
                    </a:cubicBezTo>
                    <a:cubicBezTo>
                      <a:pt x="66" y="43"/>
                      <a:pt x="62" y="34"/>
                      <a:pt x="65" y="27"/>
                    </a:cubicBezTo>
                    <a:cubicBezTo>
                      <a:pt x="69" y="17"/>
                      <a:pt x="73" y="15"/>
                      <a:pt x="79" y="12"/>
                    </a:cubicBezTo>
                    <a:cubicBezTo>
                      <a:pt x="80" y="11"/>
                      <a:pt x="80" y="11"/>
                      <a:pt x="80" y="11"/>
                    </a:cubicBezTo>
                    <a:cubicBezTo>
                      <a:pt x="82" y="10"/>
                      <a:pt x="87" y="8"/>
                      <a:pt x="93" y="8"/>
                    </a:cubicBezTo>
                    <a:cubicBezTo>
                      <a:pt x="96" y="8"/>
                      <a:pt x="98" y="9"/>
                      <a:pt x="100" y="10"/>
                    </a:cubicBezTo>
                    <a:cubicBezTo>
                      <a:pt x="103" y="11"/>
                      <a:pt x="105" y="14"/>
                      <a:pt x="108" y="22"/>
                    </a:cubicBezTo>
                    <a:cubicBezTo>
                      <a:pt x="115" y="36"/>
                      <a:pt x="111" y="45"/>
                      <a:pt x="109" y="47"/>
                    </a:cubicBezTo>
                    <a:cubicBezTo>
                      <a:pt x="107" y="49"/>
                      <a:pt x="107" y="52"/>
                      <a:pt x="107" y="54"/>
                    </a:cubicBezTo>
                    <a:cubicBezTo>
                      <a:pt x="109" y="61"/>
                      <a:pt x="108" y="64"/>
                      <a:pt x="108" y="64"/>
                    </a:cubicBezTo>
                    <a:cubicBezTo>
                      <a:pt x="108" y="64"/>
                      <a:pt x="107" y="65"/>
                      <a:pt x="106" y="66"/>
                    </a:cubicBezTo>
                    <a:cubicBezTo>
                      <a:pt x="103" y="70"/>
                      <a:pt x="98" y="76"/>
                      <a:pt x="98" y="90"/>
                    </a:cubicBezTo>
                    <a:cubicBezTo>
                      <a:pt x="98" y="107"/>
                      <a:pt x="110" y="115"/>
                      <a:pt x="118" y="117"/>
                    </a:cubicBezTo>
                    <a:cubicBezTo>
                      <a:pt x="118" y="117"/>
                      <a:pt x="118" y="117"/>
                      <a:pt x="118" y="117"/>
                    </a:cubicBezTo>
                    <a:cubicBezTo>
                      <a:pt x="128" y="120"/>
                      <a:pt x="138" y="125"/>
                      <a:pt x="140" y="136"/>
                    </a:cubicBezTo>
                    <a:lnTo>
                      <a:pt x="36" y="136"/>
                    </a:lnTo>
                    <a:close/>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defTabSz="914446"/>
                <a:endParaRPr lang="uk-UA">
                  <a:solidFill>
                    <a:srgbClr val="0A091B"/>
                  </a:solidFill>
                  <a:latin typeface="Roboto"/>
                </a:endParaRPr>
              </a:p>
            </p:txBody>
          </p:sp>
          <p:sp>
            <p:nvSpPr>
              <p:cNvPr id="15" name="Oval 14">
                <a:extLst>
                  <a:ext uri="{FF2B5EF4-FFF2-40B4-BE49-F238E27FC236}">
                    <a16:creationId xmlns:a16="http://schemas.microsoft.com/office/drawing/2014/main" id="{E317FC86-C000-464B-B12B-3A34FBC80D2A}"/>
                  </a:ext>
                </a:extLst>
              </p:cNvPr>
              <p:cNvSpPr/>
              <p:nvPr/>
            </p:nvSpPr>
            <p:spPr>
              <a:xfrm>
                <a:off x="2628900" y="2781300"/>
                <a:ext cx="1981200" cy="198120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grpSp>
        <p:sp>
          <p:nvSpPr>
            <p:cNvPr id="12" name="TextBox 11">
              <a:extLst>
                <a:ext uri="{FF2B5EF4-FFF2-40B4-BE49-F238E27FC236}">
                  <a16:creationId xmlns:a16="http://schemas.microsoft.com/office/drawing/2014/main" id="{3898083D-AD01-4A5C-AFB3-5817B8E03E23}"/>
                </a:ext>
              </a:extLst>
            </p:cNvPr>
            <p:cNvSpPr txBox="1"/>
            <p:nvPr/>
          </p:nvSpPr>
          <p:spPr>
            <a:xfrm>
              <a:off x="5029200" y="2944029"/>
              <a:ext cx="3810000" cy="692498"/>
            </a:xfrm>
            <a:prstGeom prst="rect">
              <a:avLst/>
            </a:prstGeom>
            <a:noFill/>
          </p:spPr>
          <p:txBody>
            <a:bodyPr wrap="square" rtlCol="0">
              <a:spAutoFit/>
            </a:bodyPr>
            <a:lstStyle/>
            <a:p>
              <a:pPr defTabSz="914446"/>
              <a:r>
                <a:rPr lang="en-US" sz="2400" dirty="0">
                  <a:solidFill>
                    <a:srgbClr val="0A091B"/>
                  </a:solidFill>
                  <a:latin typeface="Roboto Condensed"/>
                </a:rPr>
                <a:t>Desktop</a:t>
              </a:r>
              <a:endParaRPr lang="uk-UA" sz="2400" dirty="0">
                <a:solidFill>
                  <a:srgbClr val="00B0F0"/>
                </a:solidFill>
                <a:latin typeface="+mj-lt"/>
              </a:endParaRPr>
            </a:p>
          </p:txBody>
        </p:sp>
      </p:grpSp>
      <p:grpSp>
        <p:nvGrpSpPr>
          <p:cNvPr id="16" name="Group 15">
            <a:extLst>
              <a:ext uri="{FF2B5EF4-FFF2-40B4-BE49-F238E27FC236}">
                <a16:creationId xmlns:a16="http://schemas.microsoft.com/office/drawing/2014/main" id="{F7A25F90-A4A6-46D7-BF55-824DEB5B3F81}"/>
              </a:ext>
            </a:extLst>
          </p:cNvPr>
          <p:cNvGrpSpPr/>
          <p:nvPr/>
        </p:nvGrpSpPr>
        <p:grpSpPr>
          <a:xfrm>
            <a:off x="1727200" y="4089400"/>
            <a:ext cx="3784600" cy="1320800"/>
            <a:chOff x="2628900" y="6134100"/>
            <a:chExt cx="5676900" cy="1981200"/>
          </a:xfrm>
        </p:grpSpPr>
        <p:grpSp>
          <p:nvGrpSpPr>
            <p:cNvPr id="17" name="Group 16">
              <a:extLst>
                <a:ext uri="{FF2B5EF4-FFF2-40B4-BE49-F238E27FC236}">
                  <a16:creationId xmlns:a16="http://schemas.microsoft.com/office/drawing/2014/main" id="{78F10490-CA8C-43BB-A4DD-4A30D0ED2B85}"/>
                </a:ext>
              </a:extLst>
            </p:cNvPr>
            <p:cNvGrpSpPr/>
            <p:nvPr/>
          </p:nvGrpSpPr>
          <p:grpSpPr>
            <a:xfrm>
              <a:off x="2628900" y="6134100"/>
              <a:ext cx="5676900" cy="1981200"/>
              <a:chOff x="2628900" y="2781300"/>
              <a:chExt cx="5676900" cy="1981200"/>
            </a:xfrm>
          </p:grpSpPr>
          <p:sp>
            <p:nvSpPr>
              <p:cNvPr id="19" name="Oval 18">
                <a:extLst>
                  <a:ext uri="{FF2B5EF4-FFF2-40B4-BE49-F238E27FC236}">
                    <a16:creationId xmlns:a16="http://schemas.microsoft.com/office/drawing/2014/main" id="{874C84FC-4621-426A-B8A5-97B968EE3A9E}"/>
                  </a:ext>
                </a:extLst>
              </p:cNvPr>
              <p:cNvSpPr/>
              <p:nvPr/>
            </p:nvSpPr>
            <p:spPr>
              <a:xfrm>
                <a:off x="2628900" y="2781300"/>
                <a:ext cx="1981200" cy="198120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21" name="TextBox 20">
                <a:extLst>
                  <a:ext uri="{FF2B5EF4-FFF2-40B4-BE49-F238E27FC236}">
                    <a16:creationId xmlns:a16="http://schemas.microsoft.com/office/drawing/2014/main" id="{282B74BB-1FE8-4144-AB04-429E5E9CEA68}"/>
                  </a:ext>
                </a:extLst>
              </p:cNvPr>
              <p:cNvSpPr txBox="1"/>
              <p:nvPr/>
            </p:nvSpPr>
            <p:spPr>
              <a:xfrm>
                <a:off x="5029200" y="2944029"/>
                <a:ext cx="3276600" cy="692498"/>
              </a:xfrm>
              <a:prstGeom prst="rect">
                <a:avLst/>
              </a:prstGeom>
              <a:noFill/>
            </p:spPr>
            <p:txBody>
              <a:bodyPr wrap="square" rtlCol="0">
                <a:spAutoFit/>
              </a:bodyPr>
              <a:lstStyle/>
              <a:p>
                <a:pPr defTabSz="914446"/>
                <a:r>
                  <a:rPr lang="en-US" sz="2400" dirty="0">
                    <a:solidFill>
                      <a:srgbClr val="0A091B"/>
                    </a:solidFill>
                    <a:latin typeface="Roboto Condensed"/>
                  </a:rPr>
                  <a:t>Browser</a:t>
                </a:r>
                <a:endParaRPr lang="uk-UA" sz="2400" dirty="0">
                  <a:solidFill>
                    <a:srgbClr val="00B0F0"/>
                  </a:solidFill>
                  <a:latin typeface="+mj-lt"/>
                </a:endParaRPr>
              </a:p>
            </p:txBody>
          </p:sp>
        </p:grpSp>
        <p:sp>
          <p:nvSpPr>
            <p:cNvPr id="18" name="Freeform 123">
              <a:extLst>
                <a:ext uri="{FF2B5EF4-FFF2-40B4-BE49-F238E27FC236}">
                  <a16:creationId xmlns:a16="http://schemas.microsoft.com/office/drawing/2014/main" id="{ED5B027A-9A87-4D8F-B18F-E2DCA4BE13A4}"/>
                </a:ext>
              </a:extLst>
            </p:cNvPr>
            <p:cNvSpPr>
              <a:spLocks noEditPoints="1"/>
            </p:cNvSpPr>
            <p:nvPr/>
          </p:nvSpPr>
          <p:spPr bwMode="auto">
            <a:xfrm>
              <a:off x="3127709" y="6673128"/>
              <a:ext cx="996103" cy="996103"/>
            </a:xfrm>
            <a:custGeom>
              <a:avLst/>
              <a:gdLst>
                <a:gd name="T0" fmla="*/ 176 w 176"/>
                <a:gd name="T1" fmla="*/ 52 h 176"/>
                <a:gd name="T2" fmla="*/ 124 w 176"/>
                <a:gd name="T3" fmla="*/ 0 h 176"/>
                <a:gd name="T4" fmla="*/ 88 w 176"/>
                <a:gd name="T5" fmla="*/ 15 h 176"/>
                <a:gd name="T6" fmla="*/ 52 w 176"/>
                <a:gd name="T7" fmla="*/ 0 h 176"/>
                <a:gd name="T8" fmla="*/ 0 w 176"/>
                <a:gd name="T9" fmla="*/ 52 h 176"/>
                <a:gd name="T10" fmla="*/ 0 w 176"/>
                <a:gd name="T11" fmla="*/ 58 h 176"/>
                <a:gd name="T12" fmla="*/ 88 w 176"/>
                <a:gd name="T13" fmla="*/ 176 h 176"/>
                <a:gd name="T14" fmla="*/ 176 w 176"/>
                <a:gd name="T15" fmla="*/ 58 h 176"/>
                <a:gd name="T16" fmla="*/ 176 w 176"/>
                <a:gd name="T17" fmla="*/ 52 h 176"/>
                <a:gd name="T18" fmla="*/ 168 w 176"/>
                <a:gd name="T19" fmla="*/ 57 h 176"/>
                <a:gd name="T20" fmla="*/ 88 w 176"/>
                <a:gd name="T21" fmla="*/ 167 h 176"/>
                <a:gd name="T22" fmla="*/ 8 w 176"/>
                <a:gd name="T23" fmla="*/ 57 h 176"/>
                <a:gd name="T24" fmla="*/ 8 w 176"/>
                <a:gd name="T25" fmla="*/ 52 h 176"/>
                <a:gd name="T26" fmla="*/ 52 w 176"/>
                <a:gd name="T27" fmla="*/ 8 h 176"/>
                <a:gd name="T28" fmla="*/ 82 w 176"/>
                <a:gd name="T29" fmla="*/ 20 h 176"/>
                <a:gd name="T30" fmla="*/ 88 w 176"/>
                <a:gd name="T31" fmla="*/ 26 h 176"/>
                <a:gd name="T32" fmla="*/ 94 w 176"/>
                <a:gd name="T33" fmla="*/ 20 h 176"/>
                <a:gd name="T34" fmla="*/ 124 w 176"/>
                <a:gd name="T35" fmla="*/ 8 h 176"/>
                <a:gd name="T36" fmla="*/ 168 w 176"/>
                <a:gd name="T37" fmla="*/ 52 h 176"/>
                <a:gd name="T38" fmla="*/ 168 w 176"/>
                <a:gd name="T39" fmla="*/ 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76">
                  <a:moveTo>
                    <a:pt x="176" y="52"/>
                  </a:moveTo>
                  <a:cubicBezTo>
                    <a:pt x="176" y="23"/>
                    <a:pt x="153" y="0"/>
                    <a:pt x="124" y="0"/>
                  </a:cubicBezTo>
                  <a:cubicBezTo>
                    <a:pt x="110" y="0"/>
                    <a:pt x="97" y="6"/>
                    <a:pt x="88" y="15"/>
                  </a:cubicBezTo>
                  <a:cubicBezTo>
                    <a:pt x="79" y="6"/>
                    <a:pt x="66" y="0"/>
                    <a:pt x="52" y="0"/>
                  </a:cubicBezTo>
                  <a:cubicBezTo>
                    <a:pt x="23" y="0"/>
                    <a:pt x="0" y="23"/>
                    <a:pt x="0" y="52"/>
                  </a:cubicBezTo>
                  <a:cubicBezTo>
                    <a:pt x="0" y="55"/>
                    <a:pt x="1" y="59"/>
                    <a:pt x="0" y="58"/>
                  </a:cubicBezTo>
                  <a:cubicBezTo>
                    <a:pt x="6" y="109"/>
                    <a:pt x="80" y="176"/>
                    <a:pt x="88" y="176"/>
                  </a:cubicBezTo>
                  <a:cubicBezTo>
                    <a:pt x="96" y="176"/>
                    <a:pt x="170" y="109"/>
                    <a:pt x="176" y="58"/>
                  </a:cubicBezTo>
                  <a:cubicBezTo>
                    <a:pt x="175" y="59"/>
                    <a:pt x="176" y="55"/>
                    <a:pt x="176" y="52"/>
                  </a:cubicBezTo>
                  <a:moveTo>
                    <a:pt x="168" y="57"/>
                  </a:moveTo>
                  <a:cubicBezTo>
                    <a:pt x="163" y="100"/>
                    <a:pt x="103" y="158"/>
                    <a:pt x="88" y="167"/>
                  </a:cubicBezTo>
                  <a:cubicBezTo>
                    <a:pt x="73" y="158"/>
                    <a:pt x="13" y="100"/>
                    <a:pt x="8" y="57"/>
                  </a:cubicBezTo>
                  <a:cubicBezTo>
                    <a:pt x="8" y="57"/>
                    <a:pt x="8" y="55"/>
                    <a:pt x="8" y="52"/>
                  </a:cubicBezTo>
                  <a:cubicBezTo>
                    <a:pt x="8" y="28"/>
                    <a:pt x="28" y="8"/>
                    <a:pt x="52" y="8"/>
                  </a:cubicBezTo>
                  <a:cubicBezTo>
                    <a:pt x="63" y="8"/>
                    <a:pt x="74" y="12"/>
                    <a:pt x="82" y="20"/>
                  </a:cubicBezTo>
                  <a:cubicBezTo>
                    <a:pt x="88" y="26"/>
                    <a:pt x="88" y="26"/>
                    <a:pt x="88" y="26"/>
                  </a:cubicBezTo>
                  <a:cubicBezTo>
                    <a:pt x="94" y="20"/>
                    <a:pt x="94" y="20"/>
                    <a:pt x="94" y="20"/>
                  </a:cubicBezTo>
                  <a:cubicBezTo>
                    <a:pt x="102" y="12"/>
                    <a:pt x="113" y="8"/>
                    <a:pt x="124" y="8"/>
                  </a:cubicBezTo>
                  <a:cubicBezTo>
                    <a:pt x="148" y="8"/>
                    <a:pt x="168" y="28"/>
                    <a:pt x="168" y="52"/>
                  </a:cubicBezTo>
                  <a:cubicBezTo>
                    <a:pt x="168" y="55"/>
                    <a:pt x="168" y="57"/>
                    <a:pt x="168" y="57"/>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defTabSz="914446"/>
              <a:endParaRPr lang="uk-UA">
                <a:solidFill>
                  <a:srgbClr val="0A091B"/>
                </a:solidFill>
                <a:latin typeface="Roboto"/>
              </a:endParaRPr>
            </a:p>
          </p:txBody>
        </p:sp>
      </p:grpSp>
      <p:grpSp>
        <p:nvGrpSpPr>
          <p:cNvPr id="23" name="Group 22">
            <a:extLst>
              <a:ext uri="{FF2B5EF4-FFF2-40B4-BE49-F238E27FC236}">
                <a16:creationId xmlns:a16="http://schemas.microsoft.com/office/drawing/2014/main" id="{B38640B7-B48B-4A1B-B9D4-EECAE20A5B6E}"/>
              </a:ext>
            </a:extLst>
          </p:cNvPr>
          <p:cNvGrpSpPr/>
          <p:nvPr/>
        </p:nvGrpSpPr>
        <p:grpSpPr>
          <a:xfrm>
            <a:off x="6426200" y="1824967"/>
            <a:ext cx="4318000" cy="1320800"/>
            <a:chOff x="9639300" y="2737451"/>
            <a:chExt cx="6477000" cy="1981200"/>
          </a:xfrm>
        </p:grpSpPr>
        <p:grpSp>
          <p:nvGrpSpPr>
            <p:cNvPr id="24" name="Group 23">
              <a:extLst>
                <a:ext uri="{FF2B5EF4-FFF2-40B4-BE49-F238E27FC236}">
                  <a16:creationId xmlns:a16="http://schemas.microsoft.com/office/drawing/2014/main" id="{C767214B-E1B4-4634-B7AA-BED40ECD6F0E}"/>
                </a:ext>
              </a:extLst>
            </p:cNvPr>
            <p:cNvGrpSpPr/>
            <p:nvPr/>
          </p:nvGrpSpPr>
          <p:grpSpPr>
            <a:xfrm>
              <a:off x="9639300" y="2737451"/>
              <a:ext cx="6477000" cy="1981200"/>
              <a:chOff x="2628900" y="2781300"/>
              <a:chExt cx="6477000" cy="1981200"/>
            </a:xfrm>
          </p:grpSpPr>
          <p:sp>
            <p:nvSpPr>
              <p:cNvPr id="26" name="Oval 25">
                <a:extLst>
                  <a:ext uri="{FF2B5EF4-FFF2-40B4-BE49-F238E27FC236}">
                    <a16:creationId xmlns:a16="http://schemas.microsoft.com/office/drawing/2014/main" id="{F2424839-8207-46BC-8B3A-608D421198EE}"/>
                  </a:ext>
                </a:extLst>
              </p:cNvPr>
              <p:cNvSpPr/>
              <p:nvPr/>
            </p:nvSpPr>
            <p:spPr>
              <a:xfrm>
                <a:off x="2628900" y="2781300"/>
                <a:ext cx="1981200" cy="198120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28" name="TextBox 27">
                <a:extLst>
                  <a:ext uri="{FF2B5EF4-FFF2-40B4-BE49-F238E27FC236}">
                    <a16:creationId xmlns:a16="http://schemas.microsoft.com/office/drawing/2014/main" id="{0C8054D8-19E5-4212-B90A-EE0B0785923F}"/>
                  </a:ext>
                </a:extLst>
              </p:cNvPr>
              <p:cNvSpPr txBox="1"/>
              <p:nvPr/>
            </p:nvSpPr>
            <p:spPr>
              <a:xfrm>
                <a:off x="5029200" y="2944029"/>
                <a:ext cx="4076700" cy="1246496"/>
              </a:xfrm>
              <a:prstGeom prst="rect">
                <a:avLst/>
              </a:prstGeom>
              <a:noFill/>
            </p:spPr>
            <p:txBody>
              <a:bodyPr wrap="square" rtlCol="0">
                <a:spAutoFit/>
              </a:bodyPr>
              <a:lstStyle/>
              <a:p>
                <a:pPr defTabSz="914446"/>
                <a:r>
                  <a:rPr lang="en-US" sz="2400" dirty="0">
                    <a:solidFill>
                      <a:srgbClr val="00B0F0"/>
                    </a:solidFill>
                    <a:latin typeface="Roboto Condensed"/>
                  </a:rPr>
                  <a:t>IOT</a:t>
                </a:r>
                <a:r>
                  <a:rPr lang="en-US" sz="2400" dirty="0">
                    <a:solidFill>
                      <a:srgbClr val="0A091B"/>
                    </a:solidFill>
                    <a:latin typeface="Roboto Condensed"/>
                  </a:rPr>
                  <a:t> Smart Devices</a:t>
                </a:r>
                <a:endParaRPr lang="uk-UA" sz="2400" dirty="0">
                  <a:solidFill>
                    <a:srgbClr val="0A091B"/>
                  </a:solidFill>
                  <a:latin typeface="+mj-lt"/>
                </a:endParaRPr>
              </a:p>
            </p:txBody>
          </p:sp>
        </p:grpSp>
        <p:sp>
          <p:nvSpPr>
            <p:cNvPr id="25" name="Freeform 51">
              <a:extLst>
                <a:ext uri="{FF2B5EF4-FFF2-40B4-BE49-F238E27FC236}">
                  <a16:creationId xmlns:a16="http://schemas.microsoft.com/office/drawing/2014/main" id="{763D1807-823E-4E16-AE8D-2A6BAEBDC8E1}"/>
                </a:ext>
              </a:extLst>
            </p:cNvPr>
            <p:cNvSpPr>
              <a:spLocks noEditPoints="1"/>
            </p:cNvSpPr>
            <p:nvPr/>
          </p:nvSpPr>
          <p:spPr bwMode="auto">
            <a:xfrm>
              <a:off x="10210119" y="3329657"/>
              <a:ext cx="839561" cy="821316"/>
            </a:xfrm>
            <a:custGeom>
              <a:avLst/>
              <a:gdLst>
                <a:gd name="T0" fmla="*/ 44 w 176"/>
                <a:gd name="T1" fmla="*/ 64 h 176"/>
                <a:gd name="T2" fmla="*/ 64 w 176"/>
                <a:gd name="T3" fmla="*/ 44 h 176"/>
                <a:gd name="T4" fmla="*/ 44 w 176"/>
                <a:gd name="T5" fmla="*/ 24 h 176"/>
                <a:gd name="T6" fmla="*/ 24 w 176"/>
                <a:gd name="T7" fmla="*/ 44 h 176"/>
                <a:gd name="T8" fmla="*/ 44 w 176"/>
                <a:gd name="T9" fmla="*/ 64 h 176"/>
                <a:gd name="T10" fmla="*/ 44 w 176"/>
                <a:gd name="T11" fmla="*/ 32 h 176"/>
                <a:gd name="T12" fmla="*/ 56 w 176"/>
                <a:gd name="T13" fmla="*/ 44 h 176"/>
                <a:gd name="T14" fmla="*/ 44 w 176"/>
                <a:gd name="T15" fmla="*/ 56 h 176"/>
                <a:gd name="T16" fmla="*/ 32 w 176"/>
                <a:gd name="T17" fmla="*/ 44 h 176"/>
                <a:gd name="T18" fmla="*/ 44 w 176"/>
                <a:gd name="T19" fmla="*/ 32 h 176"/>
                <a:gd name="T20" fmla="*/ 152 w 176"/>
                <a:gd name="T21" fmla="*/ 147 h 176"/>
                <a:gd name="T22" fmla="*/ 152 w 176"/>
                <a:gd name="T23" fmla="*/ 146 h 176"/>
                <a:gd name="T24" fmla="*/ 151 w 176"/>
                <a:gd name="T25" fmla="*/ 145 h 176"/>
                <a:gd name="T26" fmla="*/ 116 w 176"/>
                <a:gd name="T27" fmla="*/ 95 h 176"/>
                <a:gd name="T28" fmla="*/ 116 w 176"/>
                <a:gd name="T29" fmla="*/ 95 h 176"/>
                <a:gd name="T30" fmla="*/ 112 w 176"/>
                <a:gd name="T31" fmla="*/ 92 h 176"/>
                <a:gd name="T32" fmla="*/ 109 w 176"/>
                <a:gd name="T33" fmla="*/ 93 h 176"/>
                <a:gd name="T34" fmla="*/ 93 w 176"/>
                <a:gd name="T35" fmla="*/ 110 h 176"/>
                <a:gd name="T36" fmla="*/ 72 w 176"/>
                <a:gd name="T37" fmla="*/ 78 h 176"/>
                <a:gd name="T38" fmla="*/ 68 w 176"/>
                <a:gd name="T39" fmla="*/ 76 h 176"/>
                <a:gd name="T40" fmla="*/ 65 w 176"/>
                <a:gd name="T41" fmla="*/ 78 h 176"/>
                <a:gd name="T42" fmla="*/ 65 w 176"/>
                <a:gd name="T43" fmla="*/ 78 h 176"/>
                <a:gd name="T44" fmla="*/ 25 w 176"/>
                <a:gd name="T45" fmla="*/ 146 h 176"/>
                <a:gd name="T46" fmla="*/ 25 w 176"/>
                <a:gd name="T47" fmla="*/ 146 h 176"/>
                <a:gd name="T48" fmla="*/ 24 w 176"/>
                <a:gd name="T49" fmla="*/ 148 h 176"/>
                <a:gd name="T50" fmla="*/ 28 w 176"/>
                <a:gd name="T51" fmla="*/ 152 h 176"/>
                <a:gd name="T52" fmla="*/ 148 w 176"/>
                <a:gd name="T53" fmla="*/ 152 h 176"/>
                <a:gd name="T54" fmla="*/ 152 w 176"/>
                <a:gd name="T55" fmla="*/ 148 h 176"/>
                <a:gd name="T56" fmla="*/ 152 w 176"/>
                <a:gd name="T57" fmla="*/ 147 h 176"/>
                <a:gd name="T58" fmla="*/ 35 w 176"/>
                <a:gd name="T59" fmla="*/ 144 h 176"/>
                <a:gd name="T60" fmla="*/ 68 w 176"/>
                <a:gd name="T61" fmla="*/ 87 h 176"/>
                <a:gd name="T62" fmla="*/ 88 w 176"/>
                <a:gd name="T63" fmla="*/ 118 h 176"/>
                <a:gd name="T64" fmla="*/ 89 w 176"/>
                <a:gd name="T65" fmla="*/ 119 h 176"/>
                <a:gd name="T66" fmla="*/ 89 w 176"/>
                <a:gd name="T67" fmla="*/ 119 h 176"/>
                <a:gd name="T68" fmla="*/ 92 w 176"/>
                <a:gd name="T69" fmla="*/ 120 h 176"/>
                <a:gd name="T70" fmla="*/ 95 w 176"/>
                <a:gd name="T71" fmla="*/ 119 h 176"/>
                <a:gd name="T72" fmla="*/ 112 w 176"/>
                <a:gd name="T73" fmla="*/ 102 h 176"/>
                <a:gd name="T74" fmla="*/ 140 w 176"/>
                <a:gd name="T75" fmla="*/ 144 h 176"/>
                <a:gd name="T76" fmla="*/ 35 w 176"/>
                <a:gd name="T77" fmla="*/ 144 h 176"/>
                <a:gd name="T78" fmla="*/ 160 w 176"/>
                <a:gd name="T79" fmla="*/ 0 h 176"/>
                <a:gd name="T80" fmla="*/ 16 w 176"/>
                <a:gd name="T81" fmla="*/ 0 h 176"/>
                <a:gd name="T82" fmla="*/ 0 w 176"/>
                <a:gd name="T83" fmla="*/ 16 h 176"/>
                <a:gd name="T84" fmla="*/ 0 w 176"/>
                <a:gd name="T85" fmla="*/ 160 h 176"/>
                <a:gd name="T86" fmla="*/ 16 w 176"/>
                <a:gd name="T87" fmla="*/ 176 h 176"/>
                <a:gd name="T88" fmla="*/ 160 w 176"/>
                <a:gd name="T89" fmla="*/ 176 h 176"/>
                <a:gd name="T90" fmla="*/ 176 w 176"/>
                <a:gd name="T91" fmla="*/ 160 h 176"/>
                <a:gd name="T92" fmla="*/ 176 w 176"/>
                <a:gd name="T93" fmla="*/ 16 h 176"/>
                <a:gd name="T94" fmla="*/ 160 w 176"/>
                <a:gd name="T95" fmla="*/ 0 h 176"/>
                <a:gd name="T96" fmla="*/ 168 w 176"/>
                <a:gd name="T97" fmla="*/ 160 h 176"/>
                <a:gd name="T98" fmla="*/ 160 w 176"/>
                <a:gd name="T99" fmla="*/ 168 h 176"/>
                <a:gd name="T100" fmla="*/ 16 w 176"/>
                <a:gd name="T101" fmla="*/ 168 h 176"/>
                <a:gd name="T102" fmla="*/ 8 w 176"/>
                <a:gd name="T103" fmla="*/ 160 h 176"/>
                <a:gd name="T104" fmla="*/ 8 w 176"/>
                <a:gd name="T105" fmla="*/ 16 h 176"/>
                <a:gd name="T106" fmla="*/ 16 w 176"/>
                <a:gd name="T107" fmla="*/ 8 h 176"/>
                <a:gd name="T108" fmla="*/ 160 w 176"/>
                <a:gd name="T109" fmla="*/ 8 h 176"/>
                <a:gd name="T110" fmla="*/ 168 w 176"/>
                <a:gd name="T111" fmla="*/ 16 h 176"/>
                <a:gd name="T112" fmla="*/ 168 w 176"/>
                <a:gd name="T113"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76">
                  <a:moveTo>
                    <a:pt x="44" y="64"/>
                  </a:moveTo>
                  <a:cubicBezTo>
                    <a:pt x="55" y="64"/>
                    <a:pt x="64" y="55"/>
                    <a:pt x="64" y="44"/>
                  </a:cubicBezTo>
                  <a:cubicBezTo>
                    <a:pt x="64" y="33"/>
                    <a:pt x="55" y="24"/>
                    <a:pt x="44" y="24"/>
                  </a:cubicBezTo>
                  <a:cubicBezTo>
                    <a:pt x="33" y="24"/>
                    <a:pt x="24" y="33"/>
                    <a:pt x="24" y="44"/>
                  </a:cubicBezTo>
                  <a:cubicBezTo>
                    <a:pt x="24" y="55"/>
                    <a:pt x="33" y="64"/>
                    <a:pt x="44" y="64"/>
                  </a:cubicBezTo>
                  <a:moveTo>
                    <a:pt x="44" y="32"/>
                  </a:moveTo>
                  <a:cubicBezTo>
                    <a:pt x="51" y="32"/>
                    <a:pt x="56" y="37"/>
                    <a:pt x="56" y="44"/>
                  </a:cubicBezTo>
                  <a:cubicBezTo>
                    <a:pt x="56" y="51"/>
                    <a:pt x="51" y="56"/>
                    <a:pt x="44" y="56"/>
                  </a:cubicBezTo>
                  <a:cubicBezTo>
                    <a:pt x="37" y="56"/>
                    <a:pt x="32" y="51"/>
                    <a:pt x="32" y="44"/>
                  </a:cubicBezTo>
                  <a:cubicBezTo>
                    <a:pt x="32" y="37"/>
                    <a:pt x="37" y="32"/>
                    <a:pt x="44" y="32"/>
                  </a:cubicBezTo>
                  <a:moveTo>
                    <a:pt x="152" y="147"/>
                  </a:moveTo>
                  <a:cubicBezTo>
                    <a:pt x="152" y="146"/>
                    <a:pt x="152" y="146"/>
                    <a:pt x="152" y="146"/>
                  </a:cubicBezTo>
                  <a:cubicBezTo>
                    <a:pt x="151" y="146"/>
                    <a:pt x="151" y="146"/>
                    <a:pt x="151" y="145"/>
                  </a:cubicBezTo>
                  <a:cubicBezTo>
                    <a:pt x="116" y="95"/>
                    <a:pt x="116" y="95"/>
                    <a:pt x="116" y="95"/>
                  </a:cubicBezTo>
                  <a:cubicBezTo>
                    <a:pt x="116" y="95"/>
                    <a:pt x="116" y="95"/>
                    <a:pt x="116" y="95"/>
                  </a:cubicBezTo>
                  <a:cubicBezTo>
                    <a:pt x="115" y="93"/>
                    <a:pt x="114" y="92"/>
                    <a:pt x="112" y="92"/>
                  </a:cubicBezTo>
                  <a:cubicBezTo>
                    <a:pt x="111" y="92"/>
                    <a:pt x="110" y="92"/>
                    <a:pt x="109" y="93"/>
                  </a:cubicBezTo>
                  <a:cubicBezTo>
                    <a:pt x="93" y="110"/>
                    <a:pt x="93" y="110"/>
                    <a:pt x="93" y="110"/>
                  </a:cubicBezTo>
                  <a:cubicBezTo>
                    <a:pt x="72" y="78"/>
                    <a:pt x="72" y="78"/>
                    <a:pt x="72" y="78"/>
                  </a:cubicBezTo>
                  <a:cubicBezTo>
                    <a:pt x="71" y="77"/>
                    <a:pt x="70" y="76"/>
                    <a:pt x="68" y="76"/>
                  </a:cubicBezTo>
                  <a:cubicBezTo>
                    <a:pt x="67" y="76"/>
                    <a:pt x="65" y="77"/>
                    <a:pt x="65" y="78"/>
                  </a:cubicBezTo>
                  <a:cubicBezTo>
                    <a:pt x="65" y="78"/>
                    <a:pt x="65" y="78"/>
                    <a:pt x="65" y="78"/>
                  </a:cubicBezTo>
                  <a:cubicBezTo>
                    <a:pt x="25" y="146"/>
                    <a:pt x="25" y="146"/>
                    <a:pt x="25" y="146"/>
                  </a:cubicBezTo>
                  <a:cubicBezTo>
                    <a:pt x="25" y="146"/>
                    <a:pt x="25" y="146"/>
                    <a:pt x="25" y="146"/>
                  </a:cubicBezTo>
                  <a:cubicBezTo>
                    <a:pt x="24" y="146"/>
                    <a:pt x="24" y="147"/>
                    <a:pt x="24" y="148"/>
                  </a:cubicBezTo>
                  <a:cubicBezTo>
                    <a:pt x="24" y="150"/>
                    <a:pt x="26" y="152"/>
                    <a:pt x="28" y="152"/>
                  </a:cubicBezTo>
                  <a:cubicBezTo>
                    <a:pt x="148" y="152"/>
                    <a:pt x="148" y="152"/>
                    <a:pt x="148" y="152"/>
                  </a:cubicBezTo>
                  <a:cubicBezTo>
                    <a:pt x="150" y="152"/>
                    <a:pt x="152" y="150"/>
                    <a:pt x="152" y="148"/>
                  </a:cubicBezTo>
                  <a:cubicBezTo>
                    <a:pt x="152" y="147"/>
                    <a:pt x="152" y="147"/>
                    <a:pt x="152" y="147"/>
                  </a:cubicBezTo>
                  <a:close/>
                  <a:moveTo>
                    <a:pt x="35" y="144"/>
                  </a:moveTo>
                  <a:cubicBezTo>
                    <a:pt x="68" y="87"/>
                    <a:pt x="68" y="87"/>
                    <a:pt x="68" y="87"/>
                  </a:cubicBezTo>
                  <a:cubicBezTo>
                    <a:pt x="88" y="118"/>
                    <a:pt x="88" y="118"/>
                    <a:pt x="88" y="118"/>
                  </a:cubicBezTo>
                  <a:cubicBezTo>
                    <a:pt x="89" y="118"/>
                    <a:pt x="89" y="118"/>
                    <a:pt x="89" y="119"/>
                  </a:cubicBezTo>
                  <a:cubicBezTo>
                    <a:pt x="89" y="119"/>
                    <a:pt x="89" y="119"/>
                    <a:pt x="89" y="119"/>
                  </a:cubicBezTo>
                  <a:cubicBezTo>
                    <a:pt x="90" y="120"/>
                    <a:pt x="91" y="120"/>
                    <a:pt x="92" y="120"/>
                  </a:cubicBezTo>
                  <a:cubicBezTo>
                    <a:pt x="93" y="120"/>
                    <a:pt x="94" y="120"/>
                    <a:pt x="95" y="119"/>
                  </a:cubicBezTo>
                  <a:cubicBezTo>
                    <a:pt x="112" y="102"/>
                    <a:pt x="112" y="102"/>
                    <a:pt x="112" y="102"/>
                  </a:cubicBezTo>
                  <a:cubicBezTo>
                    <a:pt x="140" y="144"/>
                    <a:pt x="140" y="144"/>
                    <a:pt x="140" y="144"/>
                  </a:cubicBezTo>
                  <a:lnTo>
                    <a:pt x="35" y="144"/>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defTabSz="914446"/>
              <a:endParaRPr lang="uk-UA">
                <a:solidFill>
                  <a:srgbClr val="00B0F0"/>
                </a:solidFill>
                <a:latin typeface="Roboto"/>
              </a:endParaRPr>
            </a:p>
          </p:txBody>
        </p:sp>
      </p:grpSp>
      <p:grpSp>
        <p:nvGrpSpPr>
          <p:cNvPr id="30" name="Group 29">
            <a:extLst>
              <a:ext uri="{FF2B5EF4-FFF2-40B4-BE49-F238E27FC236}">
                <a16:creationId xmlns:a16="http://schemas.microsoft.com/office/drawing/2014/main" id="{178FB173-A5D4-42A3-91D6-42499D57CCBB}"/>
              </a:ext>
            </a:extLst>
          </p:cNvPr>
          <p:cNvGrpSpPr/>
          <p:nvPr/>
        </p:nvGrpSpPr>
        <p:grpSpPr>
          <a:xfrm>
            <a:off x="6426200" y="4089400"/>
            <a:ext cx="4318000" cy="1320800"/>
            <a:chOff x="9639300" y="6134100"/>
            <a:chExt cx="6477000" cy="1981200"/>
          </a:xfrm>
        </p:grpSpPr>
        <p:grpSp>
          <p:nvGrpSpPr>
            <p:cNvPr id="31" name="Group 30">
              <a:extLst>
                <a:ext uri="{FF2B5EF4-FFF2-40B4-BE49-F238E27FC236}">
                  <a16:creationId xmlns:a16="http://schemas.microsoft.com/office/drawing/2014/main" id="{7F3BC0B1-070E-4FD9-AA77-EE08E1758ABB}"/>
                </a:ext>
              </a:extLst>
            </p:cNvPr>
            <p:cNvGrpSpPr/>
            <p:nvPr/>
          </p:nvGrpSpPr>
          <p:grpSpPr>
            <a:xfrm>
              <a:off x="9639300" y="6134100"/>
              <a:ext cx="6477000" cy="1981200"/>
              <a:chOff x="2628900" y="2781300"/>
              <a:chExt cx="6477000" cy="1981200"/>
            </a:xfrm>
          </p:grpSpPr>
          <p:sp>
            <p:nvSpPr>
              <p:cNvPr id="33" name="Oval 32">
                <a:extLst>
                  <a:ext uri="{FF2B5EF4-FFF2-40B4-BE49-F238E27FC236}">
                    <a16:creationId xmlns:a16="http://schemas.microsoft.com/office/drawing/2014/main" id="{A3D28BC6-D1D0-468A-B0F1-D4A09BC92213}"/>
                  </a:ext>
                </a:extLst>
              </p:cNvPr>
              <p:cNvSpPr/>
              <p:nvPr/>
            </p:nvSpPr>
            <p:spPr>
              <a:xfrm>
                <a:off x="2628900" y="2781300"/>
                <a:ext cx="1981200" cy="198120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35" name="TextBox 34">
                <a:extLst>
                  <a:ext uri="{FF2B5EF4-FFF2-40B4-BE49-F238E27FC236}">
                    <a16:creationId xmlns:a16="http://schemas.microsoft.com/office/drawing/2014/main" id="{1B69BDA7-F28D-4F54-A877-2718BDA3E550}"/>
                  </a:ext>
                </a:extLst>
              </p:cNvPr>
              <p:cNvSpPr txBox="1"/>
              <p:nvPr/>
            </p:nvSpPr>
            <p:spPr>
              <a:xfrm>
                <a:off x="5029200" y="2944029"/>
                <a:ext cx="4076700" cy="692498"/>
              </a:xfrm>
              <a:prstGeom prst="rect">
                <a:avLst/>
              </a:prstGeom>
              <a:noFill/>
            </p:spPr>
            <p:txBody>
              <a:bodyPr wrap="square" rtlCol="0">
                <a:spAutoFit/>
              </a:bodyPr>
              <a:lstStyle/>
              <a:p>
                <a:pPr defTabSz="914446"/>
                <a:r>
                  <a:rPr lang="en-US" sz="2400" dirty="0">
                    <a:solidFill>
                      <a:srgbClr val="00B0F0"/>
                    </a:solidFill>
                    <a:latin typeface="Roboto Condensed"/>
                  </a:rPr>
                  <a:t>Web </a:t>
                </a:r>
                <a:r>
                  <a:rPr lang="en-US" sz="2400" dirty="0">
                    <a:solidFill>
                      <a:srgbClr val="0A091B"/>
                    </a:solidFill>
                    <a:latin typeface="Roboto Condensed"/>
                  </a:rPr>
                  <a:t>Server</a:t>
                </a:r>
                <a:endParaRPr lang="uk-UA" sz="2400" dirty="0">
                  <a:solidFill>
                    <a:srgbClr val="0A091B"/>
                  </a:solidFill>
                  <a:latin typeface="+mj-lt"/>
                </a:endParaRPr>
              </a:p>
            </p:txBody>
          </p:sp>
        </p:grpSp>
        <p:sp>
          <p:nvSpPr>
            <p:cNvPr id="32" name="Freeform 235">
              <a:extLst>
                <a:ext uri="{FF2B5EF4-FFF2-40B4-BE49-F238E27FC236}">
                  <a16:creationId xmlns:a16="http://schemas.microsoft.com/office/drawing/2014/main" id="{A7A36077-08E3-4105-A126-52E0B7FD6040}"/>
                </a:ext>
              </a:extLst>
            </p:cNvPr>
            <p:cNvSpPr>
              <a:spLocks noEditPoints="1"/>
            </p:cNvSpPr>
            <p:nvPr/>
          </p:nvSpPr>
          <p:spPr bwMode="auto">
            <a:xfrm>
              <a:off x="10286999" y="6591300"/>
              <a:ext cx="685799" cy="955955"/>
            </a:xfrm>
            <a:custGeom>
              <a:avLst/>
              <a:gdLst>
                <a:gd name="T0" fmla="*/ 32 w 128"/>
                <a:gd name="T1" fmla="*/ 104 h 176"/>
                <a:gd name="T2" fmla="*/ 28 w 128"/>
                <a:gd name="T3" fmla="*/ 108 h 176"/>
                <a:gd name="T4" fmla="*/ 29 w 128"/>
                <a:gd name="T5" fmla="*/ 111 h 176"/>
                <a:gd name="T6" fmla="*/ 61 w 128"/>
                <a:gd name="T7" fmla="*/ 143 h 176"/>
                <a:gd name="T8" fmla="*/ 64 w 128"/>
                <a:gd name="T9" fmla="*/ 144 h 176"/>
                <a:gd name="T10" fmla="*/ 67 w 128"/>
                <a:gd name="T11" fmla="*/ 143 h 176"/>
                <a:gd name="T12" fmla="*/ 99 w 128"/>
                <a:gd name="T13" fmla="*/ 111 h 176"/>
                <a:gd name="T14" fmla="*/ 100 w 128"/>
                <a:gd name="T15" fmla="*/ 108 h 176"/>
                <a:gd name="T16" fmla="*/ 96 w 128"/>
                <a:gd name="T17" fmla="*/ 104 h 176"/>
                <a:gd name="T18" fmla="*/ 93 w 128"/>
                <a:gd name="T19" fmla="*/ 105 h 176"/>
                <a:gd name="T20" fmla="*/ 68 w 128"/>
                <a:gd name="T21" fmla="*/ 130 h 176"/>
                <a:gd name="T22" fmla="*/ 68 w 128"/>
                <a:gd name="T23" fmla="*/ 4 h 176"/>
                <a:gd name="T24" fmla="*/ 64 w 128"/>
                <a:gd name="T25" fmla="*/ 0 h 176"/>
                <a:gd name="T26" fmla="*/ 60 w 128"/>
                <a:gd name="T27" fmla="*/ 4 h 176"/>
                <a:gd name="T28" fmla="*/ 60 w 128"/>
                <a:gd name="T29" fmla="*/ 130 h 176"/>
                <a:gd name="T30" fmla="*/ 35 w 128"/>
                <a:gd name="T31" fmla="*/ 105 h 176"/>
                <a:gd name="T32" fmla="*/ 32 w 128"/>
                <a:gd name="T33" fmla="*/ 104 h 176"/>
                <a:gd name="T34" fmla="*/ 124 w 128"/>
                <a:gd name="T35" fmla="*/ 56 h 176"/>
                <a:gd name="T36" fmla="*/ 80 w 128"/>
                <a:gd name="T37" fmla="*/ 56 h 176"/>
                <a:gd name="T38" fmla="*/ 76 w 128"/>
                <a:gd name="T39" fmla="*/ 60 h 176"/>
                <a:gd name="T40" fmla="*/ 80 w 128"/>
                <a:gd name="T41" fmla="*/ 64 h 176"/>
                <a:gd name="T42" fmla="*/ 120 w 128"/>
                <a:gd name="T43" fmla="*/ 64 h 176"/>
                <a:gd name="T44" fmla="*/ 120 w 128"/>
                <a:gd name="T45" fmla="*/ 168 h 176"/>
                <a:gd name="T46" fmla="*/ 8 w 128"/>
                <a:gd name="T47" fmla="*/ 168 h 176"/>
                <a:gd name="T48" fmla="*/ 8 w 128"/>
                <a:gd name="T49" fmla="*/ 64 h 176"/>
                <a:gd name="T50" fmla="*/ 48 w 128"/>
                <a:gd name="T51" fmla="*/ 64 h 176"/>
                <a:gd name="T52" fmla="*/ 52 w 128"/>
                <a:gd name="T53" fmla="*/ 60 h 176"/>
                <a:gd name="T54" fmla="*/ 48 w 128"/>
                <a:gd name="T55" fmla="*/ 56 h 176"/>
                <a:gd name="T56" fmla="*/ 4 w 128"/>
                <a:gd name="T57" fmla="*/ 56 h 176"/>
                <a:gd name="T58" fmla="*/ 0 w 128"/>
                <a:gd name="T59" fmla="*/ 60 h 176"/>
                <a:gd name="T60" fmla="*/ 0 w 128"/>
                <a:gd name="T61" fmla="*/ 172 h 176"/>
                <a:gd name="T62" fmla="*/ 4 w 128"/>
                <a:gd name="T63" fmla="*/ 176 h 176"/>
                <a:gd name="T64" fmla="*/ 124 w 128"/>
                <a:gd name="T65" fmla="*/ 176 h 176"/>
                <a:gd name="T66" fmla="*/ 128 w 128"/>
                <a:gd name="T67" fmla="*/ 172 h 176"/>
                <a:gd name="T68" fmla="*/ 128 w 128"/>
                <a:gd name="T69" fmla="*/ 60 h 176"/>
                <a:gd name="T70" fmla="*/ 124 w 128"/>
                <a:gd name="T71" fmla="*/ 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176">
                  <a:moveTo>
                    <a:pt x="32" y="104"/>
                  </a:moveTo>
                  <a:cubicBezTo>
                    <a:pt x="30" y="104"/>
                    <a:pt x="28" y="106"/>
                    <a:pt x="28" y="108"/>
                  </a:cubicBezTo>
                  <a:cubicBezTo>
                    <a:pt x="28" y="109"/>
                    <a:pt x="28" y="110"/>
                    <a:pt x="29" y="111"/>
                  </a:cubicBezTo>
                  <a:cubicBezTo>
                    <a:pt x="61" y="143"/>
                    <a:pt x="61" y="143"/>
                    <a:pt x="61" y="143"/>
                  </a:cubicBezTo>
                  <a:cubicBezTo>
                    <a:pt x="62" y="144"/>
                    <a:pt x="63" y="144"/>
                    <a:pt x="64" y="144"/>
                  </a:cubicBezTo>
                  <a:cubicBezTo>
                    <a:pt x="65" y="144"/>
                    <a:pt x="66" y="144"/>
                    <a:pt x="67" y="143"/>
                  </a:cubicBezTo>
                  <a:cubicBezTo>
                    <a:pt x="99" y="111"/>
                    <a:pt x="99" y="111"/>
                    <a:pt x="99" y="111"/>
                  </a:cubicBezTo>
                  <a:cubicBezTo>
                    <a:pt x="100" y="110"/>
                    <a:pt x="100" y="109"/>
                    <a:pt x="100" y="108"/>
                  </a:cubicBezTo>
                  <a:cubicBezTo>
                    <a:pt x="100" y="106"/>
                    <a:pt x="98" y="104"/>
                    <a:pt x="96" y="104"/>
                  </a:cubicBezTo>
                  <a:cubicBezTo>
                    <a:pt x="95" y="104"/>
                    <a:pt x="94" y="104"/>
                    <a:pt x="93" y="105"/>
                  </a:cubicBezTo>
                  <a:cubicBezTo>
                    <a:pt x="68" y="130"/>
                    <a:pt x="68" y="130"/>
                    <a:pt x="68" y="130"/>
                  </a:cubicBezTo>
                  <a:cubicBezTo>
                    <a:pt x="68" y="4"/>
                    <a:pt x="68" y="4"/>
                    <a:pt x="68" y="4"/>
                  </a:cubicBezTo>
                  <a:cubicBezTo>
                    <a:pt x="68" y="2"/>
                    <a:pt x="66" y="0"/>
                    <a:pt x="64" y="0"/>
                  </a:cubicBezTo>
                  <a:cubicBezTo>
                    <a:pt x="62" y="0"/>
                    <a:pt x="60" y="2"/>
                    <a:pt x="60" y="4"/>
                  </a:cubicBezTo>
                  <a:cubicBezTo>
                    <a:pt x="60" y="130"/>
                    <a:pt x="60" y="130"/>
                    <a:pt x="60" y="130"/>
                  </a:cubicBezTo>
                  <a:cubicBezTo>
                    <a:pt x="35" y="105"/>
                    <a:pt x="35" y="105"/>
                    <a:pt x="35" y="105"/>
                  </a:cubicBezTo>
                  <a:cubicBezTo>
                    <a:pt x="34" y="104"/>
                    <a:pt x="33" y="104"/>
                    <a:pt x="32" y="104"/>
                  </a:cubicBezTo>
                  <a:moveTo>
                    <a:pt x="124" y="56"/>
                  </a:moveTo>
                  <a:cubicBezTo>
                    <a:pt x="80" y="56"/>
                    <a:pt x="80" y="56"/>
                    <a:pt x="80" y="56"/>
                  </a:cubicBezTo>
                  <a:cubicBezTo>
                    <a:pt x="78" y="56"/>
                    <a:pt x="76" y="58"/>
                    <a:pt x="76" y="60"/>
                  </a:cubicBezTo>
                  <a:cubicBezTo>
                    <a:pt x="76" y="62"/>
                    <a:pt x="78" y="64"/>
                    <a:pt x="80" y="64"/>
                  </a:cubicBezTo>
                  <a:cubicBezTo>
                    <a:pt x="120" y="64"/>
                    <a:pt x="120" y="64"/>
                    <a:pt x="120" y="64"/>
                  </a:cubicBezTo>
                  <a:cubicBezTo>
                    <a:pt x="120" y="168"/>
                    <a:pt x="120" y="168"/>
                    <a:pt x="120" y="168"/>
                  </a:cubicBezTo>
                  <a:cubicBezTo>
                    <a:pt x="8" y="168"/>
                    <a:pt x="8" y="168"/>
                    <a:pt x="8" y="168"/>
                  </a:cubicBezTo>
                  <a:cubicBezTo>
                    <a:pt x="8" y="64"/>
                    <a:pt x="8" y="64"/>
                    <a:pt x="8" y="64"/>
                  </a:cubicBezTo>
                  <a:cubicBezTo>
                    <a:pt x="48" y="64"/>
                    <a:pt x="48" y="64"/>
                    <a:pt x="48" y="64"/>
                  </a:cubicBezTo>
                  <a:cubicBezTo>
                    <a:pt x="50" y="64"/>
                    <a:pt x="52" y="62"/>
                    <a:pt x="52" y="60"/>
                  </a:cubicBezTo>
                  <a:cubicBezTo>
                    <a:pt x="52" y="58"/>
                    <a:pt x="50" y="56"/>
                    <a:pt x="48" y="56"/>
                  </a:cubicBezTo>
                  <a:cubicBezTo>
                    <a:pt x="4" y="56"/>
                    <a:pt x="4" y="56"/>
                    <a:pt x="4" y="56"/>
                  </a:cubicBezTo>
                  <a:cubicBezTo>
                    <a:pt x="2" y="56"/>
                    <a:pt x="0" y="58"/>
                    <a:pt x="0" y="60"/>
                  </a:cubicBezTo>
                  <a:cubicBezTo>
                    <a:pt x="0" y="172"/>
                    <a:pt x="0" y="172"/>
                    <a:pt x="0" y="172"/>
                  </a:cubicBezTo>
                  <a:cubicBezTo>
                    <a:pt x="0" y="174"/>
                    <a:pt x="2" y="176"/>
                    <a:pt x="4" y="176"/>
                  </a:cubicBezTo>
                  <a:cubicBezTo>
                    <a:pt x="124" y="176"/>
                    <a:pt x="124" y="176"/>
                    <a:pt x="124" y="176"/>
                  </a:cubicBezTo>
                  <a:cubicBezTo>
                    <a:pt x="126" y="176"/>
                    <a:pt x="128" y="174"/>
                    <a:pt x="128" y="172"/>
                  </a:cubicBezTo>
                  <a:cubicBezTo>
                    <a:pt x="128" y="60"/>
                    <a:pt x="128" y="60"/>
                    <a:pt x="128" y="60"/>
                  </a:cubicBezTo>
                  <a:cubicBezTo>
                    <a:pt x="128" y="58"/>
                    <a:pt x="126" y="56"/>
                    <a:pt x="124" y="5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defTabSz="914446"/>
              <a:endParaRPr lang="uk-UA">
                <a:solidFill>
                  <a:srgbClr val="0A091B"/>
                </a:solidFill>
                <a:latin typeface="Roboto"/>
              </a:endParaRPr>
            </a:p>
          </p:txBody>
        </p:sp>
      </p:grpSp>
    </p:spTree>
    <p:extLst>
      <p:ext uri="{BB962C8B-B14F-4D97-AF65-F5344CB8AC3E}">
        <p14:creationId xmlns:p14="http://schemas.microsoft.com/office/powerpoint/2010/main" val="1949048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3400" y="539706"/>
            <a:ext cx="9677400" cy="507831"/>
          </a:xfrm>
        </p:spPr>
        <p:txBody>
          <a:bodyPr/>
          <a:lstStyle/>
          <a:p>
            <a:r>
              <a:rPr lang="en-US" dirty="0">
                <a:solidFill>
                  <a:schemeClr val="accent1"/>
                </a:solidFill>
              </a:rPr>
              <a:t>Continuous Integration Inspection Trends</a:t>
            </a:r>
            <a:endParaRPr lang="uk-UA" dirty="0"/>
          </a:p>
        </p:txBody>
      </p:sp>
      <p:cxnSp>
        <p:nvCxnSpPr>
          <p:cNvPr id="6" name="Straight Connector 5">
            <a:extLst>
              <a:ext uri="{FF2B5EF4-FFF2-40B4-BE49-F238E27FC236}">
                <a16:creationId xmlns:a16="http://schemas.microsoft.com/office/drawing/2014/main" id="{63B110EA-CE2D-4379-A8D5-677107E8D918}"/>
              </a:ext>
            </a:extLst>
          </p:cNvPr>
          <p:cNvCxnSpPr/>
          <p:nvPr/>
        </p:nvCxnSpPr>
        <p:spPr>
          <a:xfrm flipH="1">
            <a:off x="3057099" y="454926"/>
            <a:ext cx="1628633" cy="636895"/>
          </a:xfrm>
          <a:prstGeom prst="line">
            <a:avLst/>
          </a:prstGeom>
          <a:ln w="38100">
            <a:headEnd type="none"/>
            <a:tailEnd type="none"/>
          </a:ln>
        </p:spPr>
        <p:style>
          <a:lnRef idx="1">
            <a:schemeClr val="accent6"/>
          </a:lnRef>
          <a:fillRef idx="0">
            <a:schemeClr val="accent6"/>
          </a:fillRef>
          <a:effectRef idx="0">
            <a:schemeClr val="accent6"/>
          </a:effectRef>
          <a:fontRef idx="minor">
            <a:schemeClr val="tx1"/>
          </a:fontRef>
        </p:style>
      </p:cxnSp>
      <p:pic>
        <p:nvPicPr>
          <p:cNvPr id="18" name="Picture 17">
            <a:extLst>
              <a:ext uri="{FF2B5EF4-FFF2-40B4-BE49-F238E27FC236}">
                <a16:creationId xmlns:a16="http://schemas.microsoft.com/office/drawing/2014/main" id="{D39BEB5C-12B3-47CF-BD61-146DA18B153E}"/>
              </a:ext>
            </a:extLst>
          </p:cNvPr>
          <p:cNvPicPr>
            <a:picLocks noChangeAspect="1"/>
          </p:cNvPicPr>
          <p:nvPr/>
        </p:nvPicPr>
        <p:blipFill rotWithShape="1">
          <a:blip r:embed="rId3">
            <a:clrChange>
              <a:clrFrom>
                <a:srgbClr val="FFFFFF"/>
              </a:clrFrom>
              <a:clrTo>
                <a:srgbClr val="FFFFFF">
                  <a:alpha val="0"/>
                </a:srgbClr>
              </a:clrTo>
            </a:clrChange>
          </a:blip>
          <a:srcRect t="16235" r="52672" b="50265"/>
          <a:stretch/>
        </p:blipFill>
        <p:spPr>
          <a:xfrm>
            <a:off x="1399504" y="4161405"/>
            <a:ext cx="8431369" cy="2562212"/>
          </a:xfrm>
          <a:prstGeom prst="rect">
            <a:avLst/>
          </a:prstGeom>
        </p:spPr>
      </p:pic>
      <p:sp>
        <p:nvSpPr>
          <p:cNvPr id="21" name="Speech Bubble: Rectangle with Corners Rounded 20">
            <a:extLst>
              <a:ext uri="{FF2B5EF4-FFF2-40B4-BE49-F238E27FC236}">
                <a16:creationId xmlns:a16="http://schemas.microsoft.com/office/drawing/2014/main" id="{F91856BF-D1F8-4F3C-8698-AB132CF3FD38}"/>
              </a:ext>
            </a:extLst>
          </p:cNvPr>
          <p:cNvSpPr/>
          <p:nvPr/>
        </p:nvSpPr>
        <p:spPr>
          <a:xfrm>
            <a:off x="9088255" y="1288175"/>
            <a:ext cx="1766489" cy="805230"/>
          </a:xfrm>
          <a:prstGeom prst="wedgeRoundRectCallout">
            <a:avLst>
              <a:gd name="adj1" fmla="val -39231"/>
              <a:gd name="adj2" fmla="val 72859"/>
              <a:gd name="adj3" fmla="val 16667"/>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867" b="1" dirty="0">
                <a:solidFill>
                  <a:srgbClr val="FFFFFF"/>
                </a:solidFill>
                <a:latin typeface="Roboto"/>
              </a:rPr>
              <a:t>Old school</a:t>
            </a:r>
          </a:p>
        </p:txBody>
      </p:sp>
      <p:sp>
        <p:nvSpPr>
          <p:cNvPr id="22" name="Speech Bubble: Rectangle with Corners Rounded 21">
            <a:extLst>
              <a:ext uri="{FF2B5EF4-FFF2-40B4-BE49-F238E27FC236}">
                <a16:creationId xmlns:a16="http://schemas.microsoft.com/office/drawing/2014/main" id="{D176981F-B17F-4FA3-900E-9B2BE71997DB}"/>
              </a:ext>
            </a:extLst>
          </p:cNvPr>
          <p:cNvSpPr/>
          <p:nvPr/>
        </p:nvSpPr>
        <p:spPr>
          <a:xfrm>
            <a:off x="595353" y="3758790"/>
            <a:ext cx="1766489" cy="805230"/>
          </a:xfrm>
          <a:prstGeom prst="wedgeRoundRectCallout">
            <a:avLst>
              <a:gd name="adj1" fmla="val 41452"/>
              <a:gd name="adj2" fmla="val 77125"/>
              <a:gd name="adj3" fmla="val 16667"/>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867" b="1" dirty="0">
                <a:solidFill>
                  <a:srgbClr val="FFFFFF"/>
                </a:solidFill>
                <a:latin typeface="Roboto"/>
              </a:rPr>
              <a:t>Modern</a:t>
            </a:r>
          </a:p>
        </p:txBody>
      </p:sp>
      <p:pic>
        <p:nvPicPr>
          <p:cNvPr id="23" name="Picture 22">
            <a:extLst>
              <a:ext uri="{FF2B5EF4-FFF2-40B4-BE49-F238E27FC236}">
                <a16:creationId xmlns:a16="http://schemas.microsoft.com/office/drawing/2014/main" id="{17150161-B56E-4FDD-B8D9-14D8BF69D648}"/>
              </a:ext>
            </a:extLst>
          </p:cNvPr>
          <p:cNvPicPr>
            <a:picLocks noChangeAspect="1"/>
          </p:cNvPicPr>
          <p:nvPr/>
        </p:nvPicPr>
        <p:blipFill rotWithShape="1">
          <a:blip r:embed="rId4">
            <a:clrChange>
              <a:clrFrom>
                <a:srgbClr val="FFFFFF"/>
              </a:clrFrom>
              <a:clrTo>
                <a:srgbClr val="FFFFFF">
                  <a:alpha val="0"/>
                </a:srgbClr>
              </a:clrTo>
            </a:clrChange>
          </a:blip>
          <a:srcRect l="2535" t="15268" r="40211" b="48254"/>
          <a:stretch/>
        </p:blipFill>
        <p:spPr>
          <a:xfrm>
            <a:off x="2628006" y="1733122"/>
            <a:ext cx="6762451" cy="2025669"/>
          </a:xfrm>
          <a:prstGeom prst="rect">
            <a:avLst/>
          </a:prstGeom>
        </p:spPr>
      </p:pic>
    </p:spTree>
    <p:extLst>
      <p:ext uri="{BB962C8B-B14F-4D97-AF65-F5344CB8AC3E}">
        <p14:creationId xmlns:p14="http://schemas.microsoft.com/office/powerpoint/2010/main" val="3133966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8EC6543-35D1-44D1-B629-F168087AC2A7}"/>
              </a:ext>
            </a:extLst>
          </p:cNvPr>
          <p:cNvSpPr txBox="1"/>
          <p:nvPr/>
        </p:nvSpPr>
        <p:spPr>
          <a:xfrm>
            <a:off x="2627109" y="2092145"/>
            <a:ext cx="7245812" cy="3416320"/>
          </a:xfrm>
          <a:prstGeom prst="rect">
            <a:avLst/>
          </a:prstGeom>
          <a:noFill/>
        </p:spPr>
        <p:txBody>
          <a:bodyPr wrap="square" rtlCol="0">
            <a:spAutoFit/>
          </a:bodyPr>
          <a:lstStyle/>
          <a:p>
            <a:pPr defTabSz="914446"/>
            <a:r>
              <a:rPr lang="en-US" sz="3600" b="1" dirty="0">
                <a:solidFill>
                  <a:srgbClr val="00B0F0"/>
                </a:solidFill>
                <a:latin typeface="Roboto"/>
              </a:rPr>
              <a:t>Live demo of running Jenkins declarative pipeline in Jenkins, getting mini build dashboard in Slack, complexity reports, coverage reports, live code analysis with Wallaby and more</a:t>
            </a:r>
            <a:endParaRPr lang="uk-UA" sz="3600" b="1" dirty="0">
              <a:solidFill>
                <a:srgbClr val="00B0F0"/>
              </a:solidFill>
              <a:latin typeface="Roboto"/>
            </a:endParaRPr>
          </a:p>
        </p:txBody>
      </p:sp>
      <p:sp>
        <p:nvSpPr>
          <p:cNvPr id="29" name="TextBox 28">
            <a:extLst>
              <a:ext uri="{FF2B5EF4-FFF2-40B4-BE49-F238E27FC236}">
                <a16:creationId xmlns:a16="http://schemas.microsoft.com/office/drawing/2014/main" id="{83FDFE4A-7060-47A8-9C08-7B8BB1C0AEEE}"/>
              </a:ext>
            </a:extLst>
          </p:cNvPr>
          <p:cNvSpPr txBox="1"/>
          <p:nvPr/>
        </p:nvSpPr>
        <p:spPr>
          <a:xfrm>
            <a:off x="-355170" y="347106"/>
            <a:ext cx="4627926" cy="913199"/>
          </a:xfrm>
          <a:prstGeom prst="rect">
            <a:avLst/>
          </a:prstGeom>
          <a:noFill/>
        </p:spPr>
        <p:txBody>
          <a:bodyPr wrap="square" rtlCol="0">
            <a:spAutoFit/>
          </a:bodyPr>
          <a:lstStyle/>
          <a:p>
            <a:pPr algn="ctr" defTabSz="914446"/>
            <a:r>
              <a:rPr lang="en-US" sz="5334" b="1" dirty="0">
                <a:solidFill>
                  <a:srgbClr val="0A091B"/>
                </a:solidFill>
                <a:latin typeface="Roboto"/>
                <a:ea typeface="Roboto Condensed" panose="02000000000000000000" pitchFamily="2" charset="0"/>
                <a:cs typeface="Lato Semibold" panose="020F0502020204030203" pitchFamily="34" charset="0"/>
              </a:rPr>
              <a:t>Demo</a:t>
            </a:r>
            <a:endParaRPr lang="ru-RU" sz="5334" b="1" dirty="0">
              <a:solidFill>
                <a:srgbClr val="0A091B"/>
              </a:solidFill>
              <a:latin typeface="Roboto"/>
              <a:ea typeface="Lato Semibold" panose="020F0502020204030203" pitchFamily="34" charset="0"/>
              <a:cs typeface="Lato Semibold" panose="020F0502020204030203" pitchFamily="34" charset="0"/>
            </a:endParaRPr>
          </a:p>
        </p:txBody>
      </p:sp>
    </p:spTree>
    <p:extLst>
      <p:ext uri="{BB962C8B-B14F-4D97-AF65-F5344CB8AC3E}">
        <p14:creationId xmlns:p14="http://schemas.microsoft.com/office/powerpoint/2010/main" val="3352690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3400" y="539706"/>
            <a:ext cx="9677400" cy="507831"/>
          </a:xfrm>
        </p:spPr>
        <p:txBody>
          <a:bodyPr/>
          <a:lstStyle/>
          <a:p>
            <a:r>
              <a:rPr lang="en-US" dirty="0">
                <a:solidFill>
                  <a:schemeClr val="accent1"/>
                </a:solidFill>
              </a:rPr>
              <a:t>CI Market – Flexible vs Easy</a:t>
            </a:r>
            <a:endParaRPr lang="uk-UA" dirty="0"/>
          </a:p>
        </p:txBody>
      </p:sp>
      <p:cxnSp>
        <p:nvCxnSpPr>
          <p:cNvPr id="3" name="Straight Arrow Connector 2">
            <a:extLst>
              <a:ext uri="{FF2B5EF4-FFF2-40B4-BE49-F238E27FC236}">
                <a16:creationId xmlns:a16="http://schemas.microsoft.com/office/drawing/2014/main" id="{197E1F6E-1C5E-40FC-B98F-5A50298FBD71}"/>
              </a:ext>
            </a:extLst>
          </p:cNvPr>
          <p:cNvCxnSpPr>
            <a:cxnSpLocks/>
          </p:cNvCxnSpPr>
          <p:nvPr/>
        </p:nvCxnSpPr>
        <p:spPr>
          <a:xfrm flipV="1">
            <a:off x="885371" y="1663349"/>
            <a:ext cx="0" cy="4412343"/>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AD7A7B02-5A16-4BE2-AF2D-32BEA82A8D5E}"/>
              </a:ext>
            </a:extLst>
          </p:cNvPr>
          <p:cNvCxnSpPr>
            <a:cxnSpLocks/>
          </p:cNvCxnSpPr>
          <p:nvPr/>
        </p:nvCxnSpPr>
        <p:spPr>
          <a:xfrm>
            <a:off x="1422400" y="6328229"/>
            <a:ext cx="9768114" cy="0"/>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24" name="TextBox 23">
            <a:extLst>
              <a:ext uri="{FF2B5EF4-FFF2-40B4-BE49-F238E27FC236}">
                <a16:creationId xmlns:a16="http://schemas.microsoft.com/office/drawing/2014/main" id="{DA7A99DC-2E8C-443D-8DC3-B6E14F063643}"/>
              </a:ext>
            </a:extLst>
          </p:cNvPr>
          <p:cNvSpPr txBox="1"/>
          <p:nvPr/>
        </p:nvSpPr>
        <p:spPr>
          <a:xfrm rot="16200000">
            <a:off x="189396" y="3482666"/>
            <a:ext cx="688009" cy="379656"/>
          </a:xfrm>
          <a:prstGeom prst="rect">
            <a:avLst/>
          </a:prstGeom>
          <a:noFill/>
        </p:spPr>
        <p:txBody>
          <a:bodyPr wrap="none" rtlCol="0">
            <a:spAutoFit/>
          </a:bodyPr>
          <a:lstStyle/>
          <a:p>
            <a:pPr defTabSz="914446"/>
            <a:r>
              <a:rPr lang="en-US" sz="1867" dirty="0">
                <a:solidFill>
                  <a:srgbClr val="0A091B"/>
                </a:solidFill>
                <a:latin typeface="Roboto"/>
              </a:rPr>
              <a:t>Easy</a:t>
            </a:r>
          </a:p>
        </p:txBody>
      </p:sp>
      <p:sp>
        <p:nvSpPr>
          <p:cNvPr id="27" name="TextBox 26">
            <a:extLst>
              <a:ext uri="{FF2B5EF4-FFF2-40B4-BE49-F238E27FC236}">
                <a16:creationId xmlns:a16="http://schemas.microsoft.com/office/drawing/2014/main" id="{DC001801-B5DA-4831-BCAA-187C79F3568B}"/>
              </a:ext>
            </a:extLst>
          </p:cNvPr>
          <p:cNvSpPr txBox="1"/>
          <p:nvPr/>
        </p:nvSpPr>
        <p:spPr>
          <a:xfrm>
            <a:off x="5964289" y="6328229"/>
            <a:ext cx="997389" cy="379656"/>
          </a:xfrm>
          <a:prstGeom prst="rect">
            <a:avLst/>
          </a:prstGeom>
          <a:noFill/>
        </p:spPr>
        <p:txBody>
          <a:bodyPr wrap="none" rtlCol="0">
            <a:spAutoFit/>
          </a:bodyPr>
          <a:lstStyle/>
          <a:p>
            <a:pPr defTabSz="914446"/>
            <a:r>
              <a:rPr lang="en-US" sz="1867" dirty="0">
                <a:solidFill>
                  <a:srgbClr val="0A091B"/>
                </a:solidFill>
                <a:latin typeface="Roboto"/>
              </a:rPr>
              <a:t>Flexible</a:t>
            </a:r>
          </a:p>
        </p:txBody>
      </p:sp>
      <p:sp>
        <p:nvSpPr>
          <p:cNvPr id="40" name="Oval 39">
            <a:extLst>
              <a:ext uri="{FF2B5EF4-FFF2-40B4-BE49-F238E27FC236}">
                <a16:creationId xmlns:a16="http://schemas.microsoft.com/office/drawing/2014/main" id="{6059EC0B-B3A7-4BD4-A9F5-DA5488D52FEA}"/>
              </a:ext>
            </a:extLst>
          </p:cNvPr>
          <p:cNvSpPr/>
          <p:nvPr/>
        </p:nvSpPr>
        <p:spPr>
          <a:xfrm>
            <a:off x="8898004" y="4258022"/>
            <a:ext cx="986435" cy="986435"/>
          </a:xfrm>
          <a:prstGeom prst="ellipse">
            <a:avLst/>
          </a:pr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dirty="0">
              <a:solidFill>
                <a:srgbClr val="F2F2F5"/>
              </a:solidFill>
              <a:latin typeface="Roboto"/>
            </a:endParaRPr>
          </a:p>
        </p:txBody>
      </p:sp>
      <p:sp>
        <p:nvSpPr>
          <p:cNvPr id="41" name="TextBox 40">
            <a:extLst>
              <a:ext uri="{FF2B5EF4-FFF2-40B4-BE49-F238E27FC236}">
                <a16:creationId xmlns:a16="http://schemas.microsoft.com/office/drawing/2014/main" id="{2D2074B2-CE2E-4B8B-A92C-733AFF2F42EA}"/>
              </a:ext>
            </a:extLst>
          </p:cNvPr>
          <p:cNvSpPr txBox="1"/>
          <p:nvPr/>
        </p:nvSpPr>
        <p:spPr>
          <a:xfrm>
            <a:off x="9907898" y="4587756"/>
            <a:ext cx="1111202" cy="420564"/>
          </a:xfrm>
          <a:prstGeom prst="rect">
            <a:avLst/>
          </a:prstGeom>
          <a:noFill/>
        </p:spPr>
        <p:txBody>
          <a:bodyPr wrap="none" rtlCol="0">
            <a:spAutoFit/>
          </a:bodyPr>
          <a:lstStyle/>
          <a:p>
            <a:pPr defTabSz="914446"/>
            <a:r>
              <a:rPr lang="en-US" sz="2133" dirty="0">
                <a:solidFill>
                  <a:srgbClr val="F2F2F5">
                    <a:lumMod val="10000"/>
                  </a:srgbClr>
                </a:solidFill>
                <a:latin typeface="Roboto Condensed"/>
              </a:rPr>
              <a:t>Jenkins</a:t>
            </a:r>
          </a:p>
        </p:txBody>
      </p:sp>
      <p:sp>
        <p:nvSpPr>
          <p:cNvPr id="43" name="Oval 42">
            <a:extLst>
              <a:ext uri="{FF2B5EF4-FFF2-40B4-BE49-F238E27FC236}">
                <a16:creationId xmlns:a16="http://schemas.microsoft.com/office/drawing/2014/main" id="{283ED1D8-BAC8-4B16-AB22-F16A14B5CDB7}"/>
              </a:ext>
            </a:extLst>
          </p:cNvPr>
          <p:cNvSpPr/>
          <p:nvPr/>
        </p:nvSpPr>
        <p:spPr>
          <a:xfrm>
            <a:off x="6953327" y="1210944"/>
            <a:ext cx="877395" cy="877395"/>
          </a:xfrm>
          <a:prstGeom prst="ellipse">
            <a:avLst/>
          </a:pr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dirty="0">
              <a:solidFill>
                <a:srgbClr val="F2F2F5"/>
              </a:solidFill>
              <a:latin typeface="Roboto"/>
            </a:endParaRPr>
          </a:p>
        </p:txBody>
      </p:sp>
      <p:sp>
        <p:nvSpPr>
          <p:cNvPr id="44" name="TextBox 43">
            <a:extLst>
              <a:ext uri="{FF2B5EF4-FFF2-40B4-BE49-F238E27FC236}">
                <a16:creationId xmlns:a16="http://schemas.microsoft.com/office/drawing/2014/main" id="{8EBB4CFF-8762-4A08-8190-35CE23DEE7D4}"/>
              </a:ext>
            </a:extLst>
          </p:cNvPr>
          <p:cNvSpPr txBox="1"/>
          <p:nvPr/>
        </p:nvSpPr>
        <p:spPr>
          <a:xfrm>
            <a:off x="7948470" y="1427387"/>
            <a:ext cx="990977" cy="420564"/>
          </a:xfrm>
          <a:prstGeom prst="rect">
            <a:avLst/>
          </a:prstGeom>
          <a:noFill/>
        </p:spPr>
        <p:txBody>
          <a:bodyPr wrap="none" rtlCol="0">
            <a:spAutoFit/>
          </a:bodyPr>
          <a:lstStyle/>
          <a:p>
            <a:pPr defTabSz="914446"/>
            <a:r>
              <a:rPr lang="en-US" sz="2133" dirty="0">
                <a:solidFill>
                  <a:srgbClr val="F2F2F5">
                    <a:lumMod val="10000"/>
                  </a:srgbClr>
                </a:solidFill>
                <a:latin typeface="Roboto Condensed"/>
              </a:rPr>
              <a:t>GitLab</a:t>
            </a:r>
          </a:p>
        </p:txBody>
      </p:sp>
      <p:sp>
        <p:nvSpPr>
          <p:cNvPr id="45" name="Oval 44">
            <a:extLst>
              <a:ext uri="{FF2B5EF4-FFF2-40B4-BE49-F238E27FC236}">
                <a16:creationId xmlns:a16="http://schemas.microsoft.com/office/drawing/2014/main" id="{D6ECAEF7-3BC0-47D6-990E-CF01E5B562B2}"/>
              </a:ext>
            </a:extLst>
          </p:cNvPr>
          <p:cNvSpPr/>
          <p:nvPr/>
        </p:nvSpPr>
        <p:spPr>
          <a:xfrm>
            <a:off x="6892367" y="2116009"/>
            <a:ext cx="1056103" cy="1056103"/>
          </a:xfrm>
          <a:prstGeom prst="ellipse">
            <a:avLst/>
          </a:pr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dirty="0">
              <a:solidFill>
                <a:srgbClr val="F2F2F5"/>
              </a:solidFill>
              <a:latin typeface="Roboto"/>
            </a:endParaRPr>
          </a:p>
        </p:txBody>
      </p:sp>
      <p:sp>
        <p:nvSpPr>
          <p:cNvPr id="46" name="TextBox 45">
            <a:extLst>
              <a:ext uri="{FF2B5EF4-FFF2-40B4-BE49-F238E27FC236}">
                <a16:creationId xmlns:a16="http://schemas.microsoft.com/office/drawing/2014/main" id="{3483DDBE-63C4-4923-B3B6-E14FB9D42EFE}"/>
              </a:ext>
            </a:extLst>
          </p:cNvPr>
          <p:cNvSpPr txBox="1"/>
          <p:nvPr/>
        </p:nvSpPr>
        <p:spPr>
          <a:xfrm>
            <a:off x="7948469" y="2408524"/>
            <a:ext cx="918328" cy="420564"/>
          </a:xfrm>
          <a:prstGeom prst="rect">
            <a:avLst/>
          </a:prstGeom>
          <a:noFill/>
        </p:spPr>
        <p:txBody>
          <a:bodyPr wrap="none" rtlCol="0">
            <a:spAutoFit/>
          </a:bodyPr>
          <a:lstStyle/>
          <a:p>
            <a:pPr defTabSz="914446"/>
            <a:r>
              <a:rPr lang="en-US" sz="2133" dirty="0">
                <a:solidFill>
                  <a:srgbClr val="F2F2F5">
                    <a:lumMod val="10000"/>
                  </a:srgbClr>
                </a:solidFill>
                <a:latin typeface="Roboto Condensed"/>
              </a:rPr>
              <a:t>Travis</a:t>
            </a:r>
          </a:p>
        </p:txBody>
      </p:sp>
      <p:sp>
        <p:nvSpPr>
          <p:cNvPr id="47" name="Oval 46">
            <a:extLst>
              <a:ext uri="{FF2B5EF4-FFF2-40B4-BE49-F238E27FC236}">
                <a16:creationId xmlns:a16="http://schemas.microsoft.com/office/drawing/2014/main" id="{0AA5DAB0-3FD8-43F8-80D2-BDE5BB740D9F}"/>
              </a:ext>
            </a:extLst>
          </p:cNvPr>
          <p:cNvSpPr/>
          <p:nvPr/>
        </p:nvSpPr>
        <p:spPr>
          <a:xfrm>
            <a:off x="4186884" y="2727605"/>
            <a:ext cx="400718" cy="400718"/>
          </a:xfrm>
          <a:prstGeom prst="ellipse">
            <a:avLst/>
          </a:pr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dirty="0">
              <a:solidFill>
                <a:srgbClr val="F2F2F5"/>
              </a:solidFill>
              <a:latin typeface="Roboto"/>
            </a:endParaRPr>
          </a:p>
        </p:txBody>
      </p:sp>
      <p:sp>
        <p:nvSpPr>
          <p:cNvPr id="48" name="TextBox 47">
            <a:extLst>
              <a:ext uri="{FF2B5EF4-FFF2-40B4-BE49-F238E27FC236}">
                <a16:creationId xmlns:a16="http://schemas.microsoft.com/office/drawing/2014/main" id="{27FEE667-EC91-4D61-AE91-E371771F83BE}"/>
              </a:ext>
            </a:extLst>
          </p:cNvPr>
          <p:cNvSpPr txBox="1"/>
          <p:nvPr/>
        </p:nvSpPr>
        <p:spPr>
          <a:xfrm>
            <a:off x="3524999" y="2347631"/>
            <a:ext cx="1386918" cy="420564"/>
          </a:xfrm>
          <a:prstGeom prst="rect">
            <a:avLst/>
          </a:prstGeom>
          <a:noFill/>
        </p:spPr>
        <p:txBody>
          <a:bodyPr wrap="none" rtlCol="0">
            <a:spAutoFit/>
          </a:bodyPr>
          <a:lstStyle/>
          <a:p>
            <a:pPr defTabSz="914446"/>
            <a:r>
              <a:rPr lang="en-US" sz="2133" dirty="0" err="1">
                <a:solidFill>
                  <a:srgbClr val="F2F2F5">
                    <a:lumMod val="10000"/>
                  </a:srgbClr>
                </a:solidFill>
                <a:latin typeface="Roboto Condensed"/>
              </a:rPr>
              <a:t>CodeShip</a:t>
            </a:r>
            <a:endParaRPr lang="en-US" sz="2133" dirty="0">
              <a:solidFill>
                <a:srgbClr val="F2F2F5">
                  <a:lumMod val="10000"/>
                </a:srgbClr>
              </a:solidFill>
              <a:latin typeface="Roboto Condensed"/>
            </a:endParaRPr>
          </a:p>
        </p:txBody>
      </p:sp>
      <p:sp>
        <p:nvSpPr>
          <p:cNvPr id="49" name="Oval 48">
            <a:extLst>
              <a:ext uri="{FF2B5EF4-FFF2-40B4-BE49-F238E27FC236}">
                <a16:creationId xmlns:a16="http://schemas.microsoft.com/office/drawing/2014/main" id="{AEA3A1DA-3880-4D1C-8DDC-20BB9C0B7124}"/>
              </a:ext>
            </a:extLst>
          </p:cNvPr>
          <p:cNvSpPr/>
          <p:nvPr/>
        </p:nvSpPr>
        <p:spPr>
          <a:xfrm>
            <a:off x="1834458" y="3446846"/>
            <a:ext cx="400718" cy="400718"/>
          </a:xfrm>
          <a:prstGeom prst="ellipse">
            <a:avLst/>
          </a:pr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dirty="0">
              <a:solidFill>
                <a:srgbClr val="F2F2F5"/>
              </a:solidFill>
              <a:latin typeface="Roboto"/>
            </a:endParaRPr>
          </a:p>
        </p:txBody>
      </p:sp>
      <p:sp>
        <p:nvSpPr>
          <p:cNvPr id="50" name="TextBox 49">
            <a:extLst>
              <a:ext uri="{FF2B5EF4-FFF2-40B4-BE49-F238E27FC236}">
                <a16:creationId xmlns:a16="http://schemas.microsoft.com/office/drawing/2014/main" id="{0175F8DF-6808-4E0D-9D00-2BCC4AFE313E}"/>
              </a:ext>
            </a:extLst>
          </p:cNvPr>
          <p:cNvSpPr txBox="1"/>
          <p:nvPr/>
        </p:nvSpPr>
        <p:spPr>
          <a:xfrm>
            <a:off x="2335111" y="3462602"/>
            <a:ext cx="2136611" cy="420564"/>
          </a:xfrm>
          <a:prstGeom prst="rect">
            <a:avLst/>
          </a:prstGeom>
          <a:noFill/>
        </p:spPr>
        <p:txBody>
          <a:bodyPr wrap="none" rtlCol="0">
            <a:spAutoFit/>
          </a:bodyPr>
          <a:lstStyle/>
          <a:p>
            <a:pPr defTabSz="914446"/>
            <a:r>
              <a:rPr lang="en-US" sz="2133" dirty="0">
                <a:solidFill>
                  <a:srgbClr val="F2F2F5">
                    <a:lumMod val="10000"/>
                  </a:srgbClr>
                </a:solidFill>
                <a:latin typeface="Roboto Condensed"/>
              </a:rPr>
              <a:t>AWS </a:t>
            </a:r>
            <a:r>
              <a:rPr lang="en-US" sz="2133" dirty="0" err="1">
                <a:solidFill>
                  <a:srgbClr val="F2F2F5">
                    <a:lumMod val="10000"/>
                  </a:srgbClr>
                </a:solidFill>
                <a:latin typeface="Roboto Condensed"/>
              </a:rPr>
              <a:t>CodeBuild</a:t>
            </a:r>
            <a:endParaRPr lang="en-US" sz="2133" dirty="0">
              <a:solidFill>
                <a:srgbClr val="F2F2F5">
                  <a:lumMod val="10000"/>
                </a:srgbClr>
              </a:solidFill>
              <a:latin typeface="Roboto Condensed"/>
            </a:endParaRPr>
          </a:p>
        </p:txBody>
      </p:sp>
      <p:sp>
        <p:nvSpPr>
          <p:cNvPr id="51" name="Oval 50">
            <a:extLst>
              <a:ext uri="{FF2B5EF4-FFF2-40B4-BE49-F238E27FC236}">
                <a16:creationId xmlns:a16="http://schemas.microsoft.com/office/drawing/2014/main" id="{59B000B5-ED48-405D-B270-5663E82520D8}"/>
              </a:ext>
            </a:extLst>
          </p:cNvPr>
          <p:cNvSpPr/>
          <p:nvPr/>
        </p:nvSpPr>
        <p:spPr>
          <a:xfrm>
            <a:off x="5060756" y="1210944"/>
            <a:ext cx="661238" cy="661238"/>
          </a:xfrm>
          <a:prstGeom prst="ellipse">
            <a:avLst/>
          </a:pr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dirty="0">
              <a:solidFill>
                <a:srgbClr val="F2F2F5"/>
              </a:solidFill>
              <a:latin typeface="Roboto"/>
            </a:endParaRPr>
          </a:p>
        </p:txBody>
      </p:sp>
      <p:sp>
        <p:nvSpPr>
          <p:cNvPr id="52" name="TextBox 51">
            <a:extLst>
              <a:ext uri="{FF2B5EF4-FFF2-40B4-BE49-F238E27FC236}">
                <a16:creationId xmlns:a16="http://schemas.microsoft.com/office/drawing/2014/main" id="{4D77898E-793E-4761-B615-5DD71B446664}"/>
              </a:ext>
            </a:extLst>
          </p:cNvPr>
          <p:cNvSpPr txBox="1"/>
          <p:nvPr/>
        </p:nvSpPr>
        <p:spPr>
          <a:xfrm>
            <a:off x="5726629" y="1382276"/>
            <a:ext cx="1156086" cy="420564"/>
          </a:xfrm>
          <a:prstGeom prst="rect">
            <a:avLst/>
          </a:prstGeom>
          <a:noFill/>
        </p:spPr>
        <p:txBody>
          <a:bodyPr wrap="none" rtlCol="0">
            <a:spAutoFit/>
          </a:bodyPr>
          <a:lstStyle/>
          <a:p>
            <a:pPr defTabSz="914446"/>
            <a:r>
              <a:rPr lang="en-US" sz="2133" dirty="0" err="1">
                <a:solidFill>
                  <a:srgbClr val="F2F2F5">
                    <a:lumMod val="10000"/>
                  </a:srgbClr>
                </a:solidFill>
                <a:latin typeface="Roboto Condensed"/>
              </a:rPr>
              <a:t>CircleCI</a:t>
            </a:r>
            <a:endParaRPr lang="en-US" sz="2133" dirty="0">
              <a:solidFill>
                <a:srgbClr val="F2F2F5">
                  <a:lumMod val="10000"/>
                </a:srgbClr>
              </a:solidFill>
              <a:latin typeface="Roboto Condensed"/>
            </a:endParaRPr>
          </a:p>
        </p:txBody>
      </p:sp>
      <p:sp>
        <p:nvSpPr>
          <p:cNvPr id="59" name="Oval 58">
            <a:extLst>
              <a:ext uri="{FF2B5EF4-FFF2-40B4-BE49-F238E27FC236}">
                <a16:creationId xmlns:a16="http://schemas.microsoft.com/office/drawing/2014/main" id="{0ECDC43F-9956-40B7-8CD0-11E2F42D8B5B}"/>
              </a:ext>
            </a:extLst>
          </p:cNvPr>
          <p:cNvSpPr/>
          <p:nvPr/>
        </p:nvSpPr>
        <p:spPr>
          <a:xfrm>
            <a:off x="150075" y="6572583"/>
            <a:ext cx="208919" cy="208919"/>
          </a:xfrm>
          <a:prstGeom prst="ellipse">
            <a:avLst/>
          </a:pr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dirty="0">
              <a:solidFill>
                <a:srgbClr val="F2F2F5"/>
              </a:solidFill>
              <a:latin typeface="Roboto"/>
            </a:endParaRPr>
          </a:p>
        </p:txBody>
      </p:sp>
      <p:sp>
        <p:nvSpPr>
          <p:cNvPr id="60" name="Oval 59">
            <a:extLst>
              <a:ext uri="{FF2B5EF4-FFF2-40B4-BE49-F238E27FC236}">
                <a16:creationId xmlns:a16="http://schemas.microsoft.com/office/drawing/2014/main" id="{E1D93409-70C1-4D34-A2FD-B77711B55D93}"/>
              </a:ext>
            </a:extLst>
          </p:cNvPr>
          <p:cNvSpPr/>
          <p:nvPr/>
        </p:nvSpPr>
        <p:spPr>
          <a:xfrm>
            <a:off x="533400" y="6502636"/>
            <a:ext cx="314878" cy="314878"/>
          </a:xfrm>
          <a:prstGeom prst="ellipse">
            <a:avLst/>
          </a:pr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dirty="0">
              <a:solidFill>
                <a:srgbClr val="F2F2F5"/>
              </a:solidFill>
              <a:latin typeface="Roboto"/>
            </a:endParaRPr>
          </a:p>
        </p:txBody>
      </p:sp>
      <p:sp>
        <p:nvSpPr>
          <p:cNvPr id="61" name="Oval 60">
            <a:extLst>
              <a:ext uri="{FF2B5EF4-FFF2-40B4-BE49-F238E27FC236}">
                <a16:creationId xmlns:a16="http://schemas.microsoft.com/office/drawing/2014/main" id="{CB55B457-4484-419C-9BA7-4FB4343A97C5}"/>
              </a:ext>
            </a:extLst>
          </p:cNvPr>
          <p:cNvSpPr/>
          <p:nvPr/>
        </p:nvSpPr>
        <p:spPr>
          <a:xfrm>
            <a:off x="1004415" y="6416497"/>
            <a:ext cx="417985" cy="417985"/>
          </a:xfrm>
          <a:prstGeom prst="ellipse">
            <a:avLst/>
          </a:pr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dirty="0">
              <a:solidFill>
                <a:srgbClr val="F2F2F5"/>
              </a:solidFill>
              <a:latin typeface="Roboto"/>
            </a:endParaRPr>
          </a:p>
        </p:txBody>
      </p:sp>
      <p:sp>
        <p:nvSpPr>
          <p:cNvPr id="62" name="TextBox 61">
            <a:extLst>
              <a:ext uri="{FF2B5EF4-FFF2-40B4-BE49-F238E27FC236}">
                <a16:creationId xmlns:a16="http://schemas.microsoft.com/office/drawing/2014/main" id="{495529C9-D965-4F6C-B828-161452AF561C}"/>
              </a:ext>
            </a:extLst>
          </p:cNvPr>
          <p:cNvSpPr txBox="1"/>
          <p:nvPr/>
        </p:nvSpPr>
        <p:spPr>
          <a:xfrm>
            <a:off x="1451108" y="6513279"/>
            <a:ext cx="944489" cy="297454"/>
          </a:xfrm>
          <a:prstGeom prst="rect">
            <a:avLst/>
          </a:prstGeom>
          <a:noFill/>
        </p:spPr>
        <p:txBody>
          <a:bodyPr wrap="none" rtlCol="0">
            <a:spAutoFit/>
          </a:bodyPr>
          <a:lstStyle/>
          <a:p>
            <a:pPr defTabSz="914446"/>
            <a:r>
              <a:rPr lang="en-US" sz="1333" dirty="0">
                <a:solidFill>
                  <a:srgbClr val="F2F2F5">
                    <a:lumMod val="10000"/>
                  </a:srgbClr>
                </a:solidFill>
                <a:latin typeface="Roboto Condensed"/>
              </a:rPr>
              <a:t>Popularity</a:t>
            </a:r>
          </a:p>
        </p:txBody>
      </p:sp>
      <p:sp>
        <p:nvSpPr>
          <p:cNvPr id="4" name="Rectangle 3">
            <a:extLst>
              <a:ext uri="{FF2B5EF4-FFF2-40B4-BE49-F238E27FC236}">
                <a16:creationId xmlns:a16="http://schemas.microsoft.com/office/drawing/2014/main" id="{70C5E00C-041F-459F-A98C-D8D1FF760277}"/>
              </a:ext>
            </a:extLst>
          </p:cNvPr>
          <p:cNvSpPr/>
          <p:nvPr/>
        </p:nvSpPr>
        <p:spPr>
          <a:xfrm>
            <a:off x="4886326" y="1122677"/>
            <a:ext cx="4200525" cy="2430149"/>
          </a:xfrm>
          <a:prstGeom prst="rect">
            <a:avLst/>
          </a:prstGeom>
          <a:noFill/>
          <a:ln w="63500">
            <a:solidFill>
              <a:srgbClr val="C0C0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33" name="Rectangle 32">
            <a:extLst>
              <a:ext uri="{FF2B5EF4-FFF2-40B4-BE49-F238E27FC236}">
                <a16:creationId xmlns:a16="http://schemas.microsoft.com/office/drawing/2014/main" id="{6E205165-E289-4EBF-87EB-4C4E47FF3429}"/>
              </a:ext>
            </a:extLst>
          </p:cNvPr>
          <p:cNvSpPr/>
          <p:nvPr/>
        </p:nvSpPr>
        <p:spPr>
          <a:xfrm>
            <a:off x="8080541" y="3792164"/>
            <a:ext cx="3607796" cy="2039668"/>
          </a:xfrm>
          <a:prstGeom prst="rect">
            <a:avLst/>
          </a:prstGeom>
          <a:noFill/>
          <a:ln w="63500">
            <a:solidFill>
              <a:srgbClr val="C0C0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6" name="TextBox 5">
            <a:extLst>
              <a:ext uri="{FF2B5EF4-FFF2-40B4-BE49-F238E27FC236}">
                <a16:creationId xmlns:a16="http://schemas.microsoft.com/office/drawing/2014/main" id="{89275B95-3303-4181-A063-0FEF3C2FF5DC}"/>
              </a:ext>
            </a:extLst>
          </p:cNvPr>
          <p:cNvSpPr txBox="1"/>
          <p:nvPr/>
        </p:nvSpPr>
        <p:spPr>
          <a:xfrm>
            <a:off x="5352958" y="2521375"/>
            <a:ext cx="439544" cy="584775"/>
          </a:xfrm>
          <a:prstGeom prst="rect">
            <a:avLst/>
          </a:prstGeom>
          <a:noFill/>
        </p:spPr>
        <p:txBody>
          <a:bodyPr wrap="none" rtlCol="0">
            <a:spAutoFit/>
          </a:bodyPr>
          <a:lstStyle/>
          <a:p>
            <a:pPr defTabSz="914446"/>
            <a:r>
              <a:rPr lang="en-US" sz="3200" dirty="0">
                <a:solidFill>
                  <a:srgbClr val="858591"/>
                </a:solidFill>
                <a:latin typeface="Roboto"/>
              </a:rPr>
              <a:t>B</a:t>
            </a:r>
          </a:p>
        </p:txBody>
      </p:sp>
      <p:sp>
        <p:nvSpPr>
          <p:cNvPr id="35" name="TextBox 34">
            <a:extLst>
              <a:ext uri="{FF2B5EF4-FFF2-40B4-BE49-F238E27FC236}">
                <a16:creationId xmlns:a16="http://schemas.microsoft.com/office/drawing/2014/main" id="{43559093-FE90-4926-8597-392149C92454}"/>
              </a:ext>
            </a:extLst>
          </p:cNvPr>
          <p:cNvSpPr txBox="1"/>
          <p:nvPr/>
        </p:nvSpPr>
        <p:spPr>
          <a:xfrm>
            <a:off x="8249375" y="3897280"/>
            <a:ext cx="452368" cy="584775"/>
          </a:xfrm>
          <a:prstGeom prst="rect">
            <a:avLst/>
          </a:prstGeom>
          <a:noFill/>
        </p:spPr>
        <p:txBody>
          <a:bodyPr wrap="none" rtlCol="0">
            <a:spAutoFit/>
          </a:bodyPr>
          <a:lstStyle/>
          <a:p>
            <a:pPr defTabSz="914446"/>
            <a:r>
              <a:rPr lang="en-US" sz="3200" dirty="0">
                <a:solidFill>
                  <a:srgbClr val="858591"/>
                </a:solidFill>
                <a:latin typeface="Roboto"/>
              </a:rPr>
              <a:t>A</a:t>
            </a:r>
          </a:p>
        </p:txBody>
      </p:sp>
    </p:spTree>
    <p:extLst>
      <p:ext uri="{BB962C8B-B14F-4D97-AF65-F5344CB8AC3E}">
        <p14:creationId xmlns:p14="http://schemas.microsoft.com/office/powerpoint/2010/main" val="1617922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0" y="1600200"/>
            <a:ext cx="12192000" cy="36576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2" name="Title 1"/>
          <p:cNvSpPr>
            <a:spLocks noGrp="1"/>
          </p:cNvSpPr>
          <p:nvPr>
            <p:ph type="title"/>
          </p:nvPr>
        </p:nvSpPr>
        <p:spPr>
          <a:xfrm>
            <a:off x="584200" y="380941"/>
            <a:ext cx="3632200" cy="507831"/>
          </a:xfrm>
        </p:spPr>
        <p:txBody>
          <a:bodyPr/>
          <a:lstStyle/>
          <a:p>
            <a:r>
              <a:rPr lang="en-US" dirty="0">
                <a:solidFill>
                  <a:schemeClr val="accent1"/>
                </a:solidFill>
              </a:rPr>
              <a:t>Take </a:t>
            </a:r>
            <a:r>
              <a:rPr lang="en-US" dirty="0"/>
              <a:t>Away</a:t>
            </a:r>
            <a:endParaRPr lang="uk-UA" dirty="0"/>
          </a:p>
        </p:txBody>
      </p:sp>
      <p:sp>
        <p:nvSpPr>
          <p:cNvPr id="3" name="Slide Number Placeholder 2"/>
          <p:cNvSpPr>
            <a:spLocks noGrp="1"/>
          </p:cNvSpPr>
          <p:nvPr>
            <p:ph type="sldNum" sz="quarter" idx="4294967295"/>
          </p:nvPr>
        </p:nvSpPr>
        <p:spPr>
          <a:xfrm>
            <a:off x="11277600" y="6048457"/>
            <a:ext cx="1155700" cy="636071"/>
          </a:xfrm>
          <a:prstGeom prst="rect">
            <a:avLst/>
          </a:prstGeom>
        </p:spPr>
        <p:txBody>
          <a:bodyPr/>
          <a:lstStyle/>
          <a:p>
            <a:pPr defTabSz="914446"/>
            <a:r>
              <a:rPr lang="en-US" dirty="0">
                <a:solidFill>
                  <a:srgbClr val="0A091B"/>
                </a:solidFill>
                <a:latin typeface="Roboto"/>
              </a:rPr>
              <a:t>page</a:t>
            </a:r>
          </a:p>
          <a:p>
            <a:pPr defTabSz="914446"/>
            <a:r>
              <a:rPr lang="en-US" dirty="0">
                <a:solidFill>
                  <a:srgbClr val="0A091B"/>
                </a:solidFill>
                <a:latin typeface="Roboto"/>
              </a:rPr>
              <a:t>0</a:t>
            </a:r>
            <a:fld id="{37D409AB-2201-4E18-8A34-C31753AD9B06}" type="slidenum">
              <a:rPr>
                <a:solidFill>
                  <a:srgbClr val="0A091B"/>
                </a:solidFill>
                <a:latin typeface="Roboto"/>
              </a:rPr>
              <a:pPr defTabSz="914446"/>
              <a:t>113</a:t>
            </a:fld>
            <a:endParaRPr dirty="0">
              <a:solidFill>
                <a:srgbClr val="0A091B"/>
              </a:solidFill>
              <a:latin typeface="Roboto"/>
            </a:endParaRPr>
          </a:p>
        </p:txBody>
      </p:sp>
      <p:grpSp>
        <p:nvGrpSpPr>
          <p:cNvPr id="25" name="Group 24"/>
          <p:cNvGrpSpPr/>
          <p:nvPr/>
        </p:nvGrpSpPr>
        <p:grpSpPr>
          <a:xfrm>
            <a:off x="1041401" y="2035815"/>
            <a:ext cx="4826000" cy="1272208"/>
            <a:chOff x="1562101" y="3053723"/>
            <a:chExt cx="7239000" cy="1908311"/>
          </a:xfrm>
        </p:grpSpPr>
        <p:sp>
          <p:nvSpPr>
            <p:cNvPr id="4" name="TextBox 3"/>
            <p:cNvSpPr txBox="1"/>
            <p:nvPr/>
          </p:nvSpPr>
          <p:spPr>
            <a:xfrm>
              <a:off x="1562101" y="3053723"/>
              <a:ext cx="2095500" cy="1908311"/>
            </a:xfrm>
            <a:prstGeom prst="rect">
              <a:avLst/>
            </a:prstGeom>
            <a:noFill/>
          </p:spPr>
          <p:txBody>
            <a:bodyPr wrap="square" rtlCol="0">
              <a:spAutoFit/>
            </a:bodyPr>
            <a:lstStyle/>
            <a:p>
              <a:pPr algn="r" defTabSz="914446"/>
              <a:r>
                <a:rPr lang="en-US" sz="7667" b="1" dirty="0">
                  <a:solidFill>
                    <a:srgbClr val="00B0F0"/>
                  </a:solidFill>
                  <a:latin typeface="Roboto Condensed"/>
                </a:rPr>
                <a:t>01</a:t>
              </a:r>
              <a:endParaRPr lang="uk-UA" sz="7667" b="1">
                <a:solidFill>
                  <a:srgbClr val="00B0F0"/>
                </a:solidFill>
                <a:latin typeface="+mj-lt"/>
              </a:endParaRPr>
            </a:p>
          </p:txBody>
        </p:sp>
        <p:grpSp>
          <p:nvGrpSpPr>
            <p:cNvPr id="5" name="Group 4"/>
            <p:cNvGrpSpPr/>
            <p:nvPr/>
          </p:nvGrpSpPr>
          <p:grpSpPr>
            <a:xfrm>
              <a:off x="3657601" y="3206123"/>
              <a:ext cx="5143500" cy="1400191"/>
              <a:chOff x="3657601" y="3206123"/>
              <a:chExt cx="5143500" cy="1400191"/>
            </a:xfrm>
          </p:grpSpPr>
          <p:sp>
            <p:nvSpPr>
              <p:cNvPr id="7" name="TextBox 6"/>
              <p:cNvSpPr txBox="1"/>
              <p:nvPr/>
            </p:nvSpPr>
            <p:spPr>
              <a:xfrm>
                <a:off x="3657601" y="3206123"/>
                <a:ext cx="5143500" cy="692498"/>
              </a:xfrm>
              <a:prstGeom prst="rect">
                <a:avLst/>
              </a:prstGeom>
              <a:noFill/>
            </p:spPr>
            <p:txBody>
              <a:bodyPr wrap="square" rtlCol="0">
                <a:spAutoFit/>
              </a:bodyPr>
              <a:lstStyle/>
              <a:p>
                <a:pPr defTabSz="914446"/>
                <a:r>
                  <a:rPr lang="en-US" sz="2400" dirty="0">
                    <a:solidFill>
                      <a:srgbClr val="F2F2F5"/>
                    </a:solidFill>
                    <a:latin typeface="Roboto Condensed"/>
                  </a:rPr>
                  <a:t>Simple CI? Easy!</a:t>
                </a:r>
                <a:endParaRPr lang="uk-UA" sz="2400" dirty="0">
                  <a:solidFill>
                    <a:srgbClr val="F2F2F5"/>
                  </a:solidFill>
                  <a:latin typeface="+mj-lt"/>
                </a:endParaRPr>
              </a:p>
            </p:txBody>
          </p:sp>
          <p:sp>
            <p:nvSpPr>
              <p:cNvPr id="8" name="TextBox 7"/>
              <p:cNvSpPr txBox="1"/>
              <p:nvPr/>
            </p:nvSpPr>
            <p:spPr>
              <a:xfrm>
                <a:off x="3657601" y="3852454"/>
                <a:ext cx="5143500" cy="753860"/>
              </a:xfrm>
              <a:prstGeom prst="rect">
                <a:avLst/>
              </a:prstGeom>
              <a:noFill/>
            </p:spPr>
            <p:txBody>
              <a:bodyPr wrap="square" rtlCol="0">
                <a:spAutoFit/>
              </a:bodyPr>
              <a:lstStyle/>
              <a:p>
                <a:pPr defTabSz="914446"/>
                <a:r>
                  <a:rPr lang="en-US" sz="1333" dirty="0">
                    <a:solidFill>
                      <a:srgbClr val="F2F2F5"/>
                    </a:solidFill>
                    <a:latin typeface="Roboto"/>
                  </a:rPr>
                  <a:t>Getting test, coverage and linting automation is now a breeze </a:t>
                </a:r>
                <a:endParaRPr lang="uk-UA" sz="1333" dirty="0">
                  <a:solidFill>
                    <a:srgbClr val="F2F2F5"/>
                  </a:solidFill>
                  <a:latin typeface="Roboto"/>
                </a:endParaRPr>
              </a:p>
            </p:txBody>
          </p:sp>
        </p:grpSp>
      </p:grpSp>
      <p:grpSp>
        <p:nvGrpSpPr>
          <p:cNvPr id="27" name="Group 26"/>
          <p:cNvGrpSpPr/>
          <p:nvPr/>
        </p:nvGrpSpPr>
        <p:grpSpPr>
          <a:xfrm>
            <a:off x="1041401" y="3580819"/>
            <a:ext cx="4826000" cy="1272208"/>
            <a:chOff x="1562101" y="5371229"/>
            <a:chExt cx="7239000" cy="1908312"/>
          </a:xfrm>
        </p:grpSpPr>
        <p:sp>
          <p:nvSpPr>
            <p:cNvPr id="11" name="TextBox 10"/>
            <p:cNvSpPr txBox="1"/>
            <p:nvPr/>
          </p:nvSpPr>
          <p:spPr>
            <a:xfrm>
              <a:off x="1562101" y="5371229"/>
              <a:ext cx="2095500" cy="1908312"/>
            </a:xfrm>
            <a:prstGeom prst="rect">
              <a:avLst/>
            </a:prstGeom>
            <a:noFill/>
          </p:spPr>
          <p:txBody>
            <a:bodyPr wrap="square" rtlCol="0">
              <a:spAutoFit/>
            </a:bodyPr>
            <a:lstStyle/>
            <a:p>
              <a:pPr algn="r" defTabSz="914446"/>
              <a:r>
                <a:rPr lang="en-US" sz="7667" b="1" dirty="0">
                  <a:solidFill>
                    <a:srgbClr val="00B0F0"/>
                  </a:solidFill>
                  <a:latin typeface="Roboto Condensed"/>
                </a:rPr>
                <a:t>03</a:t>
              </a:r>
              <a:endParaRPr lang="uk-UA" sz="7667" b="1">
                <a:solidFill>
                  <a:srgbClr val="00B0F0"/>
                </a:solidFill>
                <a:latin typeface="+mj-lt"/>
              </a:endParaRPr>
            </a:p>
          </p:txBody>
        </p:sp>
        <p:grpSp>
          <p:nvGrpSpPr>
            <p:cNvPr id="6" name="Group 5"/>
            <p:cNvGrpSpPr/>
            <p:nvPr/>
          </p:nvGrpSpPr>
          <p:grpSpPr>
            <a:xfrm>
              <a:off x="3657601" y="5523629"/>
              <a:ext cx="5143500" cy="1400191"/>
              <a:chOff x="3657601" y="5523629"/>
              <a:chExt cx="5143500" cy="1400191"/>
            </a:xfrm>
          </p:grpSpPr>
          <p:sp>
            <p:nvSpPr>
              <p:cNvPr id="12" name="TextBox 11"/>
              <p:cNvSpPr txBox="1"/>
              <p:nvPr/>
            </p:nvSpPr>
            <p:spPr>
              <a:xfrm>
                <a:off x="3657601" y="5523629"/>
                <a:ext cx="5143500" cy="692498"/>
              </a:xfrm>
              <a:prstGeom prst="rect">
                <a:avLst/>
              </a:prstGeom>
              <a:noFill/>
            </p:spPr>
            <p:txBody>
              <a:bodyPr wrap="square" rtlCol="0">
                <a:spAutoFit/>
              </a:bodyPr>
              <a:lstStyle/>
              <a:p>
                <a:pPr defTabSz="914446"/>
                <a:r>
                  <a:rPr lang="en-US" sz="2400" dirty="0">
                    <a:solidFill>
                      <a:srgbClr val="F2F2F5"/>
                    </a:solidFill>
                    <a:latin typeface="Roboto Condensed"/>
                  </a:rPr>
                  <a:t>Plenty Of Tools</a:t>
                </a:r>
                <a:endParaRPr lang="uk-UA" sz="2400" dirty="0">
                  <a:solidFill>
                    <a:srgbClr val="F2F2F5"/>
                  </a:solidFill>
                  <a:latin typeface="+mj-lt"/>
                </a:endParaRPr>
              </a:p>
            </p:txBody>
          </p:sp>
          <p:sp>
            <p:nvSpPr>
              <p:cNvPr id="13" name="TextBox 12"/>
              <p:cNvSpPr txBox="1"/>
              <p:nvPr/>
            </p:nvSpPr>
            <p:spPr>
              <a:xfrm>
                <a:off x="3657601" y="6169960"/>
                <a:ext cx="5143500" cy="753860"/>
              </a:xfrm>
              <a:prstGeom prst="rect">
                <a:avLst/>
              </a:prstGeom>
              <a:noFill/>
            </p:spPr>
            <p:txBody>
              <a:bodyPr wrap="square" rtlCol="0">
                <a:spAutoFit/>
              </a:bodyPr>
              <a:lstStyle/>
              <a:p>
                <a:pPr defTabSz="914446"/>
                <a:r>
                  <a:rPr lang="en-US" sz="1333" dirty="0">
                    <a:solidFill>
                      <a:srgbClr val="F2F2F5"/>
                    </a:solidFill>
                    <a:latin typeface="Roboto"/>
                  </a:rPr>
                  <a:t>The market is not short of rich analysis tools, don’t miss your free lunch</a:t>
                </a:r>
                <a:endParaRPr lang="uk-UA" sz="1333" dirty="0">
                  <a:solidFill>
                    <a:srgbClr val="F2F2F5"/>
                  </a:solidFill>
                  <a:latin typeface="Roboto"/>
                </a:endParaRPr>
              </a:p>
            </p:txBody>
          </p:sp>
        </p:grpSp>
      </p:grpSp>
      <p:grpSp>
        <p:nvGrpSpPr>
          <p:cNvPr id="26" name="Group 25"/>
          <p:cNvGrpSpPr/>
          <p:nvPr/>
        </p:nvGrpSpPr>
        <p:grpSpPr>
          <a:xfrm>
            <a:off x="6324600" y="2035815"/>
            <a:ext cx="4826000" cy="1272208"/>
            <a:chOff x="9486900" y="3053723"/>
            <a:chExt cx="7239000" cy="1908312"/>
          </a:xfrm>
        </p:grpSpPr>
        <p:sp>
          <p:nvSpPr>
            <p:cNvPr id="15" name="TextBox 14"/>
            <p:cNvSpPr txBox="1"/>
            <p:nvPr/>
          </p:nvSpPr>
          <p:spPr>
            <a:xfrm>
              <a:off x="9486900" y="3053723"/>
              <a:ext cx="2095500" cy="1908312"/>
            </a:xfrm>
            <a:prstGeom prst="rect">
              <a:avLst/>
            </a:prstGeom>
            <a:noFill/>
          </p:spPr>
          <p:txBody>
            <a:bodyPr wrap="square" rtlCol="0">
              <a:spAutoFit/>
            </a:bodyPr>
            <a:lstStyle/>
            <a:p>
              <a:pPr algn="r" defTabSz="914446"/>
              <a:r>
                <a:rPr lang="en-US" sz="7667" b="1" dirty="0">
                  <a:solidFill>
                    <a:srgbClr val="00B0F0"/>
                  </a:solidFill>
                  <a:latin typeface="Roboto Condensed"/>
                </a:rPr>
                <a:t>02</a:t>
              </a:r>
              <a:endParaRPr lang="uk-UA" sz="7667" b="1">
                <a:solidFill>
                  <a:srgbClr val="00B0F0"/>
                </a:solidFill>
                <a:latin typeface="+mj-lt"/>
              </a:endParaRPr>
            </a:p>
          </p:txBody>
        </p:sp>
        <p:grpSp>
          <p:nvGrpSpPr>
            <p:cNvPr id="23" name="Group 22"/>
            <p:cNvGrpSpPr/>
            <p:nvPr/>
          </p:nvGrpSpPr>
          <p:grpSpPr>
            <a:xfrm>
              <a:off x="11582400" y="3206123"/>
              <a:ext cx="5143500" cy="1400191"/>
              <a:chOff x="11582400" y="3206123"/>
              <a:chExt cx="5143500" cy="1400191"/>
            </a:xfrm>
          </p:grpSpPr>
          <p:sp>
            <p:nvSpPr>
              <p:cNvPr id="16" name="TextBox 15"/>
              <p:cNvSpPr txBox="1"/>
              <p:nvPr/>
            </p:nvSpPr>
            <p:spPr>
              <a:xfrm>
                <a:off x="11582400" y="3206123"/>
                <a:ext cx="5143500" cy="692498"/>
              </a:xfrm>
              <a:prstGeom prst="rect">
                <a:avLst/>
              </a:prstGeom>
              <a:noFill/>
            </p:spPr>
            <p:txBody>
              <a:bodyPr wrap="square" rtlCol="0">
                <a:spAutoFit/>
              </a:bodyPr>
              <a:lstStyle/>
              <a:p>
                <a:pPr defTabSz="914446"/>
                <a:r>
                  <a:rPr lang="en-US" sz="2400" dirty="0">
                    <a:solidFill>
                      <a:srgbClr val="F2F2F5"/>
                    </a:solidFill>
                    <a:latin typeface="Roboto Condensed"/>
                  </a:rPr>
                  <a:t>Everything Docker</a:t>
                </a:r>
                <a:endParaRPr lang="uk-UA" sz="2400" dirty="0">
                  <a:solidFill>
                    <a:srgbClr val="F2F2F5"/>
                  </a:solidFill>
                  <a:latin typeface="+mj-lt"/>
                </a:endParaRPr>
              </a:p>
            </p:txBody>
          </p:sp>
          <p:sp>
            <p:nvSpPr>
              <p:cNvPr id="17" name="TextBox 16"/>
              <p:cNvSpPr txBox="1"/>
              <p:nvPr/>
            </p:nvSpPr>
            <p:spPr>
              <a:xfrm>
                <a:off x="11582400" y="3852454"/>
                <a:ext cx="5143500" cy="753860"/>
              </a:xfrm>
              <a:prstGeom prst="rect">
                <a:avLst/>
              </a:prstGeom>
              <a:noFill/>
            </p:spPr>
            <p:txBody>
              <a:bodyPr wrap="square" rtlCol="0">
                <a:spAutoFit/>
              </a:bodyPr>
              <a:lstStyle/>
              <a:p>
                <a:pPr defTabSz="914446"/>
                <a:r>
                  <a:rPr lang="en-US" sz="1333" dirty="0">
                    <a:solidFill>
                      <a:srgbClr val="F2F2F5"/>
                    </a:solidFill>
                    <a:latin typeface="Roboto"/>
                  </a:rPr>
                  <a:t>CI tools are built around dockers -  plan your application around Docker</a:t>
                </a:r>
                <a:endParaRPr lang="uk-UA" sz="1333" dirty="0">
                  <a:solidFill>
                    <a:srgbClr val="F2F2F5"/>
                  </a:solidFill>
                  <a:latin typeface="Roboto"/>
                </a:endParaRPr>
              </a:p>
            </p:txBody>
          </p:sp>
        </p:grpSp>
      </p:grpSp>
      <p:grpSp>
        <p:nvGrpSpPr>
          <p:cNvPr id="28" name="Group 27"/>
          <p:cNvGrpSpPr/>
          <p:nvPr/>
        </p:nvGrpSpPr>
        <p:grpSpPr>
          <a:xfrm>
            <a:off x="6324600" y="3580819"/>
            <a:ext cx="4826000" cy="1272208"/>
            <a:chOff x="9486900" y="5371229"/>
            <a:chExt cx="7239000" cy="1908312"/>
          </a:xfrm>
        </p:grpSpPr>
        <p:sp>
          <p:nvSpPr>
            <p:cNvPr id="19" name="TextBox 18"/>
            <p:cNvSpPr txBox="1"/>
            <p:nvPr/>
          </p:nvSpPr>
          <p:spPr>
            <a:xfrm>
              <a:off x="9486900" y="5371229"/>
              <a:ext cx="2095500" cy="1908312"/>
            </a:xfrm>
            <a:prstGeom prst="rect">
              <a:avLst/>
            </a:prstGeom>
            <a:noFill/>
          </p:spPr>
          <p:txBody>
            <a:bodyPr wrap="square" rtlCol="0">
              <a:spAutoFit/>
            </a:bodyPr>
            <a:lstStyle/>
            <a:p>
              <a:pPr algn="r" defTabSz="914446"/>
              <a:r>
                <a:rPr lang="en-US" sz="7667" b="1" dirty="0">
                  <a:solidFill>
                    <a:srgbClr val="00B0F0"/>
                  </a:solidFill>
                  <a:latin typeface="Roboto Condensed"/>
                </a:rPr>
                <a:t>04</a:t>
              </a:r>
              <a:endParaRPr lang="uk-UA" sz="7667" b="1">
                <a:solidFill>
                  <a:srgbClr val="00B0F0"/>
                </a:solidFill>
                <a:latin typeface="+mj-lt"/>
              </a:endParaRPr>
            </a:p>
          </p:txBody>
        </p:sp>
        <p:grpSp>
          <p:nvGrpSpPr>
            <p:cNvPr id="24" name="Group 23"/>
            <p:cNvGrpSpPr/>
            <p:nvPr/>
          </p:nvGrpSpPr>
          <p:grpSpPr>
            <a:xfrm>
              <a:off x="11582400" y="5523629"/>
              <a:ext cx="5143500" cy="1400191"/>
              <a:chOff x="11582400" y="5523629"/>
              <a:chExt cx="5143500" cy="1400191"/>
            </a:xfrm>
          </p:grpSpPr>
          <p:sp>
            <p:nvSpPr>
              <p:cNvPr id="20" name="TextBox 19"/>
              <p:cNvSpPr txBox="1"/>
              <p:nvPr/>
            </p:nvSpPr>
            <p:spPr>
              <a:xfrm>
                <a:off x="11582400" y="5523629"/>
                <a:ext cx="5143500" cy="692498"/>
              </a:xfrm>
              <a:prstGeom prst="rect">
                <a:avLst/>
              </a:prstGeom>
              <a:noFill/>
            </p:spPr>
            <p:txBody>
              <a:bodyPr wrap="square" rtlCol="0">
                <a:spAutoFit/>
              </a:bodyPr>
              <a:lstStyle/>
              <a:p>
                <a:pPr defTabSz="914446"/>
                <a:r>
                  <a:rPr lang="en-US" sz="2400" dirty="0">
                    <a:solidFill>
                      <a:srgbClr val="F2F2F5"/>
                    </a:solidFill>
                    <a:latin typeface="Roboto Condensed"/>
                  </a:rPr>
                  <a:t>Developer Experience</a:t>
                </a:r>
                <a:endParaRPr lang="uk-UA" sz="2400" dirty="0">
                  <a:solidFill>
                    <a:srgbClr val="F2F2F5"/>
                  </a:solidFill>
                  <a:latin typeface="+mj-lt"/>
                </a:endParaRPr>
              </a:p>
            </p:txBody>
          </p:sp>
          <p:sp>
            <p:nvSpPr>
              <p:cNvPr id="21" name="TextBox 20"/>
              <p:cNvSpPr txBox="1"/>
              <p:nvPr/>
            </p:nvSpPr>
            <p:spPr>
              <a:xfrm>
                <a:off x="11582400" y="6169960"/>
                <a:ext cx="5143500" cy="753860"/>
              </a:xfrm>
              <a:prstGeom prst="rect">
                <a:avLst/>
              </a:prstGeom>
              <a:noFill/>
            </p:spPr>
            <p:txBody>
              <a:bodyPr wrap="square" rtlCol="0">
                <a:spAutoFit/>
              </a:bodyPr>
              <a:lstStyle/>
              <a:p>
                <a:pPr defTabSz="914446"/>
                <a:r>
                  <a:rPr lang="en-US" sz="1333" dirty="0">
                    <a:solidFill>
                      <a:srgbClr val="F2F2F5"/>
                    </a:solidFill>
                    <a:latin typeface="Roboto"/>
                  </a:rPr>
                  <a:t>CI is merely a bot that should buy developers time to handle strategic issues</a:t>
                </a:r>
                <a:endParaRPr lang="uk-UA" sz="1333" dirty="0">
                  <a:solidFill>
                    <a:srgbClr val="F2F2F5"/>
                  </a:solidFill>
                  <a:latin typeface="Roboto"/>
                </a:endParaRPr>
              </a:p>
            </p:txBody>
          </p:sp>
        </p:grpSp>
      </p:grpSp>
    </p:spTree>
    <p:extLst>
      <p:ext uri="{BB962C8B-B14F-4D97-AF65-F5344CB8AC3E}">
        <p14:creationId xmlns:p14="http://schemas.microsoft.com/office/powerpoint/2010/main" val="649555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8178" y="2546708"/>
            <a:ext cx="10002592" cy="913199"/>
          </a:xfrm>
          <a:prstGeom prst="rect">
            <a:avLst/>
          </a:prstGeom>
          <a:noFill/>
        </p:spPr>
        <p:txBody>
          <a:bodyPr wrap="square" rtlCol="0">
            <a:spAutoFit/>
          </a:bodyPr>
          <a:lstStyle/>
          <a:p>
            <a:pPr algn="ctr" defTabSz="914446"/>
            <a:r>
              <a:rPr lang="en-US" sz="5334" b="1" dirty="0">
                <a:solidFill>
                  <a:srgbClr val="00B0F0"/>
                </a:solidFill>
                <a:latin typeface="Roboto"/>
                <a:ea typeface="Roboto Condensed" panose="02000000000000000000" pitchFamily="2" charset="0"/>
                <a:cs typeface="Lato Semibold" panose="020F0502020204030203" pitchFamily="34" charset="0"/>
              </a:rPr>
              <a:t>DevOps</a:t>
            </a:r>
          </a:p>
        </p:txBody>
      </p:sp>
      <p:sp>
        <p:nvSpPr>
          <p:cNvPr id="4" name="TextBox 3">
            <a:extLst>
              <a:ext uri="{FF2B5EF4-FFF2-40B4-BE49-F238E27FC236}">
                <a16:creationId xmlns:a16="http://schemas.microsoft.com/office/drawing/2014/main" id="{64976B81-82AE-4844-A2E3-0A9C9B4BE044}"/>
              </a:ext>
            </a:extLst>
          </p:cNvPr>
          <p:cNvSpPr txBox="1"/>
          <p:nvPr/>
        </p:nvSpPr>
        <p:spPr>
          <a:xfrm>
            <a:off x="86140" y="280493"/>
            <a:ext cx="2352261" cy="584775"/>
          </a:xfrm>
          <a:prstGeom prst="rect">
            <a:avLst/>
          </a:prstGeom>
          <a:noFill/>
        </p:spPr>
        <p:txBody>
          <a:bodyPr wrap="square" rtlCol="0">
            <a:spAutoFit/>
          </a:bodyPr>
          <a:lstStyle/>
          <a:p>
            <a:pPr defTabSz="914446"/>
            <a:r>
              <a:rPr lang="en-US" sz="3200" b="1" dirty="0">
                <a:solidFill>
                  <a:srgbClr val="0A091B"/>
                </a:solidFill>
                <a:latin typeface="Roboto"/>
                <a:ea typeface="Roboto Condensed" panose="02000000000000000000" pitchFamily="2" charset="0"/>
                <a:cs typeface="Lato Semibold" panose="020F0502020204030203" pitchFamily="34" charset="0"/>
              </a:rPr>
              <a:t>Part 7</a:t>
            </a:r>
          </a:p>
        </p:txBody>
      </p:sp>
    </p:spTree>
    <p:extLst>
      <p:ext uri="{BB962C8B-B14F-4D97-AF65-F5344CB8AC3E}">
        <p14:creationId xmlns:p14="http://schemas.microsoft.com/office/powerpoint/2010/main" val="1889967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03632-1AE8-4D7E-8DC8-48617F6C2CE0}"/>
              </a:ext>
            </a:extLst>
          </p:cNvPr>
          <p:cNvSpPr>
            <a:spLocks noGrp="1"/>
          </p:cNvSpPr>
          <p:nvPr>
            <p:ph type="title"/>
          </p:nvPr>
        </p:nvSpPr>
        <p:spPr>
          <a:xfrm>
            <a:off x="918178" y="373461"/>
            <a:ext cx="7524207" cy="923330"/>
          </a:xfrm>
        </p:spPr>
        <p:txBody>
          <a:bodyPr/>
          <a:lstStyle/>
          <a:p>
            <a:r>
              <a:rPr lang="en-US" dirty="0"/>
              <a:t>Production High-level</a:t>
            </a:r>
            <a:br>
              <a:rPr lang="en-US" dirty="0"/>
            </a:br>
            <a:r>
              <a:rPr lang="en-US" dirty="0">
                <a:solidFill>
                  <a:srgbClr val="00B0F0"/>
                </a:solidFill>
              </a:rPr>
              <a:t>Topology</a:t>
            </a:r>
          </a:p>
        </p:txBody>
      </p:sp>
      <p:pic>
        <p:nvPicPr>
          <p:cNvPr id="8" name="Picture 7" descr="A screenshot of a cell phone&#10;&#10;Description generated with very high confidence">
            <a:extLst>
              <a:ext uri="{FF2B5EF4-FFF2-40B4-BE49-F238E27FC236}">
                <a16:creationId xmlns:a16="http://schemas.microsoft.com/office/drawing/2014/main" id="{CFE28E9B-53A0-4302-B0A7-7C90CAB70B1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5030" y="1437736"/>
            <a:ext cx="15481843" cy="6635075"/>
          </a:xfrm>
          <a:prstGeom prst="rect">
            <a:avLst/>
          </a:prstGeom>
        </p:spPr>
      </p:pic>
    </p:spTree>
    <p:extLst>
      <p:ext uri="{BB962C8B-B14F-4D97-AF65-F5344CB8AC3E}">
        <p14:creationId xmlns:p14="http://schemas.microsoft.com/office/powerpoint/2010/main" val="1329050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87800" y="3059668"/>
            <a:ext cx="4216400" cy="769441"/>
          </a:xfrm>
          <a:prstGeom prst="rect">
            <a:avLst/>
          </a:prstGeom>
          <a:noFill/>
        </p:spPr>
        <p:txBody>
          <a:bodyPr wrap="square" rtlCol="0">
            <a:spAutoFit/>
          </a:bodyPr>
          <a:lstStyle/>
          <a:p>
            <a:pPr algn="ctr" defTabSz="914446"/>
            <a:r>
              <a:rPr lang="en-US" sz="4400" b="1">
                <a:solidFill>
                  <a:srgbClr val="00B0F0"/>
                </a:solidFill>
                <a:latin typeface="Roboto"/>
                <a:ea typeface="Lato Semibold" panose="020F0502020204030203" pitchFamily="34" charset="0"/>
                <a:cs typeface="Lato Semibold" panose="020F0502020204030203" pitchFamily="34" charset="0"/>
              </a:rPr>
              <a:t>thank you.</a:t>
            </a:r>
            <a:endParaRPr lang="ru-RU" sz="4400" b="1" dirty="0">
              <a:solidFill>
                <a:srgbClr val="00B0F0"/>
              </a:solidFill>
              <a:latin typeface="Roboto"/>
              <a:ea typeface="Lato Semibold" panose="020F0502020204030203" pitchFamily="34" charset="0"/>
              <a:cs typeface="Lato Semibold" panose="020F0502020204030203" pitchFamily="34" charset="0"/>
            </a:endParaRPr>
          </a:p>
        </p:txBody>
      </p:sp>
      <p:grpSp>
        <p:nvGrpSpPr>
          <p:cNvPr id="4" name="Group 3"/>
          <p:cNvGrpSpPr/>
          <p:nvPr/>
        </p:nvGrpSpPr>
        <p:grpSpPr>
          <a:xfrm>
            <a:off x="4104217" y="2971800"/>
            <a:ext cx="457200" cy="457200"/>
            <a:chOff x="6324600" y="4114799"/>
            <a:chExt cx="685800" cy="685800"/>
          </a:xfrm>
        </p:grpSpPr>
        <p:cxnSp>
          <p:nvCxnSpPr>
            <p:cNvPr id="6" name="Straight Connector 5"/>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rot="10800000">
            <a:off x="7630583" y="3429000"/>
            <a:ext cx="457200" cy="457200"/>
            <a:chOff x="6324600" y="4114799"/>
            <a:chExt cx="685800" cy="685800"/>
          </a:xfrm>
        </p:grpSpPr>
        <p:cxnSp>
          <p:nvCxnSpPr>
            <p:cNvPr id="9" name="Straight Connector 8"/>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008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8178" y="2546707"/>
            <a:ext cx="10002592" cy="1734064"/>
          </a:xfrm>
          <a:prstGeom prst="rect">
            <a:avLst/>
          </a:prstGeom>
          <a:noFill/>
        </p:spPr>
        <p:txBody>
          <a:bodyPr wrap="square" rtlCol="0">
            <a:sp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US" sz="5334" b="1" i="0" u="none" strike="noStrike" kern="1200" cap="none" spc="0" normalizeH="0" baseline="0" noProof="0" dirty="0">
                <a:ln>
                  <a:noFill/>
                </a:ln>
                <a:solidFill>
                  <a:srgbClr val="00B0F0"/>
                </a:solidFill>
                <a:effectLst/>
                <a:uLnTx/>
                <a:uFillTx/>
                <a:latin typeface="Roboto"/>
                <a:ea typeface="Roboto Condensed" panose="02000000000000000000" pitchFamily="2" charset="0"/>
                <a:cs typeface="Lato Semibold" panose="020F0502020204030203" pitchFamily="34" charset="0"/>
              </a:rPr>
              <a:t>Node.JS</a:t>
            </a:r>
          </a:p>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US" sz="5334" b="1" i="0" u="none" strike="noStrike" kern="1200" cap="none" spc="0" normalizeH="0" baseline="0" noProof="0" dirty="0">
                <a:ln>
                  <a:noFill/>
                </a:ln>
                <a:solidFill>
                  <a:srgbClr val="0A091B"/>
                </a:solidFill>
                <a:effectLst/>
                <a:uLnTx/>
                <a:uFillTx/>
                <a:latin typeface="Roboto"/>
                <a:ea typeface="Roboto Condensed" panose="02000000000000000000" pitchFamily="2" charset="0"/>
                <a:cs typeface="Lato Semibold" panose="020F0502020204030203" pitchFamily="34" charset="0"/>
              </a:rPr>
              <a:t>Best Practices</a:t>
            </a:r>
          </a:p>
        </p:txBody>
      </p:sp>
      <p:sp>
        <p:nvSpPr>
          <p:cNvPr id="4" name="TextBox 3">
            <a:extLst>
              <a:ext uri="{FF2B5EF4-FFF2-40B4-BE49-F238E27FC236}">
                <a16:creationId xmlns:a16="http://schemas.microsoft.com/office/drawing/2014/main" id="{2B9FA33C-F727-481F-B117-41A5DFA10DD5}"/>
              </a:ext>
            </a:extLst>
          </p:cNvPr>
          <p:cNvSpPr txBox="1"/>
          <p:nvPr/>
        </p:nvSpPr>
        <p:spPr>
          <a:xfrm>
            <a:off x="86140" y="280493"/>
            <a:ext cx="2352261" cy="584775"/>
          </a:xfrm>
          <a:prstGeom prst="rect">
            <a:avLst/>
          </a:prstGeom>
          <a:noFill/>
        </p:spPr>
        <p:txBody>
          <a:bodyPr wrap="square" rtlCol="0">
            <a:spAutoFit/>
          </a:bodyPr>
          <a:lstStyle/>
          <a:p>
            <a:pPr defTabSz="914446"/>
            <a:r>
              <a:rPr lang="en-US" sz="3200" b="1" dirty="0">
                <a:solidFill>
                  <a:srgbClr val="0A091B"/>
                </a:solidFill>
                <a:latin typeface="Roboto"/>
                <a:ea typeface="Roboto Condensed" panose="02000000000000000000" pitchFamily="2" charset="0"/>
                <a:cs typeface="Lato Semibold" panose="020F0502020204030203" pitchFamily="34" charset="0"/>
              </a:rPr>
              <a:t>Appendix</a:t>
            </a:r>
          </a:p>
        </p:txBody>
      </p:sp>
    </p:spTree>
    <p:extLst>
      <p:ext uri="{BB962C8B-B14F-4D97-AF65-F5344CB8AC3E}">
        <p14:creationId xmlns:p14="http://schemas.microsoft.com/office/powerpoint/2010/main" val="3234334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8178" y="2546708"/>
            <a:ext cx="10002592" cy="1734064"/>
          </a:xfrm>
          <a:prstGeom prst="rect">
            <a:avLst/>
          </a:prstGeom>
          <a:noFill/>
        </p:spPr>
        <p:txBody>
          <a:bodyPr wrap="square" rtlCol="0">
            <a:sp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US" sz="5334" b="1" i="0" u="none" strike="noStrike" kern="1200" cap="none" spc="0" normalizeH="0" baseline="0" noProof="0" dirty="0">
                <a:ln>
                  <a:noFill/>
                </a:ln>
                <a:solidFill>
                  <a:srgbClr val="00B0F0"/>
                </a:solidFill>
                <a:effectLst/>
                <a:uLnTx/>
                <a:uFillTx/>
                <a:latin typeface="Roboto"/>
                <a:ea typeface="Roboto Condensed" panose="02000000000000000000" pitchFamily="2" charset="0"/>
                <a:cs typeface="Lato Semibold" panose="020F0502020204030203" pitchFamily="34" charset="0"/>
              </a:rPr>
              <a:t>Part 1 – Project Structure Practices </a:t>
            </a:r>
          </a:p>
        </p:txBody>
      </p:sp>
      <p:sp>
        <p:nvSpPr>
          <p:cNvPr id="4" name="TextBox 3">
            <a:extLst>
              <a:ext uri="{FF2B5EF4-FFF2-40B4-BE49-F238E27FC236}">
                <a16:creationId xmlns:a16="http://schemas.microsoft.com/office/drawing/2014/main" id="{6B089A78-AA5F-46C4-A855-A7D8CBF3355F}"/>
              </a:ext>
            </a:extLst>
          </p:cNvPr>
          <p:cNvSpPr txBox="1"/>
          <p:nvPr/>
        </p:nvSpPr>
        <p:spPr>
          <a:xfrm>
            <a:off x="86140" y="280493"/>
            <a:ext cx="2352261" cy="584775"/>
          </a:xfrm>
          <a:prstGeom prst="rect">
            <a:avLst/>
          </a:prstGeom>
          <a:noFill/>
        </p:spPr>
        <p:txBody>
          <a:bodyPr wrap="square" rtlCol="0">
            <a:spAutoFit/>
          </a:bodyPr>
          <a:lstStyle/>
          <a:p>
            <a:pPr defTabSz="914446"/>
            <a:r>
              <a:rPr lang="en-US" sz="3200" b="1" dirty="0">
                <a:solidFill>
                  <a:srgbClr val="0A091B"/>
                </a:solidFill>
                <a:latin typeface="Roboto"/>
                <a:ea typeface="Roboto Condensed" panose="02000000000000000000" pitchFamily="2" charset="0"/>
                <a:cs typeface="Lato Semibold" panose="020F0502020204030203" pitchFamily="34" charset="0"/>
              </a:rPr>
              <a:t>Appendix</a:t>
            </a:r>
          </a:p>
        </p:txBody>
      </p:sp>
    </p:spTree>
    <p:extLst>
      <p:ext uri="{BB962C8B-B14F-4D97-AF65-F5344CB8AC3E}">
        <p14:creationId xmlns:p14="http://schemas.microsoft.com/office/powerpoint/2010/main" val="3540405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199" y="559071"/>
            <a:ext cx="9426699" cy="923330"/>
          </a:xfrm>
        </p:spPr>
        <p:txBody>
          <a:bodyPr/>
          <a:lstStyle/>
          <a:p>
            <a:r>
              <a:rPr lang="en-US" dirty="0">
                <a:solidFill>
                  <a:srgbClr val="00B0F0"/>
                </a:solidFill>
              </a:rPr>
              <a:t>1.1 Structure your solution by components</a:t>
            </a:r>
            <a:br>
              <a:rPr lang="en-US" dirty="0">
                <a:solidFill>
                  <a:srgbClr val="00B0F0"/>
                </a:solidFill>
              </a:rPr>
            </a:br>
            <a:endParaRPr lang="en-US" dirty="0">
              <a:solidFill>
                <a:srgbClr val="00B0F0"/>
              </a:solidFill>
            </a:endParaRPr>
          </a:p>
        </p:txBody>
      </p:sp>
      <p:sp>
        <p:nvSpPr>
          <p:cNvPr id="3" name="Rectangle 2"/>
          <p:cNvSpPr/>
          <p:nvPr/>
        </p:nvSpPr>
        <p:spPr>
          <a:xfrm>
            <a:off x="584199" y="1285457"/>
            <a:ext cx="11207998" cy="518603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A091B"/>
                </a:solidFill>
                <a:effectLst/>
                <a:uLnTx/>
                <a:uFillTx/>
                <a:latin typeface="Roboto"/>
                <a:ea typeface="+mn-ea"/>
                <a:cs typeface="+mn-cs"/>
              </a:rPr>
              <a:t>TL;DR:</a:t>
            </a:r>
            <a:r>
              <a:rPr kumimoji="0" lang="en-US" sz="2670" b="0" i="0" u="none" strike="noStrike" kern="1200" cap="none" spc="0" normalizeH="0" baseline="0" noProof="0" dirty="0">
                <a:ln>
                  <a:noFill/>
                </a:ln>
                <a:solidFill>
                  <a:srgbClr val="0A091B"/>
                </a:solidFill>
                <a:effectLst/>
                <a:uLnTx/>
                <a:uFillTx/>
                <a:latin typeface="Roboto"/>
                <a:ea typeface="+mn-ea"/>
                <a:cs typeface="+mn-cs"/>
              </a:rPr>
              <a:t> The worst large applications pitfall is maintaining a huge code base with hundreds of dependencies - such a monolith slows down developers as they try to incorporate new features. Instead, partition your code into components, each gets its own folder or a dedicated codebase, and ensure that each unit is kept small and simple. Visit 'Read More' below to see examples of correct project structure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670" b="0" i="0" u="none" strike="noStrike" kern="1200" cap="none" spc="0" normalizeH="0" baseline="0" noProof="0" dirty="0">
              <a:ln>
                <a:noFill/>
              </a:ln>
              <a:solidFill>
                <a:srgbClr val="0A091B"/>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A091B"/>
                </a:solidFill>
                <a:effectLst/>
                <a:uLnTx/>
                <a:uFillTx/>
                <a:latin typeface="Roboto"/>
                <a:ea typeface="+mn-ea"/>
                <a:cs typeface="+mn-cs"/>
              </a:rPr>
              <a:t>Otherwise:</a:t>
            </a:r>
            <a:r>
              <a:rPr kumimoji="0" lang="en-US" sz="2670" b="0" i="0" u="none" strike="noStrike" kern="1200" cap="none" spc="0" normalizeH="0" baseline="0" noProof="0" dirty="0">
                <a:ln>
                  <a:noFill/>
                </a:ln>
                <a:solidFill>
                  <a:srgbClr val="0A091B"/>
                </a:solidFill>
                <a:effectLst/>
                <a:uLnTx/>
                <a:uFillTx/>
                <a:latin typeface="Roboto"/>
                <a:ea typeface="+mn-ea"/>
                <a:cs typeface="+mn-cs"/>
              </a:rPr>
              <a:t> When developers who code new features struggle to realize the impact of their change and fear to break other </a:t>
            </a:r>
            <a:r>
              <a:rPr kumimoji="0" lang="en-US" sz="2670" b="0" i="0" u="none" strike="noStrike" kern="1200" cap="none" spc="0" normalizeH="0" baseline="0" noProof="0" dirty="0" err="1">
                <a:ln>
                  <a:noFill/>
                </a:ln>
                <a:solidFill>
                  <a:srgbClr val="0A091B"/>
                </a:solidFill>
                <a:effectLst/>
                <a:uLnTx/>
                <a:uFillTx/>
                <a:latin typeface="Roboto"/>
                <a:ea typeface="+mn-ea"/>
                <a:cs typeface="+mn-cs"/>
              </a:rPr>
              <a:t>dependant</a:t>
            </a:r>
            <a:r>
              <a:rPr kumimoji="0" lang="en-US" sz="2670" b="0" i="0" u="none" strike="noStrike" kern="1200" cap="none" spc="0" normalizeH="0" baseline="0" noProof="0" dirty="0">
                <a:ln>
                  <a:noFill/>
                </a:ln>
                <a:solidFill>
                  <a:srgbClr val="0A091B"/>
                </a:solidFill>
                <a:effectLst/>
                <a:uLnTx/>
                <a:uFillTx/>
                <a:latin typeface="Roboto"/>
                <a:ea typeface="+mn-ea"/>
                <a:cs typeface="+mn-cs"/>
              </a:rPr>
              <a:t> components - deployments become slower and more risky. It's also considered harder to scale-out when all the business units are not separated</a:t>
            </a:r>
          </a:p>
        </p:txBody>
      </p:sp>
    </p:spTree>
    <p:extLst>
      <p:ext uri="{BB962C8B-B14F-4D97-AF65-F5344CB8AC3E}">
        <p14:creationId xmlns:p14="http://schemas.microsoft.com/office/powerpoint/2010/main" val="1784713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DE34CDC-F1D8-47FD-A07C-392096941B26}"/>
              </a:ext>
            </a:extLst>
          </p:cNvPr>
          <p:cNvSpPr>
            <a:spLocks noGrp="1"/>
          </p:cNvSpPr>
          <p:nvPr>
            <p:ph type="title"/>
          </p:nvPr>
        </p:nvSpPr>
        <p:spPr>
          <a:xfrm>
            <a:off x="618036" y="551966"/>
            <a:ext cx="10973890" cy="507831"/>
          </a:xfrm>
        </p:spPr>
        <p:txBody>
          <a:bodyPr/>
          <a:lstStyle/>
          <a:p>
            <a:r>
              <a:rPr lang="en-US" dirty="0">
                <a:solidFill>
                  <a:srgbClr val="00B0F0"/>
                </a:solidFill>
              </a:rPr>
              <a:t>3. Node Secret Sauce - </a:t>
            </a:r>
            <a:r>
              <a:rPr lang="en-US" dirty="0"/>
              <a:t> </a:t>
            </a:r>
            <a:r>
              <a:rPr lang="en-US" dirty="0">
                <a:solidFill>
                  <a:srgbClr val="00B0F0"/>
                </a:solidFill>
              </a:rPr>
              <a:t>Vibrant Community</a:t>
            </a:r>
          </a:p>
        </p:txBody>
      </p:sp>
      <p:sp>
        <p:nvSpPr>
          <p:cNvPr id="27" name="TextBox 26">
            <a:extLst>
              <a:ext uri="{FF2B5EF4-FFF2-40B4-BE49-F238E27FC236}">
                <a16:creationId xmlns:a16="http://schemas.microsoft.com/office/drawing/2014/main" id="{E38A1A7E-6746-4EF3-8B23-2BAF77D42EEF}"/>
              </a:ext>
            </a:extLst>
          </p:cNvPr>
          <p:cNvSpPr txBox="1"/>
          <p:nvPr/>
        </p:nvSpPr>
        <p:spPr>
          <a:xfrm>
            <a:off x="2578086" y="2564556"/>
            <a:ext cx="7397186" cy="3046988"/>
          </a:xfrm>
          <a:prstGeom prst="rect">
            <a:avLst/>
          </a:prstGeom>
          <a:noFill/>
        </p:spPr>
        <p:txBody>
          <a:bodyPr wrap="square" rtlCol="0">
            <a:spAutoFit/>
          </a:bodyPr>
          <a:lstStyle/>
          <a:p>
            <a:pPr defTabSz="914446"/>
            <a:r>
              <a:rPr lang="en-US" sz="3200" b="1" dirty="0">
                <a:solidFill>
                  <a:srgbClr val="0A091B"/>
                </a:solidFill>
                <a:latin typeface="Roboto Condensed"/>
              </a:rPr>
              <a:t>726,000 packages</a:t>
            </a:r>
          </a:p>
          <a:p>
            <a:pPr defTabSz="914446"/>
            <a:endParaRPr lang="en-US" sz="3200" b="1" dirty="0">
              <a:solidFill>
                <a:srgbClr val="0A091B"/>
              </a:solidFill>
              <a:latin typeface="Roboto Condensed"/>
            </a:endParaRPr>
          </a:p>
          <a:p>
            <a:pPr defTabSz="914446"/>
            <a:r>
              <a:rPr lang="en-US" sz="3200" b="1" dirty="0">
                <a:solidFill>
                  <a:srgbClr val="0A091B"/>
                </a:solidFill>
                <a:latin typeface="Roboto Condensed"/>
              </a:rPr>
              <a:t>Re-inventing the wheel every year</a:t>
            </a:r>
          </a:p>
          <a:p>
            <a:pPr defTabSz="914446"/>
            <a:endParaRPr lang="en-US" sz="3200" b="1" dirty="0">
              <a:solidFill>
                <a:srgbClr val="0A091B"/>
              </a:solidFill>
              <a:latin typeface="Roboto Condensed"/>
            </a:endParaRPr>
          </a:p>
          <a:p>
            <a:pPr defTabSz="914446"/>
            <a:r>
              <a:rPr lang="en-US" sz="3200" b="1" dirty="0">
                <a:solidFill>
                  <a:srgbClr val="0A091B"/>
                </a:solidFill>
                <a:latin typeface="Roboto"/>
              </a:rPr>
              <a:t>Open source obsessive</a:t>
            </a:r>
            <a:endParaRPr lang="uk-UA" sz="3200" b="1" dirty="0">
              <a:solidFill>
                <a:srgbClr val="0A091B"/>
              </a:solidFill>
              <a:latin typeface="Roboto"/>
            </a:endParaRPr>
          </a:p>
          <a:p>
            <a:pPr defTabSz="914446"/>
            <a:r>
              <a:rPr lang="en-US" sz="3200" b="1" dirty="0">
                <a:solidFill>
                  <a:srgbClr val="0A091B"/>
                </a:solidFill>
                <a:latin typeface="Roboto Condensed"/>
              </a:rPr>
              <a:t> </a:t>
            </a:r>
            <a:endParaRPr lang="uk-UA" sz="3200" b="1" dirty="0">
              <a:solidFill>
                <a:srgbClr val="0A091B"/>
              </a:solidFill>
              <a:latin typeface="+mj-lt"/>
            </a:endParaRPr>
          </a:p>
        </p:txBody>
      </p:sp>
    </p:spTree>
    <p:extLst>
      <p:ext uri="{BB962C8B-B14F-4D97-AF65-F5344CB8AC3E}">
        <p14:creationId xmlns:p14="http://schemas.microsoft.com/office/powerpoint/2010/main" val="2024482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449" y="606572"/>
            <a:ext cx="9616704" cy="545334"/>
          </a:xfrm>
        </p:spPr>
        <p:txBody>
          <a:bodyPr/>
          <a:lstStyle/>
          <a:p>
            <a:r>
              <a:rPr lang="en-US" dirty="0">
                <a:solidFill>
                  <a:srgbClr val="00B0F0"/>
                </a:solidFill>
              </a:rPr>
              <a:t>1.1 Structure your solution by components</a:t>
            </a:r>
            <a:br>
              <a:rPr lang="en-US" dirty="0">
                <a:solidFill>
                  <a:srgbClr val="00B0F0"/>
                </a:solidFill>
              </a:rPr>
            </a:br>
            <a:endParaRPr lang="en-US" dirty="0"/>
          </a:p>
        </p:txBody>
      </p:sp>
      <p:sp>
        <p:nvSpPr>
          <p:cNvPr id="3" name="Rectangle 2"/>
          <p:cNvSpPr/>
          <p:nvPr/>
        </p:nvSpPr>
        <p:spPr>
          <a:xfrm>
            <a:off x="891293" y="1929884"/>
            <a:ext cx="10806543" cy="447814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858591"/>
                </a:solidFill>
                <a:effectLst/>
                <a:uLnTx/>
                <a:uFillTx/>
                <a:latin typeface="Roboto"/>
                <a:ea typeface="+mn-ea"/>
                <a:cs typeface="+mn-cs"/>
              </a:rPr>
              <a:t>For medium sized apps and above, monoliths are really bad - having one big software with many dependencies is just hard to reason about and often leads to spaghetti code. Even smart architects — those who are skilled enough to tame the beast and 'modularize' it — spend great mental effort on design, and each change requires carefully evaluating the impact on other dependent objects. The ultimate solution is to develop small software: divide the whole stack into self-contained components that don't share files with others, each constitutes very few files (e.g. API, service, data access, test, etc.) so that it's very easy to reason about it. Some may call this '</a:t>
            </a:r>
            <a:r>
              <a:rPr kumimoji="0" lang="en-US" sz="1900" b="0" i="0" u="none" strike="noStrike" kern="1200" cap="none" spc="0" normalizeH="0" baseline="0" noProof="0" dirty="0" err="1">
                <a:ln>
                  <a:noFill/>
                </a:ln>
                <a:solidFill>
                  <a:srgbClr val="858591"/>
                </a:solidFill>
                <a:effectLst/>
                <a:uLnTx/>
                <a:uFillTx/>
                <a:latin typeface="Roboto"/>
                <a:ea typeface="+mn-ea"/>
                <a:cs typeface="+mn-cs"/>
              </a:rPr>
              <a:t>microservices</a:t>
            </a:r>
            <a:r>
              <a:rPr kumimoji="0" lang="en-US" sz="1900" b="0" i="0" u="none" strike="noStrike" kern="1200" cap="none" spc="0" normalizeH="0" baseline="0" noProof="0" dirty="0">
                <a:ln>
                  <a:noFill/>
                </a:ln>
                <a:solidFill>
                  <a:srgbClr val="858591"/>
                </a:solidFill>
                <a:effectLst/>
                <a:uLnTx/>
                <a:uFillTx/>
                <a:latin typeface="Roboto"/>
                <a:ea typeface="+mn-ea"/>
                <a:cs typeface="+mn-cs"/>
              </a:rPr>
              <a:t>' architecture — it's important to understand that </a:t>
            </a:r>
            <a:r>
              <a:rPr kumimoji="0" lang="en-US" sz="1900" b="0" i="0" u="none" strike="noStrike" kern="1200" cap="none" spc="0" normalizeH="0" baseline="0" noProof="0" dirty="0" err="1">
                <a:ln>
                  <a:noFill/>
                </a:ln>
                <a:solidFill>
                  <a:srgbClr val="858591"/>
                </a:solidFill>
                <a:effectLst/>
                <a:uLnTx/>
                <a:uFillTx/>
                <a:latin typeface="Roboto"/>
                <a:ea typeface="+mn-ea"/>
                <a:cs typeface="+mn-cs"/>
              </a:rPr>
              <a:t>microservices</a:t>
            </a:r>
            <a:r>
              <a:rPr kumimoji="0" lang="en-US" sz="1900" b="0" i="0" u="none" strike="noStrike" kern="1200" cap="none" spc="0" normalizeH="0" baseline="0" noProof="0" dirty="0">
                <a:ln>
                  <a:noFill/>
                </a:ln>
                <a:solidFill>
                  <a:srgbClr val="858591"/>
                </a:solidFill>
                <a:effectLst/>
                <a:uLnTx/>
                <a:uFillTx/>
                <a:latin typeface="Roboto"/>
                <a:ea typeface="+mn-ea"/>
                <a:cs typeface="+mn-cs"/>
              </a:rPr>
              <a:t> are not a spec which you must follow, but rather a set of principles. You may adopt many principles into a full-blown </a:t>
            </a:r>
            <a:r>
              <a:rPr kumimoji="0" lang="en-US" sz="1900" b="0" i="0" u="none" strike="noStrike" kern="1200" cap="none" spc="0" normalizeH="0" baseline="0" noProof="0" dirty="0" err="1">
                <a:ln>
                  <a:noFill/>
                </a:ln>
                <a:solidFill>
                  <a:srgbClr val="858591"/>
                </a:solidFill>
                <a:effectLst/>
                <a:uLnTx/>
                <a:uFillTx/>
                <a:latin typeface="Roboto"/>
                <a:ea typeface="+mn-ea"/>
                <a:cs typeface="+mn-cs"/>
              </a:rPr>
              <a:t>microservices</a:t>
            </a:r>
            <a:r>
              <a:rPr kumimoji="0" lang="en-US" sz="1900" b="0" i="0" u="none" strike="noStrike" kern="1200" cap="none" spc="0" normalizeH="0" baseline="0" noProof="0" dirty="0">
                <a:ln>
                  <a:noFill/>
                </a:ln>
                <a:solidFill>
                  <a:srgbClr val="858591"/>
                </a:solidFill>
                <a:effectLst/>
                <a:uLnTx/>
                <a:uFillTx/>
                <a:latin typeface="Roboto"/>
                <a:ea typeface="+mn-ea"/>
                <a:cs typeface="+mn-cs"/>
              </a:rPr>
              <a:t> architecture or adopt only a few. Both are good as long as you keep the software complexity low. The very least you should do is create basic borders between components, assign a folder in your project root for each business component and make it self-contained - other components are allowed to consume its functionality only through its public interface or API. This is the foundation for keeping your components simple, avoid dependency hell and pave the way to full-blown </a:t>
            </a:r>
            <a:r>
              <a:rPr kumimoji="0" lang="en-US" sz="1900" b="0" i="0" u="none" strike="noStrike" kern="1200" cap="none" spc="0" normalizeH="0" baseline="0" noProof="0" dirty="0" err="1">
                <a:ln>
                  <a:noFill/>
                </a:ln>
                <a:solidFill>
                  <a:srgbClr val="858591"/>
                </a:solidFill>
                <a:effectLst/>
                <a:uLnTx/>
                <a:uFillTx/>
                <a:latin typeface="Roboto"/>
                <a:ea typeface="+mn-ea"/>
                <a:cs typeface="+mn-cs"/>
              </a:rPr>
              <a:t>microservices</a:t>
            </a:r>
            <a:r>
              <a:rPr kumimoji="0" lang="en-US" sz="1900" b="0" i="0" u="none" strike="noStrike" kern="1200" cap="none" spc="0" normalizeH="0" baseline="0" noProof="0" dirty="0">
                <a:ln>
                  <a:noFill/>
                </a:ln>
                <a:solidFill>
                  <a:srgbClr val="858591"/>
                </a:solidFill>
                <a:effectLst/>
                <a:uLnTx/>
                <a:uFillTx/>
                <a:latin typeface="Roboto"/>
                <a:ea typeface="+mn-ea"/>
                <a:cs typeface="+mn-cs"/>
              </a:rPr>
              <a:t> in the future once your app grows.</a:t>
            </a:r>
          </a:p>
        </p:txBody>
      </p:sp>
      <p:sp>
        <p:nvSpPr>
          <p:cNvPr id="4" name="Rectangle 3"/>
          <p:cNvSpPr/>
          <p:nvPr/>
        </p:nvSpPr>
        <p:spPr>
          <a:xfrm>
            <a:off x="891293" y="1279414"/>
            <a:ext cx="447750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Tree>
    <p:extLst>
      <p:ext uri="{BB962C8B-B14F-4D97-AF65-F5344CB8AC3E}">
        <p14:creationId xmlns:p14="http://schemas.microsoft.com/office/powerpoint/2010/main" val="3494027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8480" y="652867"/>
            <a:ext cx="9425978" cy="5539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B0F0"/>
                </a:solidFill>
                <a:effectLst/>
                <a:uLnTx/>
                <a:uFillTx/>
                <a:latin typeface="Roboto"/>
                <a:ea typeface="+mn-ea"/>
                <a:cs typeface="+mn-cs"/>
              </a:rPr>
              <a:t>"Scaling requires scaling of the entire application"</a:t>
            </a:r>
          </a:p>
        </p:txBody>
      </p:sp>
      <p:sp>
        <p:nvSpPr>
          <p:cNvPr id="5" name="Freeform 41"/>
          <p:cNvSpPr>
            <a:spLocks noEditPoints="1"/>
          </p:cNvSpPr>
          <p:nvPr/>
        </p:nvSpPr>
        <p:spPr bwMode="auto">
          <a:xfrm>
            <a:off x="10762151" y="768283"/>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6" name="Rectangle 5"/>
          <p:cNvSpPr/>
          <p:nvPr/>
        </p:nvSpPr>
        <p:spPr>
          <a:xfrm>
            <a:off x="822879" y="1681365"/>
            <a:ext cx="10000693" cy="313932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200" b="0" i="1" u="none" strike="noStrike" kern="1200" cap="none" spc="0" normalizeH="0" baseline="0" noProof="0" dirty="0">
              <a:ln>
                <a:noFill/>
              </a:ln>
              <a:solidFill>
                <a:srgbClr val="858591"/>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858591"/>
                </a:solidFill>
                <a:effectLst/>
                <a:uLnTx/>
                <a:uFillTx/>
                <a:latin typeface="Roboto"/>
                <a:ea typeface="+mn-ea"/>
                <a:cs typeface="+mn-cs"/>
              </a:rPr>
              <a:t>“Monolithic applications can be successful, but increasingly people are feeling frustrations with them - especially as more applications are being deployed to the cloud. Change cycles are tied together - a change made to a small part of the application requires the entire monolith to be rebuilt and deployed. Over time it's often hard to keep a good modular structure, making it harder to keep changes that ought to only affect one module within that module. Scaling requires scaling of the entire application rather than parts of it that require greater resource.”</a:t>
            </a:r>
          </a:p>
        </p:txBody>
      </p:sp>
      <p:sp>
        <p:nvSpPr>
          <p:cNvPr id="7" name="Rectangle 6"/>
          <p:cNvSpPr/>
          <p:nvPr/>
        </p:nvSpPr>
        <p:spPr>
          <a:xfrm>
            <a:off x="822879" y="4866172"/>
            <a:ext cx="4109010"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the blog,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24292E"/>
                </a:solidFill>
                <a:effectLst/>
                <a:uLnTx/>
                <a:uFillTx/>
                <a:latin typeface="Roboto"/>
                <a:ea typeface="+mn-ea"/>
                <a:cs typeface="+mn-cs"/>
              </a:rPr>
              <a:t>MartinFowler.com</a:t>
            </a:r>
            <a:endParaRPr kumimoji="0" lang="en-US" sz="3600"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2704044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25432" y="505139"/>
            <a:ext cx="10917384"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B0F0"/>
                </a:solidFill>
                <a:effectLst/>
                <a:uLnTx/>
                <a:uFillTx/>
                <a:latin typeface="Roboto"/>
                <a:ea typeface="+mn-ea"/>
                <a:cs typeface="+mn-cs"/>
              </a:rPr>
              <a:t>"So what does the architecture of your application scream?"</a:t>
            </a:r>
          </a:p>
        </p:txBody>
      </p:sp>
      <p:sp>
        <p:nvSpPr>
          <p:cNvPr id="4" name="Rectangle 3"/>
          <p:cNvSpPr/>
          <p:nvPr/>
        </p:nvSpPr>
        <p:spPr>
          <a:xfrm>
            <a:off x="1116279" y="2178756"/>
            <a:ext cx="9167751" cy="178510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858591"/>
                </a:solidFill>
                <a:effectLst/>
                <a:uLnTx/>
                <a:uFillTx/>
                <a:latin typeface="Roboto"/>
                <a:ea typeface="+mn-ea"/>
                <a:cs typeface="+mn-cs"/>
              </a:rPr>
              <a:t>“...if you were looking at the architecture of a library, you’d likely see a grand entrance, an area for check-in-out clerks, reading areas, small conference rooms, and gallery after gallery capable of holding bookshelves for all the books in the library. That architecture would scream: Library.”</a:t>
            </a:r>
          </a:p>
        </p:txBody>
      </p:sp>
      <p:sp>
        <p:nvSpPr>
          <p:cNvPr id="5" name="Freeform 41"/>
          <p:cNvSpPr>
            <a:spLocks noEditPoints="1"/>
          </p:cNvSpPr>
          <p:nvPr/>
        </p:nvSpPr>
        <p:spPr bwMode="auto">
          <a:xfrm>
            <a:off x="10284030" y="1172989"/>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6" name="Rectangle 5"/>
          <p:cNvSpPr/>
          <p:nvPr/>
        </p:nvSpPr>
        <p:spPr>
          <a:xfrm>
            <a:off x="1116279" y="4389388"/>
            <a:ext cx="2390398"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the blog,</a:t>
            </a:r>
            <a:r>
              <a:rPr kumimoji="0" lang="en-US" sz="2400" b="0" i="0" u="none" strike="noStrike" kern="1200" cap="none" spc="0" normalizeH="0" baseline="0" noProof="0" dirty="0">
                <a:ln>
                  <a:noFill/>
                </a:ln>
                <a:solidFill>
                  <a:srgbClr val="24292E"/>
                </a:solidFill>
                <a:effectLst/>
                <a:uLnTx/>
                <a:uFillTx/>
                <a:latin typeface="Roboto"/>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A091B"/>
                </a:solidFill>
                <a:effectLst/>
                <a:uLnTx/>
                <a:uFillTx/>
                <a:latin typeface="Roboto"/>
                <a:ea typeface="+mn-ea"/>
                <a:cs typeface="+mn-cs"/>
              </a:rPr>
              <a:t>uncle-bob</a:t>
            </a:r>
          </a:p>
        </p:txBody>
      </p:sp>
    </p:spTree>
    <p:extLst>
      <p:ext uri="{BB962C8B-B14F-4D97-AF65-F5344CB8AC3E}">
        <p14:creationId xmlns:p14="http://schemas.microsoft.com/office/powerpoint/2010/main" val="3164682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37937" y="1209069"/>
            <a:ext cx="3265021" cy="4935771"/>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a:ln>
                <a:noFill/>
              </a:ln>
              <a:solidFill>
                <a:srgbClr val="0A091B"/>
              </a:solidFill>
              <a:effectLst/>
              <a:uLnTx/>
              <a:uFillTx/>
              <a:latin typeface="Roboto"/>
              <a:ea typeface="+mn-ea"/>
              <a:cs typeface="+mn-cs"/>
            </a:endParaRPr>
          </a:p>
        </p:txBody>
      </p:sp>
      <p:sp>
        <p:nvSpPr>
          <p:cNvPr id="6" name="Rectangle 5"/>
          <p:cNvSpPr/>
          <p:nvPr/>
        </p:nvSpPr>
        <p:spPr>
          <a:xfrm>
            <a:off x="1308323" y="2179728"/>
            <a:ext cx="2337401"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2F2F5"/>
                </a:solidFill>
                <a:effectLst/>
                <a:uLnTx/>
                <a:uFillTx/>
                <a:latin typeface="Roboto Condensed"/>
                <a:ea typeface="+mn-ea"/>
                <a:cs typeface="+mn-cs"/>
              </a:rPr>
              <a:t>Good: Structure your solution by self-contained components</a:t>
            </a:r>
          </a:p>
        </p:txBody>
      </p:sp>
      <p:sp>
        <p:nvSpPr>
          <p:cNvPr id="8" name="Title 1"/>
          <p:cNvSpPr>
            <a:spLocks noGrp="1"/>
          </p:cNvSpPr>
          <p:nvPr>
            <p:ph type="title"/>
          </p:nvPr>
        </p:nvSpPr>
        <p:spPr>
          <a:xfrm>
            <a:off x="560449" y="606572"/>
            <a:ext cx="9616704" cy="545334"/>
          </a:xfrm>
        </p:spPr>
        <p:txBody>
          <a:bodyPr/>
          <a:lstStyle/>
          <a:p>
            <a:r>
              <a:rPr lang="en-US" dirty="0">
                <a:solidFill>
                  <a:srgbClr val="00B0F0"/>
                </a:solidFill>
              </a:rPr>
              <a:t>1.1 Structure your solution by components</a:t>
            </a:r>
            <a:br>
              <a:rPr lang="en-US" dirty="0">
                <a:solidFill>
                  <a:srgbClr val="00B0F0"/>
                </a:solidFill>
              </a:rPr>
            </a:b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2958" y="1209069"/>
            <a:ext cx="7836740" cy="4935771"/>
          </a:xfrm>
          <a:prstGeom prst="rect">
            <a:avLst/>
          </a:prstGeom>
        </p:spPr>
      </p:pic>
    </p:spTree>
    <p:extLst>
      <p:ext uri="{BB962C8B-B14F-4D97-AF65-F5344CB8AC3E}">
        <p14:creationId xmlns:p14="http://schemas.microsoft.com/office/powerpoint/2010/main" val="937131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0414" y="1243235"/>
            <a:ext cx="4578388" cy="5076701"/>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0A091B"/>
              </a:solidFill>
              <a:effectLst/>
              <a:uLnTx/>
              <a:uFillTx/>
              <a:latin typeface="Roboto"/>
              <a:ea typeface="+mn-ea"/>
              <a:cs typeface="+mn-cs"/>
            </a:endParaRPr>
          </a:p>
        </p:txBody>
      </p:sp>
      <p:sp>
        <p:nvSpPr>
          <p:cNvPr id="5" name="Rectangle 4"/>
          <p:cNvSpPr/>
          <p:nvPr/>
        </p:nvSpPr>
        <p:spPr>
          <a:xfrm>
            <a:off x="1791894" y="2721819"/>
            <a:ext cx="2258252" cy="181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Roboto"/>
                <a:ea typeface="+mn-ea"/>
                <a:cs typeface="+mn-cs"/>
              </a:rPr>
              <a:t>Bad: Group your files by technical role</a:t>
            </a:r>
          </a:p>
        </p:txBody>
      </p:sp>
      <p:sp>
        <p:nvSpPr>
          <p:cNvPr id="7" name="Title 1"/>
          <p:cNvSpPr>
            <a:spLocks noGrp="1"/>
          </p:cNvSpPr>
          <p:nvPr>
            <p:ph type="title"/>
          </p:nvPr>
        </p:nvSpPr>
        <p:spPr>
          <a:xfrm>
            <a:off x="560449" y="606572"/>
            <a:ext cx="9616704" cy="545334"/>
          </a:xfrm>
        </p:spPr>
        <p:txBody>
          <a:bodyPr/>
          <a:lstStyle/>
          <a:p>
            <a:r>
              <a:rPr lang="en-US" dirty="0">
                <a:solidFill>
                  <a:srgbClr val="00B0F0"/>
                </a:solidFill>
              </a:rPr>
              <a:t>1.1 Structure your solution by components</a:t>
            </a:r>
            <a:br>
              <a:rPr lang="en-US" dirty="0">
                <a:solidFill>
                  <a:srgbClr val="00B0F0"/>
                </a:solidFill>
              </a:rPr>
            </a:b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8801" y="1243236"/>
            <a:ext cx="5973644" cy="5076701"/>
          </a:xfrm>
          <a:prstGeom prst="rect">
            <a:avLst/>
          </a:prstGeom>
        </p:spPr>
      </p:pic>
    </p:spTree>
    <p:extLst>
      <p:ext uri="{BB962C8B-B14F-4D97-AF65-F5344CB8AC3E}">
        <p14:creationId xmlns:p14="http://schemas.microsoft.com/office/powerpoint/2010/main" val="2741595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2"/>
            <a:ext cx="10531104" cy="1338828"/>
          </a:xfrm>
        </p:spPr>
        <p:txBody>
          <a:bodyPr/>
          <a:lstStyle/>
          <a:p>
            <a:r>
              <a:rPr lang="en-US" dirty="0">
                <a:solidFill>
                  <a:srgbClr val="00B0F0"/>
                </a:solidFill>
              </a:rPr>
              <a:t>1.2 Layer your components, keep Express within its boundaries</a:t>
            </a:r>
            <a:br>
              <a:rPr lang="en-US" dirty="0">
                <a:solidFill>
                  <a:srgbClr val="00B0F0"/>
                </a:solidFill>
              </a:rPr>
            </a:br>
            <a:endParaRPr lang="en-US" dirty="0">
              <a:solidFill>
                <a:srgbClr val="00B0F0"/>
              </a:solidFill>
            </a:endParaRPr>
          </a:p>
        </p:txBody>
      </p:sp>
      <p:sp>
        <p:nvSpPr>
          <p:cNvPr id="3" name="Rectangle 2"/>
          <p:cNvSpPr/>
          <p:nvPr/>
        </p:nvSpPr>
        <p:spPr>
          <a:xfrm>
            <a:off x="439387" y="1720840"/>
            <a:ext cx="11542816" cy="420115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670" b="1" i="0" u="none" strike="noStrike" kern="1200" cap="none" spc="0" normalizeH="0" baseline="0" noProof="0" dirty="0">
                <a:ln>
                  <a:noFill/>
                </a:ln>
                <a:solidFill>
                  <a:srgbClr val="0A091B"/>
                </a:solidFill>
                <a:effectLst/>
                <a:uLnTx/>
                <a:uFillTx/>
                <a:latin typeface="Roboto"/>
                <a:ea typeface="+mn-ea"/>
                <a:cs typeface="+mn-cs"/>
              </a:rPr>
              <a:t>TL;DR:</a:t>
            </a:r>
            <a:r>
              <a:rPr kumimoji="0" lang="en-US" sz="2670" b="0" i="0" u="none" strike="noStrike" kern="1200" cap="none" spc="0" normalizeH="0" baseline="0" noProof="0" dirty="0">
                <a:ln>
                  <a:noFill/>
                </a:ln>
                <a:solidFill>
                  <a:srgbClr val="0A091B"/>
                </a:solidFill>
                <a:effectLst/>
                <a:uLnTx/>
                <a:uFillTx/>
                <a:latin typeface="Roboto"/>
                <a:ea typeface="+mn-ea"/>
                <a:cs typeface="+mn-cs"/>
              </a:rPr>
              <a:t> Each component should contain 'layers' - a dedicated object for the web, logic and data access code. This not only draws a clean separation of concerns but also significantly eases mocking and testing the system. Though this is a very common pattern, API developers tend to mix layers by passing the web layer objects (Express </a:t>
            </a:r>
            <a:r>
              <a:rPr kumimoji="0" lang="en-US" sz="2670" b="0" i="0" u="none" strike="noStrike" kern="1200" cap="none" spc="0" normalizeH="0" baseline="0" noProof="0" dirty="0" err="1">
                <a:ln>
                  <a:noFill/>
                </a:ln>
                <a:solidFill>
                  <a:srgbClr val="0A091B"/>
                </a:solidFill>
                <a:effectLst/>
                <a:uLnTx/>
                <a:uFillTx/>
                <a:latin typeface="Roboto"/>
                <a:ea typeface="+mn-ea"/>
                <a:cs typeface="+mn-cs"/>
              </a:rPr>
              <a:t>req</a:t>
            </a:r>
            <a:r>
              <a:rPr kumimoji="0" lang="en-US" sz="2670" b="0" i="0" u="none" strike="noStrike" kern="1200" cap="none" spc="0" normalizeH="0" baseline="0" noProof="0" dirty="0">
                <a:ln>
                  <a:noFill/>
                </a:ln>
                <a:solidFill>
                  <a:srgbClr val="0A091B"/>
                </a:solidFill>
                <a:effectLst/>
                <a:uLnTx/>
                <a:uFillTx/>
                <a:latin typeface="Roboto"/>
                <a:ea typeface="+mn-ea"/>
                <a:cs typeface="+mn-cs"/>
              </a:rPr>
              <a:t>, res) to business logic and data layers - this makes your application </a:t>
            </a:r>
            <a:r>
              <a:rPr kumimoji="0" lang="en-US" sz="2670" b="0" i="0" u="none" strike="noStrike" kern="1200" cap="none" spc="0" normalizeH="0" baseline="0" noProof="0" dirty="0" err="1">
                <a:ln>
                  <a:noFill/>
                </a:ln>
                <a:solidFill>
                  <a:srgbClr val="0A091B"/>
                </a:solidFill>
                <a:effectLst/>
                <a:uLnTx/>
                <a:uFillTx/>
                <a:latin typeface="Roboto"/>
                <a:ea typeface="+mn-ea"/>
                <a:cs typeface="+mn-cs"/>
              </a:rPr>
              <a:t>dependant</a:t>
            </a:r>
            <a:r>
              <a:rPr kumimoji="0" lang="en-US" sz="2670" b="0" i="0" u="none" strike="noStrike" kern="1200" cap="none" spc="0" normalizeH="0" baseline="0" noProof="0" dirty="0">
                <a:ln>
                  <a:noFill/>
                </a:ln>
                <a:solidFill>
                  <a:srgbClr val="0A091B"/>
                </a:solidFill>
                <a:effectLst/>
                <a:uLnTx/>
                <a:uFillTx/>
                <a:latin typeface="Roboto"/>
                <a:ea typeface="+mn-ea"/>
                <a:cs typeface="+mn-cs"/>
              </a:rPr>
              <a:t> on and accessible by Express only</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670" b="0" i="0" u="none" strike="noStrike" kern="1200" cap="none" spc="0" normalizeH="0" baseline="0" noProof="0" dirty="0">
              <a:ln>
                <a:noFill/>
              </a:ln>
              <a:solidFill>
                <a:srgbClr val="0A091B"/>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670" b="1" i="0" u="none" strike="noStrike" kern="1200" cap="none" spc="0" normalizeH="0" baseline="0" noProof="0" dirty="0">
                <a:ln>
                  <a:noFill/>
                </a:ln>
                <a:solidFill>
                  <a:srgbClr val="0A091B"/>
                </a:solidFill>
                <a:effectLst/>
                <a:uLnTx/>
                <a:uFillTx/>
                <a:latin typeface="Roboto"/>
                <a:ea typeface="+mn-ea"/>
                <a:cs typeface="+mn-cs"/>
              </a:rPr>
              <a:t>Otherwise:</a:t>
            </a:r>
            <a:r>
              <a:rPr kumimoji="0" lang="en-US" sz="2670" b="0" i="0" u="none" strike="noStrike" kern="1200" cap="none" spc="0" normalizeH="0" baseline="0" noProof="0" dirty="0">
                <a:ln>
                  <a:noFill/>
                </a:ln>
                <a:solidFill>
                  <a:srgbClr val="0A091B"/>
                </a:solidFill>
                <a:effectLst/>
                <a:uLnTx/>
                <a:uFillTx/>
                <a:latin typeface="Roboto"/>
                <a:ea typeface="+mn-ea"/>
                <a:cs typeface="+mn-cs"/>
              </a:rPr>
              <a:t> App that mixes web objects with other layers can not be accessed by testing code, CRON jobs and other non-Express callers</a:t>
            </a:r>
          </a:p>
        </p:txBody>
      </p:sp>
    </p:spTree>
    <p:extLst>
      <p:ext uri="{BB962C8B-B14F-4D97-AF65-F5344CB8AC3E}">
        <p14:creationId xmlns:p14="http://schemas.microsoft.com/office/powerpoint/2010/main" val="3017284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8573" y="1318160"/>
            <a:ext cx="3395008" cy="501403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0A091B"/>
              </a:solidFill>
              <a:effectLst/>
              <a:uLnTx/>
              <a:uFillTx/>
              <a:latin typeface="Roboto"/>
              <a:ea typeface="+mn-ea"/>
              <a:cs typeface="+mn-cs"/>
            </a:endParaRPr>
          </a:p>
        </p:txBody>
      </p:sp>
      <p:sp>
        <p:nvSpPr>
          <p:cNvPr id="6" name="Rectangle 5"/>
          <p:cNvSpPr/>
          <p:nvPr/>
        </p:nvSpPr>
        <p:spPr>
          <a:xfrm>
            <a:off x="1041069" y="2486351"/>
            <a:ext cx="2687783"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Roboto"/>
                <a:ea typeface="+mn-ea"/>
                <a:cs typeface="+mn-cs"/>
              </a:rPr>
              <a:t>Separate component code into layers: web, services, and DAL</a:t>
            </a:r>
          </a:p>
        </p:txBody>
      </p:sp>
      <p:sp>
        <p:nvSpPr>
          <p:cNvPr id="7" name="Title 1"/>
          <p:cNvSpPr txBox="1">
            <a:spLocks/>
          </p:cNvSpPr>
          <p:nvPr/>
        </p:nvSpPr>
        <p:spPr>
          <a:xfrm>
            <a:off x="548573" y="489972"/>
            <a:ext cx="10531104" cy="1338828"/>
          </a:xfrm>
          <a:prstGeom prst="rect">
            <a:avLst/>
          </a:prstGeom>
          <a:noFill/>
        </p:spPr>
        <p:txBody>
          <a:bodyPr wrap="square" rtlCol="0">
            <a:spAutoFit/>
          </a:bodyPr>
          <a:lstStyle>
            <a:lvl1pPr algn="l" defTabSz="914446" rtl="0" eaLnBrk="1" latinLnBrk="0" hangingPunct="1">
              <a:lnSpc>
                <a:spcPct val="90000"/>
              </a:lnSpc>
              <a:spcBef>
                <a:spcPct val="0"/>
              </a:spcBef>
              <a:buNone/>
              <a:defRPr lang="uk-UA" sz="3000" b="1" kern="1200">
                <a:solidFill>
                  <a:schemeClr val="tx1"/>
                </a:solidFill>
                <a:latin typeface="+mn-lt"/>
                <a:ea typeface="Roboto Condensed" panose="02000000000000000000" pitchFamily="2" charset="0"/>
                <a:cs typeface="+mn-cs"/>
              </a:defRPr>
            </a:lvl1pPr>
          </a:lstStyle>
          <a:p>
            <a:pPr marL="0" marR="0" lvl="0" indent="0" algn="l" defTabSz="914446"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00B0F0"/>
                </a:solidFill>
                <a:effectLst/>
                <a:uLnTx/>
                <a:uFillTx/>
                <a:latin typeface="Roboto"/>
                <a:cs typeface="+mn-cs"/>
              </a:rPr>
              <a:t>1.2 Layer your components, keep Express within its boundaries</a:t>
            </a:r>
            <a:br>
              <a:rPr kumimoji="0" lang="en-US" sz="3000" b="1" i="0" u="none" strike="noStrike" kern="1200" cap="none" spc="0" normalizeH="0" baseline="0" noProof="0" dirty="0">
                <a:ln>
                  <a:noFill/>
                </a:ln>
                <a:solidFill>
                  <a:srgbClr val="00B0F0"/>
                </a:solidFill>
                <a:effectLst/>
                <a:uLnTx/>
                <a:uFillTx/>
                <a:latin typeface="Roboto"/>
                <a:cs typeface="+mn-cs"/>
              </a:rPr>
            </a:br>
            <a:endParaRPr kumimoji="0" lang="en-US" sz="3000" b="1" i="0" u="none" strike="noStrike" kern="1200" cap="none" spc="0" normalizeH="0" baseline="0" noProof="0" dirty="0">
              <a:ln>
                <a:noFill/>
              </a:ln>
              <a:solidFill>
                <a:srgbClr val="00B0F0"/>
              </a:solidFill>
              <a:effectLst/>
              <a:uLnTx/>
              <a:uFillTx/>
              <a:latin typeface="Roboto"/>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581" y="1318160"/>
            <a:ext cx="7961008" cy="5014038"/>
          </a:xfrm>
          <a:prstGeom prst="rect">
            <a:avLst/>
          </a:prstGeom>
        </p:spPr>
      </p:pic>
    </p:spTree>
    <p:extLst>
      <p:ext uri="{BB962C8B-B14F-4D97-AF65-F5344CB8AC3E}">
        <p14:creationId xmlns:p14="http://schemas.microsoft.com/office/powerpoint/2010/main" val="3191851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950" y="582822"/>
            <a:ext cx="8631052" cy="923330"/>
          </a:xfrm>
        </p:spPr>
        <p:txBody>
          <a:bodyPr/>
          <a:lstStyle/>
          <a:p>
            <a:r>
              <a:rPr lang="en-US" dirty="0">
                <a:solidFill>
                  <a:srgbClr val="00B0F0"/>
                </a:solidFill>
              </a:rPr>
              <a:t>1.3 Wrap common utilities as NPM packages</a:t>
            </a:r>
            <a:br>
              <a:rPr lang="en-US" dirty="0">
                <a:solidFill>
                  <a:srgbClr val="00B0F0"/>
                </a:solidFill>
              </a:rPr>
            </a:br>
            <a:endParaRPr lang="en-US" dirty="0">
              <a:solidFill>
                <a:srgbClr val="00B0F0"/>
              </a:solidFill>
            </a:endParaRPr>
          </a:p>
        </p:txBody>
      </p:sp>
      <p:sp>
        <p:nvSpPr>
          <p:cNvPr id="3" name="Rectangle 2"/>
          <p:cNvSpPr/>
          <p:nvPr/>
        </p:nvSpPr>
        <p:spPr>
          <a:xfrm>
            <a:off x="985654" y="1688942"/>
            <a:ext cx="10576082" cy="339169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680" b="1" i="0" u="none" strike="noStrike" kern="1200" cap="none" spc="0" normalizeH="0" baseline="0" noProof="0" dirty="0">
                <a:ln>
                  <a:noFill/>
                </a:ln>
                <a:solidFill>
                  <a:srgbClr val="24292E"/>
                </a:solidFill>
                <a:effectLst/>
                <a:uLnTx/>
                <a:uFillTx/>
                <a:latin typeface="Roboto"/>
                <a:ea typeface="+mn-ea"/>
                <a:cs typeface="+mn-cs"/>
              </a:rPr>
              <a:t>TL;DR:</a:t>
            </a:r>
            <a:r>
              <a:rPr kumimoji="0" lang="en-US" sz="2680" b="0" i="0" u="none" strike="noStrike" kern="1200" cap="none" spc="0" normalizeH="0" baseline="0" noProof="0" dirty="0">
                <a:ln>
                  <a:noFill/>
                </a:ln>
                <a:solidFill>
                  <a:srgbClr val="24292E"/>
                </a:solidFill>
                <a:effectLst/>
                <a:uLnTx/>
                <a:uFillTx/>
                <a:latin typeface="Roboto"/>
                <a:ea typeface="+mn-ea"/>
                <a:cs typeface="+mn-cs"/>
              </a:rPr>
              <a:t> In a large app that constitutes a large code base, cross-cutting-concern utilities like logger, encryption and alike, should be wrapped by your own code and exposed as private NPM packages. This allows sharing them among multiple code bases and projects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68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68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68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680" b="0" i="0" u="none" strike="noStrike" kern="1200" cap="none" spc="0" normalizeH="0" baseline="0" noProof="0" dirty="0">
                <a:ln>
                  <a:noFill/>
                </a:ln>
                <a:solidFill>
                  <a:srgbClr val="24292E"/>
                </a:solidFill>
                <a:effectLst/>
                <a:uLnTx/>
                <a:uFillTx/>
                <a:latin typeface="Roboto"/>
                <a:ea typeface="+mn-ea"/>
                <a:cs typeface="+mn-cs"/>
              </a:rPr>
              <a:t> You'll have to invent your own deployment and dependency wheel</a:t>
            </a:r>
          </a:p>
        </p:txBody>
      </p:sp>
    </p:spTree>
    <p:extLst>
      <p:ext uri="{BB962C8B-B14F-4D97-AF65-F5344CB8AC3E}">
        <p14:creationId xmlns:p14="http://schemas.microsoft.com/office/powerpoint/2010/main" val="1546031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074" y="642198"/>
            <a:ext cx="9272319" cy="1754326"/>
          </a:xfrm>
        </p:spPr>
        <p:txBody>
          <a:bodyPr/>
          <a:lstStyle/>
          <a:p>
            <a:r>
              <a:rPr lang="en-US" dirty="0">
                <a:solidFill>
                  <a:srgbClr val="00B0F0"/>
                </a:solidFill>
              </a:rPr>
              <a:t>1.3 Wrap common utilities as NPM packages</a:t>
            </a:r>
            <a:br>
              <a:rPr lang="en-US" dirty="0">
                <a:solidFill>
                  <a:srgbClr val="00B0F0"/>
                </a:solidFill>
              </a:rPr>
            </a:br>
            <a:endParaRPr lang="en-US" dirty="0"/>
          </a:p>
        </p:txBody>
      </p:sp>
      <p:sp>
        <p:nvSpPr>
          <p:cNvPr id="3" name="Rectangle 2"/>
          <p:cNvSpPr/>
          <p:nvPr/>
        </p:nvSpPr>
        <p:spPr>
          <a:xfrm>
            <a:off x="1092529" y="2176245"/>
            <a:ext cx="10422711" cy="452431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58591"/>
                </a:solidFill>
                <a:effectLst/>
                <a:uLnTx/>
                <a:uFillTx/>
                <a:latin typeface="Roboto"/>
                <a:ea typeface="+mn-ea"/>
                <a:cs typeface="+mn-cs"/>
              </a:rPr>
              <a:t>Once you start growing and have different components on different servers which consumes similar utilities, you should start managing the dependencies - how can you keep 1 copy of your utility code and let multiple consumer components use and deploy it? well, there is a tool for that, it's called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npm</a:t>
            </a:r>
            <a:r>
              <a:rPr kumimoji="0" lang="en-US" sz="2400" b="0" i="0" u="none" strike="noStrike" kern="1200" cap="none" spc="0" normalizeH="0" baseline="0" noProof="0" dirty="0">
                <a:ln>
                  <a:noFill/>
                </a:ln>
                <a:solidFill>
                  <a:srgbClr val="858591"/>
                </a:solidFill>
                <a:effectLst/>
                <a:uLnTx/>
                <a:uFillTx/>
                <a:latin typeface="Roboto"/>
                <a:ea typeface="+mn-ea"/>
                <a:cs typeface="+mn-cs"/>
              </a:rPr>
              <a:t>... Start by wrapping 3rd party utility packages with your own code to make it easily replaceable in the future and publish your own code as private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npm</a:t>
            </a:r>
            <a:r>
              <a:rPr kumimoji="0" lang="en-US" sz="2400" b="0" i="0" u="none" strike="noStrike" kern="1200" cap="none" spc="0" normalizeH="0" baseline="0" noProof="0" dirty="0">
                <a:ln>
                  <a:noFill/>
                </a:ln>
                <a:solidFill>
                  <a:srgbClr val="858591"/>
                </a:solidFill>
                <a:effectLst/>
                <a:uLnTx/>
                <a:uFillTx/>
                <a:latin typeface="Roboto"/>
                <a:ea typeface="+mn-ea"/>
                <a:cs typeface="+mn-cs"/>
              </a:rPr>
              <a:t> package. Now, all your code base can import that code and benefit free dependency management tool. It's possible to publish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npm</a:t>
            </a:r>
            <a:r>
              <a:rPr kumimoji="0" lang="en-US" sz="2400" b="0" i="0" u="none" strike="noStrike" kern="1200" cap="none" spc="0" normalizeH="0" baseline="0" noProof="0" dirty="0">
                <a:ln>
                  <a:noFill/>
                </a:ln>
                <a:solidFill>
                  <a:srgbClr val="858591"/>
                </a:solidFill>
                <a:effectLst/>
                <a:uLnTx/>
                <a:uFillTx/>
                <a:latin typeface="Roboto"/>
                <a:ea typeface="+mn-ea"/>
                <a:cs typeface="+mn-cs"/>
              </a:rPr>
              <a:t> packages for your own private use without sharing it publicly using </a:t>
            </a:r>
            <a:r>
              <a:rPr kumimoji="0" lang="en-US" sz="2400" b="0" i="0" u="none" strike="noStrike" kern="1200" cap="none" spc="0" normalizeH="0" baseline="0" noProof="0" dirty="0">
                <a:ln>
                  <a:noFill/>
                </a:ln>
                <a:solidFill>
                  <a:srgbClr val="858591"/>
                </a:solidFill>
                <a:effectLst/>
                <a:uLnTx/>
                <a:uFillTx/>
                <a:latin typeface="Roboto"/>
                <a:ea typeface="+mn-ea"/>
                <a:cs typeface="+mn-cs"/>
                <a:hlinkClick r:id="rId2"/>
              </a:rPr>
              <a:t>private modules</a:t>
            </a:r>
            <a:r>
              <a:rPr kumimoji="0" lang="en-US" sz="2400" b="0" i="0" u="none" strike="noStrike" kern="1200" cap="none" spc="0" normalizeH="0" baseline="0" noProof="0" dirty="0">
                <a:ln>
                  <a:noFill/>
                </a:ln>
                <a:solidFill>
                  <a:srgbClr val="858591"/>
                </a:solidFill>
                <a:effectLst/>
                <a:uLnTx/>
                <a:uFillTx/>
                <a:latin typeface="Roboto"/>
                <a:ea typeface="+mn-ea"/>
                <a:cs typeface="+mn-cs"/>
              </a:rPr>
              <a:t>, </a:t>
            </a:r>
            <a:r>
              <a:rPr kumimoji="0" lang="en-US" sz="2400" b="0" i="0" u="none" strike="noStrike" kern="1200" cap="none" spc="0" normalizeH="0" baseline="0" noProof="0" dirty="0">
                <a:ln>
                  <a:noFill/>
                </a:ln>
                <a:solidFill>
                  <a:srgbClr val="858591"/>
                </a:solidFill>
                <a:effectLst/>
                <a:uLnTx/>
                <a:uFillTx/>
                <a:latin typeface="Roboto"/>
                <a:ea typeface="+mn-ea"/>
                <a:cs typeface="+mn-cs"/>
                <a:hlinkClick r:id="rId3"/>
              </a:rPr>
              <a:t>private registry</a:t>
            </a:r>
            <a:r>
              <a:rPr kumimoji="0" lang="en-US" sz="2400" b="0" i="0" u="none" strike="noStrike" kern="1200" cap="none" spc="0" normalizeH="0" baseline="0" noProof="0" dirty="0">
                <a:ln>
                  <a:noFill/>
                </a:ln>
                <a:solidFill>
                  <a:srgbClr val="858591"/>
                </a:solidFill>
                <a:effectLst/>
                <a:uLnTx/>
                <a:uFillTx/>
                <a:latin typeface="Roboto"/>
                <a:ea typeface="+mn-ea"/>
                <a:cs typeface="+mn-cs"/>
              </a:rPr>
              <a:t> or </a:t>
            </a:r>
            <a:r>
              <a:rPr kumimoji="0" lang="en-US" sz="2400" b="0" i="0" u="none" strike="noStrike" kern="1200" cap="none" spc="0" normalizeH="0" baseline="0" noProof="0" dirty="0">
                <a:ln>
                  <a:noFill/>
                </a:ln>
                <a:solidFill>
                  <a:srgbClr val="858591"/>
                </a:solidFill>
                <a:effectLst/>
                <a:uLnTx/>
                <a:uFillTx/>
                <a:latin typeface="Roboto"/>
                <a:ea typeface="+mn-ea"/>
                <a:cs typeface="+mn-cs"/>
                <a:hlinkClick r:id="rId4"/>
              </a:rPr>
              <a:t>local </a:t>
            </a:r>
            <a:r>
              <a:rPr kumimoji="0" lang="en-US" sz="2400" b="0" i="0" u="none" strike="noStrike" kern="1200" cap="none" spc="0" normalizeH="0" baseline="0" noProof="0" dirty="0" err="1">
                <a:ln>
                  <a:noFill/>
                </a:ln>
                <a:solidFill>
                  <a:srgbClr val="858591"/>
                </a:solidFill>
                <a:effectLst/>
                <a:uLnTx/>
                <a:uFillTx/>
                <a:latin typeface="Roboto"/>
                <a:ea typeface="+mn-ea"/>
                <a:cs typeface="+mn-cs"/>
                <a:hlinkClick r:id="rId4"/>
              </a:rPr>
              <a:t>npm</a:t>
            </a:r>
            <a:r>
              <a:rPr kumimoji="0" lang="en-US" sz="2400" b="0" i="0" u="none" strike="noStrike" kern="1200" cap="none" spc="0" normalizeH="0" baseline="0" noProof="0" dirty="0">
                <a:ln>
                  <a:noFill/>
                </a:ln>
                <a:solidFill>
                  <a:srgbClr val="858591"/>
                </a:solidFill>
                <a:effectLst/>
                <a:uLnTx/>
                <a:uFillTx/>
                <a:latin typeface="Roboto"/>
                <a:ea typeface="+mn-ea"/>
                <a:cs typeface="+mn-cs"/>
                <a:hlinkClick r:id="rId4"/>
              </a:rPr>
              <a:t> packages</a:t>
            </a:r>
            <a:endParaRPr kumimoji="0" lang="en-US" sz="2400" b="0" i="0" u="none" strike="noStrike" kern="1200" cap="none" spc="0" normalizeH="0" baseline="0" noProof="0" dirty="0">
              <a:ln>
                <a:noFill/>
              </a:ln>
              <a:solidFill>
                <a:srgbClr val="858591"/>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br>
              <a:rPr kumimoji="0" lang="en-US" sz="2400" b="0" i="0" u="none" strike="noStrike" kern="1200" cap="none" spc="0" normalizeH="0" baseline="0" noProof="0" dirty="0">
                <a:ln>
                  <a:noFill/>
                </a:ln>
                <a:solidFill>
                  <a:srgbClr val="858591"/>
                </a:solidFill>
                <a:effectLst/>
                <a:uLnTx/>
                <a:uFillTx/>
                <a:latin typeface="Roboto"/>
                <a:ea typeface="+mn-ea"/>
                <a:cs typeface="+mn-cs"/>
              </a:rPr>
            </a:br>
            <a:endParaRPr kumimoji="0" lang="en-US" sz="2400" b="0" i="0" u="none" strike="noStrike" kern="1200" cap="none" spc="0" normalizeH="0" baseline="0" noProof="0" dirty="0">
              <a:ln>
                <a:noFill/>
              </a:ln>
              <a:solidFill>
                <a:srgbClr val="858591"/>
              </a:solidFill>
              <a:effectLst/>
              <a:uLnTx/>
              <a:uFillTx/>
              <a:latin typeface="Roboto"/>
              <a:ea typeface="+mn-ea"/>
              <a:cs typeface="+mn-cs"/>
            </a:endParaRPr>
          </a:p>
        </p:txBody>
      </p:sp>
      <p:sp>
        <p:nvSpPr>
          <p:cNvPr id="4" name="Rectangle 3"/>
          <p:cNvSpPr/>
          <p:nvPr/>
        </p:nvSpPr>
        <p:spPr>
          <a:xfrm>
            <a:off x="1204990" y="1334695"/>
            <a:ext cx="447750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Tree>
    <p:extLst>
      <p:ext uri="{BB962C8B-B14F-4D97-AF65-F5344CB8AC3E}">
        <p14:creationId xmlns:p14="http://schemas.microsoft.com/office/powerpoint/2010/main" val="3715179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8573" y="1367112"/>
            <a:ext cx="2788393" cy="4861683"/>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0A091B"/>
              </a:solidFill>
              <a:effectLst/>
              <a:uLnTx/>
              <a:uFillTx/>
              <a:latin typeface="Roboto"/>
              <a:ea typeface="+mn-ea"/>
              <a:cs typeface="+mn-cs"/>
            </a:endParaRPr>
          </a:p>
        </p:txBody>
      </p:sp>
      <p:sp>
        <p:nvSpPr>
          <p:cNvPr id="5" name="Rectangle 4"/>
          <p:cNvSpPr/>
          <p:nvPr/>
        </p:nvSpPr>
        <p:spPr>
          <a:xfrm>
            <a:off x="938218" y="2662441"/>
            <a:ext cx="2398748"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Roboto"/>
                <a:ea typeface="+mn-ea"/>
                <a:cs typeface="+mn-cs"/>
              </a:rPr>
              <a:t>Sharing your own common utilities across environments and components</a:t>
            </a:r>
            <a:br>
              <a:rPr kumimoji="0" lang="en-US" sz="2400" b="0" i="0" u="none" strike="noStrike" kern="1200" cap="none" spc="0" normalizeH="0" baseline="0" noProof="0" dirty="0">
                <a:ln>
                  <a:noFill/>
                </a:ln>
                <a:solidFill>
                  <a:srgbClr val="FFFFFF"/>
                </a:solidFill>
                <a:effectLst/>
                <a:uLnTx/>
                <a:uFillTx/>
                <a:latin typeface="Roboto"/>
                <a:ea typeface="+mn-ea"/>
                <a:cs typeface="+mn-cs"/>
              </a:rPr>
            </a:br>
            <a:endParaRPr kumimoji="0" lang="en-US" sz="2400" b="0" i="0" u="none" strike="noStrike" kern="1200" cap="none" spc="0" normalizeH="0" baseline="0" noProof="0" dirty="0">
              <a:ln>
                <a:noFill/>
              </a:ln>
              <a:solidFill>
                <a:srgbClr val="FFFFFF"/>
              </a:solidFill>
              <a:effectLst/>
              <a:uLnTx/>
              <a:uFillTx/>
              <a:latin typeface="Roboto"/>
              <a:ea typeface="+mn-ea"/>
              <a:cs typeface="+mn-cs"/>
            </a:endParaRPr>
          </a:p>
        </p:txBody>
      </p:sp>
      <p:sp>
        <p:nvSpPr>
          <p:cNvPr id="6" name="Title 1"/>
          <p:cNvSpPr txBox="1">
            <a:spLocks/>
          </p:cNvSpPr>
          <p:nvPr/>
        </p:nvSpPr>
        <p:spPr>
          <a:xfrm>
            <a:off x="548573" y="489949"/>
            <a:ext cx="9272319" cy="1754326"/>
          </a:xfrm>
          <a:prstGeom prst="rect">
            <a:avLst/>
          </a:prstGeom>
          <a:noFill/>
        </p:spPr>
        <p:txBody>
          <a:bodyPr wrap="square" rtlCol="0">
            <a:spAutoFit/>
          </a:bodyPr>
          <a:lstStyle>
            <a:lvl1pPr algn="l" defTabSz="914446" rtl="0" eaLnBrk="1" latinLnBrk="0" hangingPunct="1">
              <a:lnSpc>
                <a:spcPct val="90000"/>
              </a:lnSpc>
              <a:spcBef>
                <a:spcPct val="0"/>
              </a:spcBef>
              <a:buNone/>
              <a:defRPr lang="uk-UA" sz="3000" b="1" kern="1200">
                <a:solidFill>
                  <a:schemeClr val="tx1"/>
                </a:solidFill>
                <a:latin typeface="+mn-lt"/>
                <a:ea typeface="Roboto Condensed" panose="02000000000000000000" pitchFamily="2" charset="0"/>
                <a:cs typeface="+mn-cs"/>
              </a:defRPr>
            </a:lvl1pPr>
          </a:lstStyle>
          <a:p>
            <a:pPr marL="0" marR="0" lvl="0" indent="0" algn="l" defTabSz="914446"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00B0F0"/>
                </a:solidFill>
                <a:effectLst/>
                <a:uLnTx/>
                <a:uFillTx/>
                <a:latin typeface="Roboto"/>
                <a:cs typeface="+mn-cs"/>
              </a:rPr>
              <a:t>1.3 Wrap common utilities as NPM packages</a:t>
            </a:r>
            <a:br>
              <a:rPr kumimoji="0" lang="en-US" sz="3000" b="1" i="0" u="none" strike="noStrike" kern="1200" cap="none" spc="0" normalizeH="0" baseline="0" noProof="0" dirty="0">
                <a:ln>
                  <a:noFill/>
                </a:ln>
                <a:solidFill>
                  <a:srgbClr val="00B0F0"/>
                </a:solidFill>
                <a:effectLst/>
                <a:uLnTx/>
                <a:uFillTx/>
                <a:latin typeface="Roboto"/>
                <a:cs typeface="+mn-cs"/>
              </a:rPr>
            </a:br>
            <a:endParaRPr kumimoji="0" lang="en-US" sz="3000" b="1" i="0" u="none" strike="noStrike" kern="1200" cap="none" spc="0" normalizeH="0" baseline="0" noProof="0" dirty="0">
              <a:ln>
                <a:noFill/>
              </a:ln>
              <a:solidFill>
                <a:srgbClr val="0A091B"/>
              </a:solidFill>
              <a:effectLst/>
              <a:uLnTx/>
              <a:uFillTx/>
              <a:latin typeface="Roboto"/>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6966" y="1390862"/>
            <a:ext cx="8642994" cy="4861683"/>
          </a:xfrm>
          <a:prstGeom prst="rect">
            <a:avLst/>
          </a:prstGeom>
        </p:spPr>
      </p:pic>
    </p:spTree>
    <p:extLst>
      <p:ext uri="{BB962C8B-B14F-4D97-AF65-F5344CB8AC3E}">
        <p14:creationId xmlns:p14="http://schemas.microsoft.com/office/powerpoint/2010/main" val="104776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DE34CDC-F1D8-47FD-A07C-392096941B26}"/>
              </a:ext>
            </a:extLst>
          </p:cNvPr>
          <p:cNvSpPr>
            <a:spLocks noGrp="1"/>
          </p:cNvSpPr>
          <p:nvPr>
            <p:ph type="title"/>
          </p:nvPr>
        </p:nvSpPr>
        <p:spPr>
          <a:xfrm>
            <a:off x="618036" y="551966"/>
            <a:ext cx="10973890" cy="507831"/>
          </a:xfrm>
        </p:spPr>
        <p:txBody>
          <a:bodyPr/>
          <a:lstStyle/>
          <a:p>
            <a:r>
              <a:rPr lang="en-US" dirty="0">
                <a:solidFill>
                  <a:srgbClr val="00B0F0"/>
                </a:solidFill>
              </a:rPr>
              <a:t>4. Node Secret Sauce - </a:t>
            </a:r>
            <a:r>
              <a:rPr lang="en-US" dirty="0"/>
              <a:t> </a:t>
            </a:r>
            <a:r>
              <a:rPr lang="en-US" dirty="0">
                <a:solidFill>
                  <a:srgbClr val="00B0F0"/>
                </a:solidFill>
              </a:rPr>
              <a:t>Freedom</a:t>
            </a:r>
          </a:p>
        </p:txBody>
      </p:sp>
      <p:grpSp>
        <p:nvGrpSpPr>
          <p:cNvPr id="3" name="Group 2">
            <a:extLst>
              <a:ext uri="{FF2B5EF4-FFF2-40B4-BE49-F238E27FC236}">
                <a16:creationId xmlns:a16="http://schemas.microsoft.com/office/drawing/2014/main" id="{E0D0604D-DD3E-4C4E-8527-DE7BED3C6543}"/>
              </a:ext>
            </a:extLst>
          </p:cNvPr>
          <p:cNvGrpSpPr/>
          <p:nvPr/>
        </p:nvGrpSpPr>
        <p:grpSpPr>
          <a:xfrm>
            <a:off x="2537379" y="1899890"/>
            <a:ext cx="7867012" cy="3325882"/>
            <a:chOff x="-1968165" y="3088226"/>
            <a:chExt cx="11135217" cy="4988823"/>
          </a:xfrm>
        </p:grpSpPr>
        <p:sp>
          <p:nvSpPr>
            <p:cNvPr id="4" name="Freeform 41">
              <a:extLst>
                <a:ext uri="{FF2B5EF4-FFF2-40B4-BE49-F238E27FC236}">
                  <a16:creationId xmlns:a16="http://schemas.microsoft.com/office/drawing/2014/main" id="{EB2221FF-217F-4941-AC75-D416E1E824F5}"/>
                </a:ext>
              </a:extLst>
            </p:cNvPr>
            <p:cNvSpPr>
              <a:spLocks noEditPoints="1"/>
            </p:cNvSpPr>
            <p:nvPr/>
          </p:nvSpPr>
          <p:spPr bwMode="auto">
            <a:xfrm>
              <a:off x="7474434" y="3088226"/>
              <a:ext cx="1692618" cy="1508651"/>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defTabSz="914446"/>
              <a:endParaRPr lang="uk-UA" sz="3200">
                <a:solidFill>
                  <a:srgbClr val="0A091B"/>
                </a:solidFill>
                <a:latin typeface="Roboto"/>
              </a:endParaRPr>
            </a:p>
          </p:txBody>
        </p:sp>
        <p:sp>
          <p:nvSpPr>
            <p:cNvPr id="5" name="TextBox 4">
              <a:extLst>
                <a:ext uri="{FF2B5EF4-FFF2-40B4-BE49-F238E27FC236}">
                  <a16:creationId xmlns:a16="http://schemas.microsoft.com/office/drawing/2014/main" id="{20EE3BA8-514C-46B7-8808-F35124A13016}"/>
                </a:ext>
              </a:extLst>
            </p:cNvPr>
            <p:cNvSpPr txBox="1"/>
            <p:nvPr/>
          </p:nvSpPr>
          <p:spPr>
            <a:xfrm>
              <a:off x="-1968165" y="5168561"/>
              <a:ext cx="10512051" cy="2908488"/>
            </a:xfrm>
            <a:prstGeom prst="rect">
              <a:avLst/>
            </a:prstGeom>
            <a:noFill/>
          </p:spPr>
          <p:txBody>
            <a:bodyPr wrap="square" rtlCol="0">
              <a:spAutoFit/>
            </a:bodyPr>
            <a:lstStyle/>
            <a:p>
              <a:pPr defTabSz="914446"/>
              <a:r>
                <a:rPr lang="en-US" sz="4000" i="1" dirty="0">
                  <a:solidFill>
                    <a:srgbClr val="0A091B"/>
                  </a:solidFill>
                  <a:latin typeface="Roboto"/>
                </a:rPr>
                <a:t>“</a:t>
              </a:r>
              <a:r>
                <a:rPr lang="en-US" sz="4000" b="1" i="1" dirty="0">
                  <a:solidFill>
                    <a:srgbClr val="0A091B"/>
                  </a:solidFill>
                  <a:latin typeface="Roboto"/>
                </a:rPr>
                <a:t>We’re JavaScript developers. Where we are going there are no roads</a:t>
              </a:r>
              <a:r>
                <a:rPr lang="en-US" sz="4000" i="1" dirty="0">
                  <a:solidFill>
                    <a:srgbClr val="0A091B"/>
                  </a:solidFill>
                  <a:latin typeface="Roboto"/>
                </a:rPr>
                <a:t>”</a:t>
              </a:r>
              <a:endParaRPr lang="uk-UA" sz="4000" i="1" dirty="0">
                <a:solidFill>
                  <a:srgbClr val="0A091B"/>
                </a:solidFill>
                <a:latin typeface="Roboto"/>
              </a:endParaRPr>
            </a:p>
          </p:txBody>
        </p:sp>
      </p:grpSp>
    </p:spTree>
    <p:extLst>
      <p:ext uri="{BB962C8B-B14F-4D97-AF65-F5344CB8AC3E}">
        <p14:creationId xmlns:p14="http://schemas.microsoft.com/office/powerpoint/2010/main" val="4287741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950" y="642199"/>
            <a:ext cx="8393545" cy="923330"/>
          </a:xfrm>
        </p:spPr>
        <p:txBody>
          <a:bodyPr/>
          <a:lstStyle/>
          <a:p>
            <a:r>
              <a:rPr lang="en-US" dirty="0">
                <a:solidFill>
                  <a:srgbClr val="00B0F0"/>
                </a:solidFill>
              </a:rPr>
              <a:t>1.4 Separate Express 'app' and 'server'</a:t>
            </a:r>
            <a:br>
              <a:rPr lang="en-US" dirty="0">
                <a:solidFill>
                  <a:srgbClr val="00B0F0"/>
                </a:solidFill>
              </a:rPr>
            </a:br>
            <a:endParaRPr lang="en-US" dirty="0">
              <a:solidFill>
                <a:srgbClr val="00B0F0"/>
              </a:solidFill>
            </a:endParaRPr>
          </a:p>
        </p:txBody>
      </p:sp>
      <p:sp>
        <p:nvSpPr>
          <p:cNvPr id="3" name="Rectangle 2"/>
          <p:cNvSpPr/>
          <p:nvPr/>
        </p:nvSpPr>
        <p:spPr>
          <a:xfrm>
            <a:off x="866899" y="1879086"/>
            <a:ext cx="10865318" cy="304698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A091B"/>
                </a:solidFill>
                <a:effectLst/>
                <a:uLnTx/>
                <a:uFillTx/>
                <a:latin typeface="Roboto"/>
                <a:ea typeface="+mn-ea"/>
                <a:cs typeface="+mn-cs"/>
              </a:rPr>
              <a:t>TL;DR:</a:t>
            </a:r>
            <a:r>
              <a:rPr kumimoji="0" lang="en-US" sz="2400" b="0" i="0" u="none" strike="noStrike" kern="1200" cap="none" spc="0" normalizeH="0" baseline="0" noProof="0" dirty="0">
                <a:ln>
                  <a:noFill/>
                </a:ln>
                <a:solidFill>
                  <a:srgbClr val="0A091B"/>
                </a:solidFill>
                <a:effectLst/>
                <a:uLnTx/>
                <a:uFillTx/>
                <a:latin typeface="Roboto"/>
                <a:ea typeface="+mn-ea"/>
                <a:cs typeface="+mn-cs"/>
              </a:rPr>
              <a:t> Avoid the nasty habit of defining the entire </a:t>
            </a:r>
            <a:r>
              <a:rPr kumimoji="0" lang="en-US" sz="2400" b="0" i="0" u="none" strike="noStrike" kern="1200" cap="none" spc="0" normalizeH="0" baseline="0" noProof="0" dirty="0">
                <a:ln>
                  <a:noFill/>
                </a:ln>
                <a:solidFill>
                  <a:srgbClr val="0A091B"/>
                </a:solidFill>
                <a:effectLst/>
                <a:uLnTx/>
                <a:uFillTx/>
                <a:latin typeface="Roboto"/>
                <a:ea typeface="+mn-ea"/>
                <a:cs typeface="+mn-cs"/>
                <a:hlinkClick r:id="rId2"/>
              </a:rPr>
              <a:t>Express</a:t>
            </a:r>
            <a:r>
              <a:rPr kumimoji="0" lang="en-US" sz="2400" b="0" i="0" u="none" strike="noStrike" kern="1200" cap="none" spc="0" normalizeH="0" baseline="0" noProof="0" dirty="0">
                <a:ln>
                  <a:noFill/>
                </a:ln>
                <a:solidFill>
                  <a:srgbClr val="0A091B"/>
                </a:solidFill>
                <a:effectLst/>
                <a:uLnTx/>
                <a:uFillTx/>
                <a:latin typeface="Roboto"/>
                <a:ea typeface="+mn-ea"/>
                <a:cs typeface="+mn-cs"/>
              </a:rPr>
              <a:t> app in a single huge file - separate your 'Express' definition to at least two files: the API declaration (app.js) and the networking concerns (WWW). For even better structure, locate your API declaration within components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A091B"/>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A091B"/>
                </a:solidFill>
                <a:effectLst/>
                <a:uLnTx/>
                <a:uFillTx/>
                <a:latin typeface="Roboto"/>
                <a:ea typeface="+mn-ea"/>
                <a:cs typeface="+mn-cs"/>
              </a:rPr>
              <a:t>Otherwise:</a:t>
            </a:r>
            <a:r>
              <a:rPr kumimoji="0" lang="en-US" sz="2400" b="0" i="0" u="none" strike="noStrike" kern="1200" cap="none" spc="0" normalizeH="0" baseline="0" noProof="0" dirty="0">
                <a:ln>
                  <a:noFill/>
                </a:ln>
                <a:solidFill>
                  <a:srgbClr val="0A091B"/>
                </a:solidFill>
                <a:effectLst/>
                <a:uLnTx/>
                <a:uFillTx/>
                <a:latin typeface="Roboto"/>
                <a:ea typeface="+mn-ea"/>
                <a:cs typeface="+mn-cs"/>
              </a:rPr>
              <a:t> Your API will be accessible for testing via HTTP calls only (slower and much harder to generate coverage reports). It probably won't be a big pleasure to maintain hundreds of lines of code in a single file</a:t>
            </a:r>
          </a:p>
        </p:txBody>
      </p:sp>
    </p:spTree>
    <p:extLst>
      <p:ext uri="{BB962C8B-B14F-4D97-AF65-F5344CB8AC3E}">
        <p14:creationId xmlns:p14="http://schemas.microsoft.com/office/powerpoint/2010/main" val="2788811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38151" y="2207728"/>
            <a:ext cx="10600705" cy="341632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58591"/>
                </a:solidFill>
                <a:effectLst/>
                <a:uLnTx/>
                <a:uFillTx/>
                <a:latin typeface="Roboto"/>
                <a:ea typeface="+mn-ea"/>
                <a:cs typeface="+mn-cs"/>
              </a:rPr>
              <a:t>The latest Express generator comes with a great practice that is worth to keep - the API declaration is separated from the network related configuration (port, protocol,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etc</a:t>
            </a:r>
            <a:r>
              <a:rPr kumimoji="0" lang="en-US" sz="2400" b="0" i="0" u="none" strike="noStrike" kern="1200" cap="none" spc="0" normalizeH="0" baseline="0" noProof="0" dirty="0">
                <a:ln>
                  <a:noFill/>
                </a:ln>
                <a:solidFill>
                  <a:srgbClr val="858591"/>
                </a:solidFill>
                <a:effectLst/>
                <a:uLnTx/>
                <a:uFillTx/>
                <a:latin typeface="Roboto"/>
                <a:ea typeface="+mn-ea"/>
                <a:cs typeface="+mn-cs"/>
              </a:rPr>
              <a:t>). This allows testing the API in-process, without performing network calls, with all the benefits that it brings to the table: fast testing execution and getting coverage metrics of the code. It also allows deploying the same API under flexible and different network conditions. Bonus: better separation of concerns and cleaner code</a:t>
            </a:r>
          </a:p>
          <a:p>
            <a:pPr marL="0" marR="0" lvl="0" indent="0" algn="just" defTabSz="914400" rtl="0" eaLnBrk="1" fontAlgn="auto" latinLnBrk="0" hangingPunct="1">
              <a:lnSpc>
                <a:spcPct val="100000"/>
              </a:lnSpc>
              <a:spcBef>
                <a:spcPts val="0"/>
              </a:spcBef>
              <a:spcAft>
                <a:spcPts val="0"/>
              </a:spcAft>
              <a:buClrTx/>
              <a:buSzTx/>
              <a:buFontTx/>
              <a:buNone/>
              <a:tabLst/>
              <a:defRPr/>
            </a:pPr>
            <a:br>
              <a:rPr kumimoji="0" lang="en-US" sz="2400" b="0" i="0" u="none" strike="noStrike" kern="1200" cap="none" spc="0" normalizeH="0" baseline="0" noProof="0" dirty="0">
                <a:ln>
                  <a:noFill/>
                </a:ln>
                <a:solidFill>
                  <a:srgbClr val="858591"/>
                </a:solidFill>
                <a:effectLst/>
                <a:uLnTx/>
                <a:uFillTx/>
                <a:latin typeface="Roboto"/>
                <a:ea typeface="+mn-ea"/>
                <a:cs typeface="+mn-cs"/>
              </a:rPr>
            </a:br>
            <a:endParaRPr kumimoji="0" lang="en-US" sz="2400" b="0" i="0" u="none" strike="noStrike" kern="1200" cap="none" spc="0" normalizeH="0" baseline="0" noProof="0" dirty="0">
              <a:ln>
                <a:noFill/>
              </a:ln>
              <a:solidFill>
                <a:srgbClr val="858591"/>
              </a:solidFill>
              <a:effectLst/>
              <a:uLnTx/>
              <a:uFillTx/>
              <a:latin typeface="Roboto"/>
              <a:ea typeface="+mn-ea"/>
              <a:cs typeface="+mn-cs"/>
            </a:endParaRPr>
          </a:p>
        </p:txBody>
      </p:sp>
      <p:sp>
        <p:nvSpPr>
          <p:cNvPr id="4" name="Title 1"/>
          <p:cNvSpPr txBox="1">
            <a:spLocks/>
          </p:cNvSpPr>
          <p:nvPr/>
        </p:nvSpPr>
        <p:spPr>
          <a:xfrm>
            <a:off x="453571" y="654075"/>
            <a:ext cx="8393545" cy="923330"/>
          </a:xfrm>
          <a:prstGeom prst="rect">
            <a:avLst/>
          </a:prstGeom>
          <a:noFill/>
        </p:spPr>
        <p:txBody>
          <a:bodyPr wrap="square" rtlCol="0">
            <a:spAutoFit/>
          </a:bodyPr>
          <a:lstStyle>
            <a:lvl1pPr algn="l" defTabSz="914446" rtl="0" eaLnBrk="1" latinLnBrk="0" hangingPunct="1">
              <a:lnSpc>
                <a:spcPct val="90000"/>
              </a:lnSpc>
              <a:spcBef>
                <a:spcPct val="0"/>
              </a:spcBef>
              <a:buNone/>
              <a:defRPr lang="uk-UA" sz="3000" b="1" kern="1200">
                <a:solidFill>
                  <a:schemeClr val="tx1"/>
                </a:solidFill>
                <a:latin typeface="+mn-lt"/>
                <a:ea typeface="Roboto Condensed" panose="02000000000000000000" pitchFamily="2" charset="0"/>
                <a:cs typeface="+mn-cs"/>
              </a:defRPr>
            </a:lvl1pPr>
          </a:lstStyle>
          <a:p>
            <a:pPr marL="0" marR="0" lvl="0" indent="0" algn="l" defTabSz="914446"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a:ln>
                  <a:noFill/>
                </a:ln>
                <a:solidFill>
                  <a:srgbClr val="00B0F0"/>
                </a:solidFill>
                <a:effectLst/>
                <a:uLnTx/>
                <a:uFillTx/>
                <a:latin typeface="Roboto"/>
                <a:cs typeface="+mn-cs"/>
              </a:rPr>
              <a:t>1.4 Separate Express 'app' and 'server'</a:t>
            </a:r>
            <a:br>
              <a:rPr kumimoji="0" lang="en-US" sz="3000" b="1" i="0" u="none" strike="noStrike" kern="1200" cap="none" spc="0" normalizeH="0" baseline="0" noProof="0">
                <a:ln>
                  <a:noFill/>
                </a:ln>
                <a:solidFill>
                  <a:srgbClr val="00B0F0"/>
                </a:solidFill>
                <a:effectLst/>
                <a:uLnTx/>
                <a:uFillTx/>
                <a:latin typeface="Roboto"/>
                <a:cs typeface="+mn-cs"/>
              </a:rPr>
            </a:br>
            <a:endParaRPr kumimoji="0" lang="en-US" sz="3000" b="1" i="0" u="none" strike="noStrike" kern="1200" cap="none" spc="0" normalizeH="0" baseline="0" noProof="0" dirty="0">
              <a:ln>
                <a:noFill/>
              </a:ln>
              <a:solidFill>
                <a:srgbClr val="00B0F0"/>
              </a:solidFill>
              <a:effectLst/>
              <a:uLnTx/>
              <a:uFillTx/>
              <a:latin typeface="Roboto"/>
              <a:cs typeface="+mn-cs"/>
            </a:endParaRPr>
          </a:p>
        </p:txBody>
      </p:sp>
      <p:sp>
        <p:nvSpPr>
          <p:cNvPr id="5" name="Rectangle 4"/>
          <p:cNvSpPr/>
          <p:nvPr/>
        </p:nvSpPr>
        <p:spPr>
          <a:xfrm>
            <a:off x="836855" y="1433571"/>
            <a:ext cx="447750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Tree>
    <p:extLst>
      <p:ext uri="{BB962C8B-B14F-4D97-AF65-F5344CB8AC3E}">
        <p14:creationId xmlns:p14="http://schemas.microsoft.com/office/powerpoint/2010/main" val="1109124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448" y="576247"/>
            <a:ext cx="10341099" cy="682537"/>
          </a:xfrm>
        </p:spPr>
        <p:txBody>
          <a:bodyPr/>
          <a:lstStyle/>
          <a:p>
            <a:r>
              <a:rPr lang="en-US" dirty="0"/>
              <a:t>Code example: API declaration, should reside in app.js</a:t>
            </a:r>
            <a:br>
              <a:rPr lang="en-US" dirty="0"/>
            </a:br>
            <a:endParaRPr lang="en-US" dirty="0"/>
          </a:p>
        </p:txBody>
      </p:sp>
      <p:sp>
        <p:nvSpPr>
          <p:cNvPr id="3" name="Rectangle 2"/>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4"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10" name="Rectangle 1">
            <a:extLst>
              <a:ext uri="{FF2B5EF4-FFF2-40B4-BE49-F238E27FC236}">
                <a16:creationId xmlns:a16="http://schemas.microsoft.com/office/drawing/2014/main" id="{713BF653-E4DB-4753-B16C-F20D52269D80}"/>
              </a:ext>
            </a:extLst>
          </p:cNvPr>
          <p:cNvSpPr>
            <a:spLocks noChangeArrowheads="1"/>
          </p:cNvSpPr>
          <p:nvPr/>
        </p:nvSpPr>
        <p:spPr bwMode="auto">
          <a:xfrm>
            <a:off x="2470069" y="2707514"/>
            <a:ext cx="9048996" cy="2052165"/>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2667"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667"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var</a:t>
            </a:r>
            <a:r>
              <a:rPr kumimoji="0" lang="en-US" altLang="en-US" sz="2667"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app = express();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667"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app.use</a:t>
            </a:r>
            <a:r>
              <a:rPr kumimoji="0" lang="en-US" altLang="en-US" sz="2667"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2667"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bodyParser.json</a:t>
            </a:r>
            <a:r>
              <a:rPr kumimoji="0" lang="en-US" altLang="en-US" sz="2667"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667"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app.use</a:t>
            </a:r>
            <a:r>
              <a:rPr kumimoji="0" lang="en-US" altLang="en-US" sz="2667"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2667"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api</a:t>
            </a:r>
            <a:r>
              <a:rPr kumimoji="0" lang="en-US" altLang="en-US" sz="2667"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/events", </a:t>
            </a:r>
            <a:r>
              <a:rPr kumimoji="0" lang="en-US" altLang="en-US" sz="2667"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events.API</a:t>
            </a:r>
            <a:r>
              <a:rPr kumimoji="0" lang="en-US" altLang="en-US" sz="2667"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667"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app.use</a:t>
            </a:r>
            <a:r>
              <a:rPr kumimoji="0" lang="en-US" altLang="en-US" sz="2667"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2667"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api</a:t>
            </a:r>
            <a:r>
              <a:rPr kumimoji="0" lang="en-US" altLang="en-US" sz="2667"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/forms", forms);</a:t>
            </a:r>
          </a:p>
        </p:txBody>
      </p:sp>
    </p:spTree>
    <p:extLst>
      <p:ext uri="{BB962C8B-B14F-4D97-AF65-F5344CB8AC3E}">
        <p14:creationId xmlns:p14="http://schemas.microsoft.com/office/powerpoint/2010/main" val="2005293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10922990" cy="1020347"/>
          </a:xfrm>
        </p:spPr>
        <p:txBody>
          <a:bodyPr/>
          <a:lstStyle/>
          <a:p>
            <a:r>
              <a:rPr lang="en-US" dirty="0"/>
              <a:t>Code example: Server network declaration, should reside in /bin/www</a:t>
            </a:r>
            <a:br>
              <a:rPr lang="en-US" dirty="0"/>
            </a:br>
            <a:endParaRPr lang="en-US" dirty="0"/>
          </a:p>
        </p:txBody>
      </p:sp>
      <p:sp>
        <p:nvSpPr>
          <p:cNvPr id="3" name="Rectangle 2"/>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4"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7" name="Rectangle 1">
            <a:extLst>
              <a:ext uri="{FF2B5EF4-FFF2-40B4-BE49-F238E27FC236}">
                <a16:creationId xmlns:a16="http://schemas.microsoft.com/office/drawing/2014/main" id="{713BF653-E4DB-4753-B16C-F20D52269D80}"/>
              </a:ext>
            </a:extLst>
          </p:cNvPr>
          <p:cNvSpPr>
            <a:spLocks noChangeArrowheads="1"/>
          </p:cNvSpPr>
          <p:nvPr/>
        </p:nvSpPr>
        <p:spPr bwMode="auto">
          <a:xfrm>
            <a:off x="2042556" y="2069274"/>
            <a:ext cx="9619013" cy="3939540"/>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var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app = require('../app');</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var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http = require('http');</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Get port from environment and store in Express.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var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port =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normalizePort</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process.env.PORT</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'3000');</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app.set</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('port', port);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Create HTTP server.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var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server =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http.createServer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(app);</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3191851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2"/>
            <a:ext cx="10637982" cy="972846"/>
          </a:xfrm>
        </p:spPr>
        <p:txBody>
          <a:bodyPr/>
          <a:lstStyle/>
          <a:p>
            <a:r>
              <a:rPr lang="en-US" dirty="0"/>
              <a:t>Example: test your API in-process using </a:t>
            </a:r>
            <a:r>
              <a:rPr lang="en-US" dirty="0" err="1"/>
              <a:t>supertest</a:t>
            </a:r>
            <a:r>
              <a:rPr lang="en-US" dirty="0"/>
              <a:t> (popular testing package)</a:t>
            </a:r>
            <a:br>
              <a:rPr lang="en-US" dirty="0"/>
            </a:br>
            <a:endParaRPr lang="en-US" dirty="0"/>
          </a:p>
        </p:txBody>
      </p:sp>
      <p:sp>
        <p:nvSpPr>
          <p:cNvPr id="3" name="Rectangle 2"/>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4"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5" name="Rectangle 1">
            <a:extLst>
              <a:ext uri="{FF2B5EF4-FFF2-40B4-BE49-F238E27FC236}">
                <a16:creationId xmlns:a16="http://schemas.microsoft.com/office/drawing/2014/main" id="{713BF653-E4DB-4753-B16C-F20D52269D80}"/>
              </a:ext>
            </a:extLst>
          </p:cNvPr>
          <p:cNvSpPr>
            <a:spLocks noChangeArrowheads="1"/>
          </p:cNvSpPr>
          <p:nvPr/>
        </p:nvSpPr>
        <p:spPr bwMode="auto">
          <a:xfrm>
            <a:off x="1911927" y="1902926"/>
            <a:ext cx="9595263" cy="4093428"/>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9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const</a:t>
            </a:r>
            <a:r>
              <a:rPr kumimoji="0" lang="en-US" altLang="en-US" sz="1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app = express();</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9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app.get</a:t>
            </a:r>
            <a:r>
              <a:rPr kumimoji="0" lang="en-US" altLang="en-US" sz="1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('/user', function(</a:t>
            </a:r>
            <a:r>
              <a:rPr kumimoji="0" lang="en-US" altLang="en-US" sz="19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req</a:t>
            </a:r>
            <a:r>
              <a:rPr kumimoji="0" lang="en-US" altLang="en-US" sz="1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res)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9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res.status</a:t>
            </a:r>
            <a:r>
              <a:rPr kumimoji="0" lang="en-US" altLang="en-US" sz="1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(200).</a:t>
            </a:r>
            <a:r>
              <a:rPr kumimoji="0" lang="en-US" altLang="en-US" sz="19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json</a:t>
            </a:r>
            <a:r>
              <a:rPr kumimoji="0" lang="en-US" altLang="en-US" sz="1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name: '</a:t>
            </a:r>
            <a:r>
              <a:rPr kumimoji="0" lang="en-US" altLang="en-US" sz="19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tobi</a:t>
            </a:r>
            <a:r>
              <a:rPr kumimoji="0" lang="en-US" altLang="en-US" sz="1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request(app)</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.get('/user')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.expect('Content-Type', /</a:t>
            </a:r>
            <a:r>
              <a:rPr kumimoji="0" lang="en-US" altLang="en-US" sz="19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json</a:t>
            </a:r>
            <a:r>
              <a:rPr kumimoji="0" lang="en-US" altLang="en-US" sz="1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.expect('Content-Length', '15')</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.expect(200)</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.end(function(err, res)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if (err) throw err;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2808441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199" y="582822"/>
            <a:ext cx="11243623" cy="923330"/>
          </a:xfrm>
        </p:spPr>
        <p:txBody>
          <a:bodyPr/>
          <a:lstStyle/>
          <a:p>
            <a:r>
              <a:rPr lang="en-US" dirty="0">
                <a:solidFill>
                  <a:srgbClr val="00B0F0"/>
                </a:solidFill>
              </a:rPr>
              <a:t>1.5 Use environment aware, secure and hierarchical </a:t>
            </a:r>
            <a:r>
              <a:rPr lang="en-US" dirty="0" err="1">
                <a:solidFill>
                  <a:srgbClr val="00B0F0"/>
                </a:solidFill>
              </a:rPr>
              <a:t>config</a:t>
            </a:r>
            <a:br>
              <a:rPr lang="en-US" dirty="0">
                <a:solidFill>
                  <a:srgbClr val="00B0F0"/>
                </a:solidFill>
              </a:rPr>
            </a:br>
            <a:endParaRPr lang="en-US" dirty="0">
              <a:solidFill>
                <a:srgbClr val="00B0F0"/>
              </a:solidFill>
            </a:endParaRPr>
          </a:p>
        </p:txBody>
      </p:sp>
      <p:sp>
        <p:nvSpPr>
          <p:cNvPr id="3" name="Rectangle 2"/>
          <p:cNvSpPr/>
          <p:nvPr/>
        </p:nvSpPr>
        <p:spPr>
          <a:xfrm>
            <a:off x="584200" y="1400069"/>
            <a:ext cx="10780486" cy="452431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4292E"/>
                </a:solidFill>
                <a:effectLst/>
                <a:uLnTx/>
                <a:uFillTx/>
                <a:latin typeface="Roboto"/>
                <a:ea typeface="+mn-ea"/>
                <a:cs typeface="+mn-cs"/>
              </a:rPr>
              <a:t>TL;DR:</a:t>
            </a:r>
            <a:r>
              <a:rPr kumimoji="0" lang="en-US" sz="3200" b="0" i="0" u="none" strike="noStrike" kern="1200" cap="none" spc="0" normalizeH="0" baseline="0" noProof="0" dirty="0">
                <a:ln>
                  <a:noFill/>
                </a:ln>
                <a:solidFill>
                  <a:srgbClr val="24292E"/>
                </a:solidFill>
                <a:effectLst/>
                <a:uLnTx/>
                <a:uFillTx/>
                <a:latin typeface="Roboto"/>
                <a:ea typeface="+mn-ea"/>
                <a:cs typeface="+mn-cs"/>
              </a:rPr>
              <a:t> A perfect and flawless configuration setup should ensure (a) keys can be read from file AND from environment variable (b) secrets are kept outside committed code (c) </a:t>
            </a:r>
            <a:r>
              <a:rPr kumimoji="0" lang="en-US" sz="3200" b="0" i="0" u="none" strike="noStrike" kern="1200" cap="none" spc="0" normalizeH="0" baseline="0" noProof="0" dirty="0" err="1">
                <a:ln>
                  <a:noFill/>
                </a:ln>
                <a:solidFill>
                  <a:srgbClr val="24292E"/>
                </a:solidFill>
                <a:effectLst/>
                <a:uLnTx/>
                <a:uFillTx/>
                <a:latin typeface="Roboto"/>
                <a:ea typeface="+mn-ea"/>
                <a:cs typeface="+mn-cs"/>
              </a:rPr>
              <a:t>config</a:t>
            </a:r>
            <a:r>
              <a:rPr kumimoji="0" lang="en-US" sz="3200" b="0" i="0" u="none" strike="noStrike" kern="1200" cap="none" spc="0" normalizeH="0" baseline="0" noProof="0" dirty="0">
                <a:ln>
                  <a:noFill/>
                </a:ln>
                <a:solidFill>
                  <a:srgbClr val="24292E"/>
                </a:solidFill>
                <a:effectLst/>
                <a:uLnTx/>
                <a:uFillTx/>
                <a:latin typeface="Roboto"/>
                <a:ea typeface="+mn-ea"/>
                <a:cs typeface="+mn-cs"/>
              </a:rPr>
              <a:t> is hierarchical for easier </a:t>
            </a:r>
            <a:r>
              <a:rPr kumimoji="0" lang="en-US" sz="3200" b="0" i="0" u="none" strike="noStrike" kern="1200" cap="none" spc="0" normalizeH="0" baseline="0" noProof="0" dirty="0" err="1">
                <a:ln>
                  <a:noFill/>
                </a:ln>
                <a:solidFill>
                  <a:srgbClr val="24292E"/>
                </a:solidFill>
                <a:effectLst/>
                <a:uLnTx/>
                <a:uFillTx/>
                <a:latin typeface="Roboto"/>
                <a:ea typeface="+mn-ea"/>
                <a:cs typeface="+mn-cs"/>
              </a:rPr>
              <a:t>findability</a:t>
            </a:r>
            <a:r>
              <a:rPr kumimoji="0" lang="en-US" sz="3200" b="0" i="0" u="none" strike="noStrike" kern="1200" cap="none" spc="0" normalizeH="0" baseline="0" noProof="0" dirty="0">
                <a:ln>
                  <a:noFill/>
                </a:ln>
                <a:solidFill>
                  <a:srgbClr val="24292E"/>
                </a:solidFill>
                <a:effectLst/>
                <a:uLnTx/>
                <a:uFillTx/>
                <a:latin typeface="Roboto"/>
                <a:ea typeface="+mn-ea"/>
                <a:cs typeface="+mn-cs"/>
              </a:rPr>
              <a:t>. There are a few packages that can help tick most of those boxes like </a:t>
            </a:r>
            <a:r>
              <a:rPr kumimoji="0" lang="en-US" sz="3200" b="0" i="0" u="none" strike="noStrike" kern="1200" cap="none" spc="0" normalizeH="0" baseline="0" noProof="0" dirty="0" err="1">
                <a:ln>
                  <a:noFill/>
                </a:ln>
                <a:solidFill>
                  <a:srgbClr val="0366D6"/>
                </a:solidFill>
                <a:effectLst/>
                <a:uLnTx/>
                <a:uFillTx/>
                <a:latin typeface="Roboto"/>
                <a:ea typeface="+mn-ea"/>
                <a:cs typeface="+mn-cs"/>
                <a:hlinkClick r:id="rId2"/>
              </a:rPr>
              <a:t>rc</a:t>
            </a:r>
            <a:r>
              <a:rPr kumimoji="0" lang="en-US" sz="3200" b="0" i="0" u="none" strike="noStrike" kern="1200" cap="none" spc="0" normalizeH="0" baseline="0" noProof="0" dirty="0">
                <a:ln>
                  <a:noFill/>
                </a:ln>
                <a:solidFill>
                  <a:srgbClr val="24292E"/>
                </a:solidFill>
                <a:effectLst/>
                <a:uLnTx/>
                <a:uFillTx/>
                <a:latin typeface="Roboto"/>
                <a:ea typeface="+mn-ea"/>
                <a:cs typeface="+mn-cs"/>
              </a:rPr>
              <a:t>, </a:t>
            </a:r>
            <a:r>
              <a:rPr kumimoji="0" lang="en-US" sz="3200" b="0" i="0" u="none" strike="noStrike" kern="1200" cap="none" spc="0" normalizeH="0" baseline="0" noProof="0" dirty="0" err="1">
                <a:ln>
                  <a:noFill/>
                </a:ln>
                <a:solidFill>
                  <a:srgbClr val="0366D6"/>
                </a:solidFill>
                <a:effectLst/>
                <a:uLnTx/>
                <a:uFillTx/>
                <a:latin typeface="Roboto"/>
                <a:ea typeface="+mn-ea"/>
                <a:cs typeface="+mn-cs"/>
                <a:hlinkClick r:id="rId3"/>
              </a:rPr>
              <a:t>nconf</a:t>
            </a:r>
            <a:r>
              <a:rPr kumimoji="0" lang="en-US" sz="3200" b="0" i="0" u="none" strike="noStrike" kern="1200" cap="none" spc="0" normalizeH="0" baseline="0" noProof="0" dirty="0">
                <a:ln>
                  <a:noFill/>
                </a:ln>
                <a:solidFill>
                  <a:srgbClr val="24292E"/>
                </a:solidFill>
                <a:effectLst/>
                <a:uLnTx/>
                <a:uFillTx/>
                <a:latin typeface="Roboto"/>
                <a:ea typeface="+mn-ea"/>
                <a:cs typeface="+mn-cs"/>
              </a:rPr>
              <a:t> and </a:t>
            </a:r>
            <a:r>
              <a:rPr kumimoji="0" lang="en-US" sz="3200" b="0" i="0" u="none" strike="noStrike" kern="1200" cap="none" spc="0" normalizeH="0" baseline="0" noProof="0" dirty="0" err="1">
                <a:ln>
                  <a:noFill/>
                </a:ln>
                <a:solidFill>
                  <a:srgbClr val="0366D6"/>
                </a:solidFill>
                <a:effectLst/>
                <a:uLnTx/>
                <a:uFillTx/>
                <a:latin typeface="Roboto"/>
                <a:ea typeface="+mn-ea"/>
                <a:cs typeface="+mn-cs"/>
                <a:hlinkClick r:id="rId4"/>
              </a:rPr>
              <a:t>config</a:t>
            </a:r>
            <a:endParaRPr kumimoji="0" lang="en-US" sz="32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3200" b="0" i="0" u="none" strike="noStrike" kern="1200" cap="none" spc="0" normalizeH="0" baseline="0" noProof="0" dirty="0">
                <a:ln>
                  <a:noFill/>
                </a:ln>
                <a:solidFill>
                  <a:srgbClr val="24292E"/>
                </a:solidFill>
                <a:effectLst/>
                <a:uLnTx/>
                <a:uFillTx/>
                <a:latin typeface="Roboto"/>
                <a:ea typeface="+mn-ea"/>
                <a:cs typeface="+mn-cs"/>
              </a:rPr>
              <a:t> Failing to satisfy any of the </a:t>
            </a:r>
            <a:r>
              <a:rPr kumimoji="0" lang="en-US" sz="3200" b="0" i="0" u="none" strike="noStrike" kern="1200" cap="none" spc="0" normalizeH="0" baseline="0" noProof="0" dirty="0" err="1">
                <a:ln>
                  <a:noFill/>
                </a:ln>
                <a:solidFill>
                  <a:srgbClr val="24292E"/>
                </a:solidFill>
                <a:effectLst/>
                <a:uLnTx/>
                <a:uFillTx/>
                <a:latin typeface="Roboto"/>
                <a:ea typeface="+mn-ea"/>
                <a:cs typeface="+mn-cs"/>
              </a:rPr>
              <a:t>config</a:t>
            </a:r>
            <a:r>
              <a:rPr kumimoji="0" lang="en-US" sz="3200" b="0" i="0" u="none" strike="noStrike" kern="1200" cap="none" spc="0" normalizeH="0" baseline="0" noProof="0" dirty="0">
                <a:ln>
                  <a:noFill/>
                </a:ln>
                <a:solidFill>
                  <a:srgbClr val="24292E"/>
                </a:solidFill>
                <a:effectLst/>
                <a:uLnTx/>
                <a:uFillTx/>
                <a:latin typeface="Roboto"/>
                <a:ea typeface="+mn-ea"/>
                <a:cs typeface="+mn-cs"/>
              </a:rPr>
              <a:t> requirements will simply bog down the development or </a:t>
            </a:r>
            <a:r>
              <a:rPr kumimoji="0" lang="en-US" sz="3200" b="0" i="0" u="none" strike="noStrike" kern="1200" cap="none" spc="0" normalizeH="0" baseline="0" noProof="0" dirty="0" err="1">
                <a:ln>
                  <a:noFill/>
                </a:ln>
                <a:solidFill>
                  <a:srgbClr val="24292E"/>
                </a:solidFill>
                <a:effectLst/>
                <a:uLnTx/>
                <a:uFillTx/>
                <a:latin typeface="Roboto"/>
                <a:ea typeface="+mn-ea"/>
                <a:cs typeface="+mn-cs"/>
              </a:rPr>
              <a:t>devops</a:t>
            </a:r>
            <a:r>
              <a:rPr kumimoji="0" lang="en-US" sz="3200" b="0" i="0" u="none" strike="noStrike" kern="1200" cap="none" spc="0" normalizeH="0" baseline="0" noProof="0" dirty="0">
                <a:ln>
                  <a:noFill/>
                </a:ln>
                <a:solidFill>
                  <a:srgbClr val="24292E"/>
                </a:solidFill>
                <a:effectLst/>
                <a:uLnTx/>
                <a:uFillTx/>
                <a:latin typeface="Roboto"/>
                <a:ea typeface="+mn-ea"/>
                <a:cs typeface="+mn-cs"/>
              </a:rPr>
              <a:t> team. Probably both</a:t>
            </a:r>
          </a:p>
        </p:txBody>
      </p:sp>
    </p:spTree>
    <p:extLst>
      <p:ext uri="{BB962C8B-B14F-4D97-AF65-F5344CB8AC3E}">
        <p14:creationId xmlns:p14="http://schemas.microsoft.com/office/powerpoint/2010/main" val="3001108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4200" y="2034431"/>
            <a:ext cx="11481130" cy="427809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858591"/>
                </a:solidFill>
                <a:effectLst/>
                <a:uLnTx/>
                <a:uFillTx/>
                <a:latin typeface="Roboto"/>
                <a:ea typeface="+mn-ea"/>
                <a:cs typeface="+mn-cs"/>
              </a:rPr>
              <a:t>When dealing with configuration data, many things can just annoy and slow down:</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700" b="0" i="0" u="none" strike="noStrike" kern="1200" cap="none" spc="0" normalizeH="0" baseline="0" noProof="0" dirty="0">
                <a:ln>
                  <a:noFill/>
                </a:ln>
                <a:solidFill>
                  <a:srgbClr val="858591"/>
                </a:solidFill>
                <a:effectLst/>
                <a:uLnTx/>
                <a:uFillTx/>
                <a:latin typeface="Roboto"/>
                <a:ea typeface="+mn-ea"/>
                <a:cs typeface="+mn-cs"/>
              </a:rPr>
              <a:t>setting all the keys using process environment variables becomes very tedious when in need to inject 100 keys (instead of just committing those in a </a:t>
            </a:r>
            <a:r>
              <a:rPr kumimoji="0" lang="en-US" sz="1700" b="0" i="0" u="none" strike="noStrike" kern="1200" cap="none" spc="0" normalizeH="0" baseline="0" noProof="0" dirty="0" err="1">
                <a:ln>
                  <a:noFill/>
                </a:ln>
                <a:solidFill>
                  <a:srgbClr val="858591"/>
                </a:solidFill>
                <a:effectLst/>
                <a:uLnTx/>
                <a:uFillTx/>
                <a:latin typeface="Roboto"/>
                <a:ea typeface="+mn-ea"/>
                <a:cs typeface="+mn-cs"/>
              </a:rPr>
              <a:t>config</a:t>
            </a:r>
            <a:r>
              <a:rPr kumimoji="0" lang="en-US" sz="1700" b="0" i="0" u="none" strike="noStrike" kern="1200" cap="none" spc="0" normalizeH="0" baseline="0" noProof="0" dirty="0">
                <a:ln>
                  <a:noFill/>
                </a:ln>
                <a:solidFill>
                  <a:srgbClr val="858591"/>
                </a:solidFill>
                <a:effectLst/>
                <a:uLnTx/>
                <a:uFillTx/>
                <a:latin typeface="Roboto"/>
                <a:ea typeface="+mn-ea"/>
                <a:cs typeface="+mn-cs"/>
              </a:rPr>
              <a:t> file), however when dealing with files only the </a:t>
            </a:r>
            <a:r>
              <a:rPr kumimoji="0" lang="en-US" sz="1700" b="0" i="0" u="none" strike="noStrike" kern="1200" cap="none" spc="0" normalizeH="0" baseline="0" noProof="0" dirty="0" err="1">
                <a:ln>
                  <a:noFill/>
                </a:ln>
                <a:solidFill>
                  <a:srgbClr val="858591"/>
                </a:solidFill>
                <a:effectLst/>
                <a:uLnTx/>
                <a:uFillTx/>
                <a:latin typeface="Roboto"/>
                <a:ea typeface="+mn-ea"/>
                <a:cs typeface="+mn-cs"/>
              </a:rPr>
              <a:t>DevOps</a:t>
            </a:r>
            <a:r>
              <a:rPr kumimoji="0" lang="en-US" sz="1700" b="0" i="0" u="none" strike="noStrike" kern="1200" cap="none" spc="0" normalizeH="0" baseline="0" noProof="0" dirty="0">
                <a:ln>
                  <a:noFill/>
                </a:ln>
                <a:solidFill>
                  <a:srgbClr val="858591"/>
                </a:solidFill>
                <a:effectLst/>
                <a:uLnTx/>
                <a:uFillTx/>
                <a:latin typeface="Roboto"/>
                <a:ea typeface="+mn-ea"/>
                <a:cs typeface="+mn-cs"/>
              </a:rPr>
              <a:t> admins cannot alter the behavior without changing the code. A reliable </a:t>
            </a:r>
            <a:r>
              <a:rPr kumimoji="0" lang="en-US" sz="1700" b="0" i="0" u="none" strike="noStrike" kern="1200" cap="none" spc="0" normalizeH="0" baseline="0" noProof="0" dirty="0" err="1">
                <a:ln>
                  <a:noFill/>
                </a:ln>
                <a:solidFill>
                  <a:srgbClr val="858591"/>
                </a:solidFill>
                <a:effectLst/>
                <a:uLnTx/>
                <a:uFillTx/>
                <a:latin typeface="Roboto"/>
                <a:ea typeface="+mn-ea"/>
                <a:cs typeface="+mn-cs"/>
              </a:rPr>
              <a:t>config</a:t>
            </a:r>
            <a:r>
              <a:rPr kumimoji="0" lang="en-US" sz="1700" b="0" i="0" u="none" strike="noStrike" kern="1200" cap="none" spc="0" normalizeH="0" baseline="0" noProof="0" dirty="0">
                <a:ln>
                  <a:noFill/>
                </a:ln>
                <a:solidFill>
                  <a:srgbClr val="858591"/>
                </a:solidFill>
                <a:effectLst/>
                <a:uLnTx/>
                <a:uFillTx/>
                <a:latin typeface="Roboto"/>
                <a:ea typeface="+mn-ea"/>
                <a:cs typeface="+mn-cs"/>
              </a:rPr>
              <a:t> solution must combine both configuration files + overrides from the process variables</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700" b="0" i="0" u="none" strike="noStrike" kern="1200" cap="none" spc="0" normalizeH="0" baseline="0" noProof="0" dirty="0">
                <a:ln>
                  <a:noFill/>
                </a:ln>
                <a:solidFill>
                  <a:srgbClr val="858591"/>
                </a:solidFill>
                <a:effectLst/>
                <a:uLnTx/>
                <a:uFillTx/>
                <a:latin typeface="Roboto"/>
                <a:ea typeface="+mn-ea"/>
                <a:cs typeface="+mn-cs"/>
              </a:rPr>
              <a:t>when specifying all keys in a flat JSON, it becomes frustrating to find and modify entries when the list grows bigger. A hierarchical JSON file that is grouped into sections can overcome this issue + few </a:t>
            </a:r>
            <a:r>
              <a:rPr kumimoji="0" lang="en-US" sz="1700" b="0" i="0" u="none" strike="noStrike" kern="1200" cap="none" spc="0" normalizeH="0" baseline="0" noProof="0" dirty="0" err="1">
                <a:ln>
                  <a:noFill/>
                </a:ln>
                <a:solidFill>
                  <a:srgbClr val="858591"/>
                </a:solidFill>
                <a:effectLst/>
                <a:uLnTx/>
                <a:uFillTx/>
                <a:latin typeface="Roboto"/>
                <a:ea typeface="+mn-ea"/>
                <a:cs typeface="+mn-cs"/>
              </a:rPr>
              <a:t>config</a:t>
            </a:r>
            <a:r>
              <a:rPr kumimoji="0" lang="en-US" sz="1700" b="0" i="0" u="none" strike="noStrike" kern="1200" cap="none" spc="0" normalizeH="0" baseline="0" noProof="0" dirty="0">
                <a:ln>
                  <a:noFill/>
                </a:ln>
                <a:solidFill>
                  <a:srgbClr val="858591"/>
                </a:solidFill>
                <a:effectLst/>
                <a:uLnTx/>
                <a:uFillTx/>
                <a:latin typeface="Roboto"/>
                <a:ea typeface="+mn-ea"/>
                <a:cs typeface="+mn-cs"/>
              </a:rPr>
              <a:t> libraries allow to store the configuration in multiple files and take care to union all at runtime. See example below</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700" b="0" i="0" u="none" strike="noStrike" kern="1200" cap="none" spc="0" normalizeH="0" baseline="0" noProof="0" dirty="0">
                <a:ln>
                  <a:noFill/>
                </a:ln>
                <a:solidFill>
                  <a:srgbClr val="858591"/>
                </a:solidFill>
                <a:effectLst/>
                <a:uLnTx/>
                <a:uFillTx/>
                <a:latin typeface="Roboto"/>
                <a:ea typeface="+mn-ea"/>
                <a:cs typeface="+mn-cs"/>
              </a:rPr>
              <a:t>storing sensitive information like DB password is obviously not recommended but no quick and handy solution exists for this challenge. Some configuration libraries allow to encrypt files, others encrypt those entries during GIT commits or simply don't store real values for those entries and specify the actual value during deployment via environment variables.</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700" b="0" i="0" u="none" strike="noStrike" kern="1200" cap="none" spc="0" normalizeH="0" baseline="0" noProof="0" dirty="0">
                <a:ln>
                  <a:noFill/>
                </a:ln>
                <a:solidFill>
                  <a:srgbClr val="858591"/>
                </a:solidFill>
                <a:effectLst/>
                <a:uLnTx/>
                <a:uFillTx/>
                <a:latin typeface="Roboto"/>
                <a:ea typeface="+mn-ea"/>
                <a:cs typeface="+mn-cs"/>
              </a:rPr>
              <a:t>some advanced configuration scenarios demand to inject configuration values via command line (</a:t>
            </a:r>
            <a:r>
              <a:rPr kumimoji="0" lang="en-US" sz="1700" b="0" i="0" u="none" strike="noStrike" kern="1200" cap="none" spc="0" normalizeH="0" baseline="0" noProof="0" dirty="0" err="1">
                <a:ln>
                  <a:noFill/>
                </a:ln>
                <a:solidFill>
                  <a:srgbClr val="858591"/>
                </a:solidFill>
                <a:effectLst/>
                <a:uLnTx/>
                <a:uFillTx/>
                <a:latin typeface="Roboto"/>
                <a:ea typeface="+mn-ea"/>
                <a:cs typeface="+mn-cs"/>
              </a:rPr>
              <a:t>vargs</a:t>
            </a:r>
            <a:r>
              <a:rPr kumimoji="0" lang="en-US" sz="1700" b="0" i="0" u="none" strike="noStrike" kern="1200" cap="none" spc="0" normalizeH="0" baseline="0" noProof="0" dirty="0">
                <a:ln>
                  <a:noFill/>
                </a:ln>
                <a:solidFill>
                  <a:srgbClr val="858591"/>
                </a:solidFill>
                <a:effectLst/>
                <a:uLnTx/>
                <a:uFillTx/>
                <a:latin typeface="Roboto"/>
                <a:ea typeface="+mn-ea"/>
                <a:cs typeface="+mn-cs"/>
              </a:rPr>
              <a:t>) or sync configuration info via a centralized cache like </a:t>
            </a:r>
            <a:r>
              <a:rPr kumimoji="0" lang="en-US" sz="1700" b="0" i="0" u="none" strike="noStrike" kern="1200" cap="none" spc="0" normalizeH="0" baseline="0" noProof="0" dirty="0" err="1">
                <a:ln>
                  <a:noFill/>
                </a:ln>
                <a:solidFill>
                  <a:srgbClr val="858591"/>
                </a:solidFill>
                <a:effectLst/>
                <a:uLnTx/>
                <a:uFillTx/>
                <a:latin typeface="Roboto"/>
                <a:ea typeface="+mn-ea"/>
                <a:cs typeface="+mn-cs"/>
              </a:rPr>
              <a:t>Redis</a:t>
            </a:r>
            <a:r>
              <a:rPr kumimoji="0" lang="en-US" sz="1700" b="0" i="0" u="none" strike="noStrike" kern="1200" cap="none" spc="0" normalizeH="0" baseline="0" noProof="0" dirty="0">
                <a:ln>
                  <a:noFill/>
                </a:ln>
                <a:solidFill>
                  <a:srgbClr val="858591"/>
                </a:solidFill>
                <a:effectLst/>
                <a:uLnTx/>
                <a:uFillTx/>
                <a:latin typeface="Roboto"/>
                <a:ea typeface="+mn-ea"/>
                <a:cs typeface="+mn-cs"/>
              </a:rPr>
              <a:t> so multiple servers will use the same configuration data.</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858591"/>
                </a:solidFill>
                <a:effectLst/>
                <a:uLnTx/>
                <a:uFillTx/>
                <a:latin typeface="Roboto"/>
                <a:ea typeface="+mn-ea"/>
                <a:cs typeface="+mn-cs"/>
              </a:rPr>
              <a:t>Some configuration libraries can provide most of these features for free, have a look at NPM libraries like </a:t>
            </a:r>
            <a:r>
              <a:rPr kumimoji="0" lang="en-US" sz="1700" b="0" i="0" u="none" strike="noStrike" kern="1200" cap="none" spc="0" normalizeH="0" baseline="0" noProof="0" dirty="0" err="1">
                <a:ln>
                  <a:noFill/>
                </a:ln>
                <a:solidFill>
                  <a:srgbClr val="858591"/>
                </a:solidFill>
                <a:effectLst/>
                <a:uLnTx/>
                <a:uFillTx/>
                <a:latin typeface="Roboto"/>
                <a:ea typeface="+mn-ea"/>
                <a:cs typeface="+mn-cs"/>
                <a:hlinkClick r:id="rId2"/>
              </a:rPr>
              <a:t>rc</a:t>
            </a:r>
            <a:r>
              <a:rPr kumimoji="0" lang="en-US" sz="1700" b="0" i="0" u="none" strike="noStrike" kern="1200" cap="none" spc="0" normalizeH="0" baseline="0" noProof="0" dirty="0">
                <a:ln>
                  <a:noFill/>
                </a:ln>
                <a:solidFill>
                  <a:srgbClr val="858591"/>
                </a:solidFill>
                <a:effectLst/>
                <a:uLnTx/>
                <a:uFillTx/>
                <a:latin typeface="Roboto"/>
                <a:ea typeface="+mn-ea"/>
                <a:cs typeface="+mn-cs"/>
              </a:rPr>
              <a:t>, </a:t>
            </a:r>
            <a:r>
              <a:rPr kumimoji="0" lang="en-US" sz="1700" b="0" i="0" u="none" strike="noStrike" kern="1200" cap="none" spc="0" normalizeH="0" baseline="0" noProof="0" dirty="0" err="1">
                <a:ln>
                  <a:noFill/>
                </a:ln>
                <a:solidFill>
                  <a:srgbClr val="858591"/>
                </a:solidFill>
                <a:effectLst/>
                <a:uLnTx/>
                <a:uFillTx/>
                <a:latin typeface="Roboto"/>
                <a:ea typeface="+mn-ea"/>
                <a:cs typeface="+mn-cs"/>
                <a:hlinkClick r:id="rId3"/>
              </a:rPr>
              <a:t>nconf</a:t>
            </a:r>
            <a:r>
              <a:rPr kumimoji="0" lang="en-US" sz="1700" b="0" i="0" u="none" strike="noStrike" kern="1200" cap="none" spc="0" normalizeH="0" baseline="0" noProof="0" dirty="0">
                <a:ln>
                  <a:noFill/>
                </a:ln>
                <a:solidFill>
                  <a:srgbClr val="858591"/>
                </a:solidFill>
                <a:effectLst/>
                <a:uLnTx/>
                <a:uFillTx/>
                <a:latin typeface="Roboto"/>
                <a:ea typeface="+mn-ea"/>
                <a:cs typeface="+mn-cs"/>
              </a:rPr>
              <a:t> and </a:t>
            </a:r>
            <a:r>
              <a:rPr kumimoji="0" lang="en-US" sz="1700" b="0" i="0" u="none" strike="noStrike" kern="1200" cap="none" spc="0" normalizeH="0" baseline="0" noProof="0" dirty="0" err="1">
                <a:ln>
                  <a:noFill/>
                </a:ln>
                <a:solidFill>
                  <a:srgbClr val="858591"/>
                </a:solidFill>
                <a:effectLst/>
                <a:uLnTx/>
                <a:uFillTx/>
                <a:latin typeface="Roboto"/>
                <a:ea typeface="+mn-ea"/>
                <a:cs typeface="+mn-cs"/>
                <a:hlinkClick r:id="rId4"/>
              </a:rPr>
              <a:t>config</a:t>
            </a:r>
            <a:r>
              <a:rPr kumimoji="0" lang="en-US" sz="1700" b="0" i="0" u="none" strike="noStrike" kern="1200" cap="none" spc="0" normalizeH="0" baseline="0" noProof="0" dirty="0" err="1">
                <a:ln>
                  <a:noFill/>
                </a:ln>
                <a:solidFill>
                  <a:srgbClr val="858591"/>
                </a:solidFill>
                <a:effectLst/>
                <a:uLnTx/>
                <a:uFillTx/>
                <a:latin typeface="Roboto"/>
                <a:ea typeface="+mn-ea"/>
                <a:cs typeface="+mn-cs"/>
              </a:rPr>
              <a:t>which</a:t>
            </a:r>
            <a:r>
              <a:rPr kumimoji="0" lang="en-US" sz="1700" b="0" i="0" u="none" strike="noStrike" kern="1200" cap="none" spc="0" normalizeH="0" baseline="0" noProof="0" dirty="0">
                <a:ln>
                  <a:noFill/>
                </a:ln>
                <a:solidFill>
                  <a:srgbClr val="858591"/>
                </a:solidFill>
                <a:effectLst/>
                <a:uLnTx/>
                <a:uFillTx/>
                <a:latin typeface="Roboto"/>
                <a:ea typeface="+mn-ea"/>
                <a:cs typeface="+mn-cs"/>
              </a:rPr>
              <a:t> tick many of these requirements.</a:t>
            </a:r>
          </a:p>
        </p:txBody>
      </p:sp>
      <p:sp>
        <p:nvSpPr>
          <p:cNvPr id="4" name="Rectangle 3"/>
          <p:cNvSpPr/>
          <p:nvPr/>
        </p:nvSpPr>
        <p:spPr>
          <a:xfrm>
            <a:off x="584200" y="1489802"/>
            <a:ext cx="3248005" cy="400110"/>
          </a:xfrm>
          <a:prstGeom prst="rect">
            <a:avLst/>
          </a:prstGeom>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
        <p:nvSpPr>
          <p:cNvPr id="5" name="Title 1"/>
          <p:cNvSpPr>
            <a:spLocks noGrp="1"/>
          </p:cNvSpPr>
          <p:nvPr>
            <p:ph type="title"/>
          </p:nvPr>
        </p:nvSpPr>
        <p:spPr>
          <a:xfrm>
            <a:off x="584200" y="566472"/>
            <a:ext cx="11291125" cy="923330"/>
          </a:xfrm>
        </p:spPr>
        <p:txBody>
          <a:bodyPr/>
          <a:lstStyle/>
          <a:p>
            <a:r>
              <a:rPr lang="en-US" dirty="0">
                <a:solidFill>
                  <a:srgbClr val="00B0F0"/>
                </a:solidFill>
              </a:rPr>
              <a:t>1.5 Use environment aware, secure and hierarchical </a:t>
            </a:r>
            <a:r>
              <a:rPr lang="en-US" dirty="0" err="1">
                <a:solidFill>
                  <a:srgbClr val="00B0F0"/>
                </a:solidFill>
              </a:rPr>
              <a:t>config</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1902813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448" y="576247"/>
            <a:ext cx="11504882" cy="1338828"/>
          </a:xfrm>
        </p:spPr>
        <p:txBody>
          <a:bodyPr/>
          <a:lstStyle/>
          <a:p>
            <a:r>
              <a:rPr lang="en-US" dirty="0"/>
              <a:t>Code Example – hierarchical </a:t>
            </a:r>
            <a:r>
              <a:rPr lang="en-US" dirty="0" err="1"/>
              <a:t>config</a:t>
            </a:r>
            <a:r>
              <a:rPr lang="en-US" dirty="0"/>
              <a:t> helps to find entries and maintain huge </a:t>
            </a:r>
            <a:r>
              <a:rPr lang="en-US" dirty="0" err="1"/>
              <a:t>config</a:t>
            </a:r>
            <a:r>
              <a:rPr lang="en-US" dirty="0"/>
              <a:t> files</a:t>
            </a:r>
            <a:br>
              <a:rPr lang="en-US" dirty="0"/>
            </a:br>
            <a:endParaRPr lang="en-US" dirty="0"/>
          </a:p>
        </p:txBody>
      </p:sp>
      <p:sp>
        <p:nvSpPr>
          <p:cNvPr id="3" name="Rectangle 2"/>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4"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10" name="Rectangle 1">
            <a:extLst>
              <a:ext uri="{FF2B5EF4-FFF2-40B4-BE49-F238E27FC236}">
                <a16:creationId xmlns:a16="http://schemas.microsoft.com/office/drawing/2014/main" id="{713BF653-E4DB-4753-B16C-F20D52269D80}"/>
              </a:ext>
            </a:extLst>
          </p:cNvPr>
          <p:cNvSpPr>
            <a:spLocks noChangeArrowheads="1"/>
          </p:cNvSpPr>
          <p:nvPr/>
        </p:nvSpPr>
        <p:spPr bwMode="auto">
          <a:xfrm>
            <a:off x="2319075" y="1811178"/>
            <a:ext cx="9048996" cy="4431983"/>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Customer module </a:t>
            </a: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configs</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"Customer":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dbConfig</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"host": "</a:t>
            </a: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localhost</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"port": 5984,</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dbName</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"customers"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"credit":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initialLimit</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100,</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Set low for development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initialDays</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1</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111889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8178" y="2546708"/>
            <a:ext cx="10002592" cy="1734064"/>
          </a:xfrm>
          <a:prstGeom prst="rect">
            <a:avLst/>
          </a:prstGeom>
          <a:noFill/>
        </p:spPr>
        <p:txBody>
          <a:bodyPr wrap="square" rtlCol="0">
            <a:sp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US" sz="5334" b="1" i="0" u="none" strike="noStrike" kern="1200" cap="none" spc="0" normalizeH="0" baseline="0" noProof="0" dirty="0">
                <a:ln>
                  <a:noFill/>
                </a:ln>
                <a:solidFill>
                  <a:srgbClr val="00B0F0"/>
                </a:solidFill>
                <a:effectLst/>
                <a:uLnTx/>
                <a:uFillTx/>
                <a:latin typeface="Roboto"/>
                <a:ea typeface="Roboto Condensed" panose="02000000000000000000" pitchFamily="2" charset="0"/>
                <a:cs typeface="Lato Semibold" panose="020F0502020204030203" pitchFamily="34" charset="0"/>
              </a:rPr>
              <a:t>Part 2 – Error Handling Practices </a:t>
            </a:r>
          </a:p>
        </p:txBody>
      </p:sp>
    </p:spTree>
    <p:extLst>
      <p:ext uri="{BB962C8B-B14F-4D97-AF65-F5344CB8AC3E}">
        <p14:creationId xmlns:p14="http://schemas.microsoft.com/office/powerpoint/2010/main" val="1785122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38D160D-145D-4E16-A604-3C8B25CAA798}"/>
              </a:ext>
            </a:extLst>
          </p:cNvPr>
          <p:cNvSpPr>
            <a:spLocks noGrp="1"/>
          </p:cNvSpPr>
          <p:nvPr>
            <p:ph type="title"/>
          </p:nvPr>
        </p:nvSpPr>
        <p:spPr>
          <a:xfrm>
            <a:off x="609600" y="533341"/>
            <a:ext cx="10511482" cy="507831"/>
          </a:xfrm>
        </p:spPr>
        <p:txBody>
          <a:bodyPr/>
          <a:lstStyle/>
          <a:p>
            <a:r>
              <a:rPr lang="en-US" dirty="0">
                <a:solidFill>
                  <a:srgbClr val="00B0F0"/>
                </a:solidFill>
              </a:rPr>
              <a:t>2.1 Use Async-Await or promises for async error handling</a:t>
            </a:r>
          </a:p>
        </p:txBody>
      </p:sp>
      <p:sp>
        <p:nvSpPr>
          <p:cNvPr id="11" name="TextBox 10">
            <a:extLst>
              <a:ext uri="{FF2B5EF4-FFF2-40B4-BE49-F238E27FC236}">
                <a16:creationId xmlns:a16="http://schemas.microsoft.com/office/drawing/2014/main" id="{98D716A2-D6F0-4778-803C-F6E2FFAEFC6A}"/>
              </a:ext>
            </a:extLst>
          </p:cNvPr>
          <p:cNvSpPr txBox="1"/>
          <p:nvPr/>
        </p:nvSpPr>
        <p:spPr>
          <a:xfrm>
            <a:off x="609600" y="1461651"/>
            <a:ext cx="11154033" cy="4771114"/>
          </a:xfrm>
          <a:prstGeom prst="rect">
            <a:avLst/>
          </a:prstGeom>
          <a:noFill/>
        </p:spPr>
        <p:txBody>
          <a:bodyPr wrap="square" rtlCol="0">
            <a:spAutoFit/>
          </a:bodyPr>
          <a:lstStyle/>
          <a:p>
            <a:pPr marL="0" marR="0" lvl="0" indent="0" algn="just" defTabSz="914446"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A091B"/>
                </a:solidFill>
                <a:effectLst/>
                <a:uLnTx/>
                <a:uFillTx/>
                <a:latin typeface="Roboto"/>
                <a:ea typeface="+mn-ea"/>
                <a:cs typeface="+mn-cs"/>
              </a:rPr>
              <a:t>TL;DR: </a:t>
            </a:r>
            <a:r>
              <a:rPr kumimoji="0" lang="en-US" sz="2667" b="0" i="0" u="none" strike="noStrike" kern="1200" cap="none" spc="0" normalizeH="0" baseline="0" noProof="0" dirty="0">
                <a:ln>
                  <a:noFill/>
                </a:ln>
                <a:solidFill>
                  <a:srgbClr val="0A091B"/>
                </a:solidFill>
                <a:effectLst/>
                <a:uLnTx/>
                <a:uFillTx/>
                <a:latin typeface="Roboto"/>
                <a:ea typeface="+mn-ea"/>
                <a:cs typeface="+mn-cs"/>
              </a:rPr>
              <a:t>Handling async errors in callback style is probably the fastest way to hell (</a:t>
            </a:r>
            <a:r>
              <a:rPr kumimoji="0" lang="en-US" sz="2667" b="0" i="0" u="none" strike="noStrike" kern="1200" cap="none" spc="0" normalizeH="0" baseline="0" noProof="0" dirty="0" err="1">
                <a:ln>
                  <a:noFill/>
                </a:ln>
                <a:solidFill>
                  <a:srgbClr val="0A091B"/>
                </a:solidFill>
                <a:effectLst/>
                <a:uLnTx/>
                <a:uFillTx/>
                <a:latin typeface="Roboto"/>
                <a:ea typeface="+mn-ea"/>
                <a:cs typeface="+mn-cs"/>
              </a:rPr>
              <a:t>a.k.a</a:t>
            </a:r>
            <a:r>
              <a:rPr kumimoji="0" lang="en-US" sz="2667" b="0" i="0" u="none" strike="noStrike" kern="1200" cap="none" spc="0" normalizeH="0" baseline="0" noProof="0" dirty="0">
                <a:ln>
                  <a:noFill/>
                </a:ln>
                <a:solidFill>
                  <a:srgbClr val="0A091B"/>
                </a:solidFill>
                <a:effectLst/>
                <a:uLnTx/>
                <a:uFillTx/>
                <a:latin typeface="Roboto"/>
                <a:ea typeface="+mn-ea"/>
                <a:cs typeface="+mn-cs"/>
              </a:rPr>
              <a:t> the pyramid of doom). The best gift you can give to your code is using a reputable promise library or async-await instead which enables a much more compact and familiar code syntax like try-catch</a:t>
            </a:r>
          </a:p>
          <a:p>
            <a:pPr marL="0" marR="0" lvl="0" indent="0" algn="just" defTabSz="914446" rtl="0" eaLnBrk="1" fontAlgn="auto" latinLnBrk="0" hangingPunct="1">
              <a:lnSpc>
                <a:spcPct val="100000"/>
              </a:lnSpc>
              <a:spcBef>
                <a:spcPts val="0"/>
              </a:spcBef>
              <a:spcAft>
                <a:spcPts val="0"/>
              </a:spcAft>
              <a:buClrTx/>
              <a:buSzTx/>
              <a:buFontTx/>
              <a:buNone/>
              <a:tabLst/>
              <a:defRPr/>
            </a:pPr>
            <a:endParaRPr kumimoji="0" lang="en-US" sz="2667" b="1" i="0" u="none" strike="noStrike" kern="1200" cap="none" spc="0" normalizeH="0" baseline="0" noProof="0" dirty="0">
              <a:ln>
                <a:noFill/>
              </a:ln>
              <a:solidFill>
                <a:srgbClr val="0A091B"/>
              </a:solidFill>
              <a:effectLst/>
              <a:uLnTx/>
              <a:uFillTx/>
              <a:latin typeface="Roboto"/>
              <a:ea typeface="+mn-ea"/>
              <a:cs typeface="+mn-cs"/>
            </a:endParaRPr>
          </a:p>
          <a:p>
            <a:pPr marL="0" marR="0" lvl="0" indent="0" algn="just" defTabSz="914446"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A091B"/>
                </a:solidFill>
                <a:effectLst/>
                <a:uLnTx/>
                <a:uFillTx/>
                <a:latin typeface="Roboto"/>
                <a:ea typeface="+mn-ea"/>
                <a:cs typeface="+mn-cs"/>
              </a:rPr>
              <a:t>Otherwise:</a:t>
            </a:r>
            <a:r>
              <a:rPr kumimoji="0" lang="en-US" sz="3200" b="0" i="0" u="none" strike="noStrike" kern="1200" cap="none" spc="0" normalizeH="0" baseline="0" noProof="0" dirty="0">
                <a:ln>
                  <a:noFill/>
                </a:ln>
                <a:solidFill>
                  <a:srgbClr val="0A091B"/>
                </a:solidFill>
                <a:effectLst/>
                <a:uLnTx/>
                <a:uFillTx/>
                <a:latin typeface="Roboto"/>
                <a:ea typeface="+mn-ea"/>
                <a:cs typeface="+mn-cs"/>
              </a:rPr>
              <a:t> </a:t>
            </a:r>
            <a:r>
              <a:rPr kumimoji="0" lang="en-US" sz="2667" b="0" i="0" u="none" strike="noStrike" kern="1200" cap="none" spc="0" normalizeH="0" baseline="0" noProof="0" dirty="0">
                <a:ln>
                  <a:noFill/>
                </a:ln>
                <a:solidFill>
                  <a:srgbClr val="0A091B"/>
                </a:solidFill>
                <a:effectLst/>
                <a:uLnTx/>
                <a:uFillTx/>
                <a:latin typeface="Roboto"/>
                <a:ea typeface="+mn-ea"/>
                <a:cs typeface="+mn-cs"/>
              </a:rPr>
              <a:t>Node.js callback style, function(err, response), is a promising way to un-maintainable code due to the mix of error handling with casual code, excessive nesting and awkward coding patterns</a:t>
            </a:r>
          </a:p>
          <a:p>
            <a:pPr marL="0" marR="0" lvl="0" indent="0" algn="just" defTabSz="914446"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dirty="0">
              <a:ln>
                <a:noFill/>
              </a:ln>
              <a:solidFill>
                <a:srgbClr val="0A091B"/>
              </a:solidFill>
              <a:effectLst/>
              <a:uLnTx/>
              <a:uFillTx/>
              <a:latin typeface="Roboto"/>
              <a:ea typeface="+mn-ea"/>
              <a:cs typeface="+mn-cs"/>
            </a:endParaRPr>
          </a:p>
          <a:p>
            <a:pPr marL="0" marR="0" lvl="0" indent="0" algn="just" defTabSz="914446" rtl="0" eaLnBrk="1" fontAlgn="auto" latinLnBrk="0" hangingPunct="1">
              <a:lnSpc>
                <a:spcPct val="100000"/>
              </a:lnSpc>
              <a:spcBef>
                <a:spcPts val="0"/>
              </a:spcBef>
              <a:spcAft>
                <a:spcPts val="0"/>
              </a:spcAft>
              <a:buClrTx/>
              <a:buSzTx/>
              <a:buFontTx/>
              <a:buNone/>
              <a:tabLst/>
              <a:defRPr/>
            </a:pPr>
            <a:endParaRPr kumimoji="0" lang="en-US" sz="2667"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3685509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62374" y="514214"/>
            <a:ext cx="7457355" cy="507831"/>
          </a:xfrm>
        </p:spPr>
        <p:txBody>
          <a:bodyPr/>
          <a:lstStyle/>
          <a:p>
            <a:r>
              <a:rPr lang="en-US" dirty="0"/>
              <a:t>Agenda - </a:t>
            </a:r>
            <a:r>
              <a:rPr lang="en-US" dirty="0">
                <a:solidFill>
                  <a:schemeClr val="accent1"/>
                </a:solidFill>
              </a:rPr>
              <a:t>The World Of Node.JS</a:t>
            </a:r>
            <a:endParaRPr lang="uk-UA" dirty="0">
              <a:solidFill>
                <a:schemeClr val="accent1"/>
              </a:solidFill>
            </a:endParaRPr>
          </a:p>
        </p:txBody>
      </p:sp>
      <p:grpSp>
        <p:nvGrpSpPr>
          <p:cNvPr id="26" name="Group 25">
            <a:extLst>
              <a:ext uri="{FF2B5EF4-FFF2-40B4-BE49-F238E27FC236}">
                <a16:creationId xmlns:a16="http://schemas.microsoft.com/office/drawing/2014/main" id="{7797A867-4D64-406E-B0EA-888F3C8BA199}"/>
              </a:ext>
            </a:extLst>
          </p:cNvPr>
          <p:cNvGrpSpPr/>
          <p:nvPr/>
        </p:nvGrpSpPr>
        <p:grpSpPr>
          <a:xfrm>
            <a:off x="1348424" y="1390225"/>
            <a:ext cx="2424044" cy="1219200"/>
            <a:chOff x="5101193" y="3086100"/>
            <a:chExt cx="3902960" cy="2286000"/>
          </a:xfrm>
        </p:grpSpPr>
        <p:sp>
          <p:nvSpPr>
            <p:cNvPr id="27" name="Rectangle 26">
              <a:extLst>
                <a:ext uri="{FF2B5EF4-FFF2-40B4-BE49-F238E27FC236}">
                  <a16:creationId xmlns:a16="http://schemas.microsoft.com/office/drawing/2014/main" id="{805C445E-C8D7-469E-A950-16D798AF9216}"/>
                </a:ext>
              </a:extLst>
            </p:cNvPr>
            <p:cNvSpPr/>
            <p:nvPr/>
          </p:nvSpPr>
          <p:spPr>
            <a:xfrm rot="16200000">
              <a:off x="5934851" y="2302798"/>
              <a:ext cx="2286000" cy="38526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defRPr/>
              </a:pPr>
              <a:endParaRPr lang="uk-UA">
                <a:solidFill>
                  <a:srgbClr val="F2F2F5"/>
                </a:solidFill>
                <a:latin typeface="Roboto"/>
              </a:endParaRPr>
            </a:p>
          </p:txBody>
        </p:sp>
        <p:sp>
          <p:nvSpPr>
            <p:cNvPr id="28" name="Rectangle 27">
              <a:extLst>
                <a:ext uri="{FF2B5EF4-FFF2-40B4-BE49-F238E27FC236}">
                  <a16:creationId xmlns:a16="http://schemas.microsoft.com/office/drawing/2014/main" id="{3CAC23C7-98B6-4B1D-9342-5E371D22F354}"/>
                </a:ext>
              </a:extLst>
            </p:cNvPr>
            <p:cNvSpPr/>
            <p:nvPr/>
          </p:nvSpPr>
          <p:spPr>
            <a:xfrm>
              <a:off x="5101193" y="3691759"/>
              <a:ext cx="3841048" cy="865622"/>
            </a:xfrm>
            <a:prstGeom prst="rect">
              <a:avLst/>
            </a:prstGeom>
            <a:ln>
              <a:noFill/>
            </a:ln>
          </p:spPr>
          <p:txBody>
            <a:bodyPr wrap="square">
              <a:spAutoFit/>
            </a:bodyPr>
            <a:lstStyle/>
            <a:p>
              <a:pPr algn="ctr" defTabSz="914446">
                <a:defRPr/>
              </a:pPr>
              <a:r>
                <a:rPr lang="en-US" sz="2400" b="1" dirty="0">
                  <a:solidFill>
                    <a:srgbClr val="F2F2F5"/>
                  </a:solidFill>
                  <a:latin typeface="Roboto"/>
                </a:rPr>
                <a:t>Your Code</a:t>
              </a:r>
              <a:endParaRPr lang="uk-UA" sz="2400" b="1" dirty="0">
                <a:solidFill>
                  <a:srgbClr val="F2F2F5"/>
                </a:solidFill>
                <a:latin typeface="Roboto"/>
              </a:endParaRPr>
            </a:p>
          </p:txBody>
        </p:sp>
      </p:grpSp>
      <p:grpSp>
        <p:nvGrpSpPr>
          <p:cNvPr id="43" name="Group 42">
            <a:extLst>
              <a:ext uri="{FF2B5EF4-FFF2-40B4-BE49-F238E27FC236}">
                <a16:creationId xmlns:a16="http://schemas.microsoft.com/office/drawing/2014/main" id="{6CDC097F-F545-4D1C-B8CF-9092671D3B7F}"/>
              </a:ext>
            </a:extLst>
          </p:cNvPr>
          <p:cNvGrpSpPr/>
          <p:nvPr/>
        </p:nvGrpSpPr>
        <p:grpSpPr>
          <a:xfrm>
            <a:off x="4877905" y="1390225"/>
            <a:ext cx="2435651" cy="1219200"/>
            <a:chOff x="9232753" y="3086100"/>
            <a:chExt cx="2297206" cy="2286000"/>
          </a:xfrm>
        </p:grpSpPr>
        <p:sp>
          <p:nvSpPr>
            <p:cNvPr id="44" name="Rectangle 43">
              <a:extLst>
                <a:ext uri="{FF2B5EF4-FFF2-40B4-BE49-F238E27FC236}">
                  <a16:creationId xmlns:a16="http://schemas.microsoft.com/office/drawing/2014/main" id="{C0405149-1F88-471A-97C2-663BA19D7171}"/>
                </a:ext>
              </a:extLst>
            </p:cNvPr>
            <p:cNvSpPr/>
            <p:nvPr/>
          </p:nvSpPr>
          <p:spPr>
            <a:xfrm>
              <a:off x="9232753" y="3086100"/>
              <a:ext cx="2286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defRPr/>
              </a:pPr>
              <a:endParaRPr lang="uk-UA">
                <a:solidFill>
                  <a:srgbClr val="F2F2F5"/>
                </a:solidFill>
                <a:latin typeface="Roboto"/>
              </a:endParaRPr>
            </a:p>
          </p:txBody>
        </p:sp>
        <p:sp>
          <p:nvSpPr>
            <p:cNvPr id="45" name="Rectangle 44">
              <a:extLst>
                <a:ext uri="{FF2B5EF4-FFF2-40B4-BE49-F238E27FC236}">
                  <a16:creationId xmlns:a16="http://schemas.microsoft.com/office/drawing/2014/main" id="{684CA9DA-A844-4184-A254-E5352D00F4B4}"/>
                </a:ext>
              </a:extLst>
            </p:cNvPr>
            <p:cNvSpPr/>
            <p:nvPr/>
          </p:nvSpPr>
          <p:spPr>
            <a:xfrm>
              <a:off x="9243959" y="3458451"/>
              <a:ext cx="2286000" cy="1558119"/>
            </a:xfrm>
            <a:prstGeom prst="rect">
              <a:avLst/>
            </a:prstGeom>
            <a:ln>
              <a:noFill/>
            </a:ln>
          </p:spPr>
          <p:txBody>
            <a:bodyPr wrap="square">
              <a:spAutoFit/>
            </a:bodyPr>
            <a:lstStyle/>
            <a:p>
              <a:pPr algn="ctr" defTabSz="914446">
                <a:defRPr/>
              </a:pPr>
              <a:r>
                <a:rPr lang="en-US" sz="2400" b="1" dirty="0">
                  <a:solidFill>
                    <a:srgbClr val="F2F2F5"/>
                  </a:solidFill>
                  <a:latin typeface="Roboto"/>
                </a:rPr>
                <a:t>Community Code</a:t>
              </a:r>
              <a:endParaRPr lang="uk-UA" sz="2400" b="1" dirty="0">
                <a:solidFill>
                  <a:srgbClr val="F2F2F5"/>
                </a:solidFill>
                <a:latin typeface="Roboto"/>
              </a:endParaRPr>
            </a:p>
          </p:txBody>
        </p:sp>
      </p:grpSp>
      <p:sp>
        <p:nvSpPr>
          <p:cNvPr id="55" name="TextBox 54">
            <a:extLst>
              <a:ext uri="{FF2B5EF4-FFF2-40B4-BE49-F238E27FC236}">
                <a16:creationId xmlns:a16="http://schemas.microsoft.com/office/drawing/2014/main" id="{D27BA449-97FF-4EDF-89D1-A2E652790855}"/>
              </a:ext>
            </a:extLst>
          </p:cNvPr>
          <p:cNvSpPr txBox="1"/>
          <p:nvPr/>
        </p:nvSpPr>
        <p:spPr>
          <a:xfrm>
            <a:off x="4049960" y="1480450"/>
            <a:ext cx="527709" cy="830997"/>
          </a:xfrm>
          <a:prstGeom prst="rect">
            <a:avLst/>
          </a:prstGeom>
          <a:noFill/>
        </p:spPr>
        <p:txBody>
          <a:bodyPr wrap="none" rtlCol="0">
            <a:spAutoFit/>
          </a:bodyPr>
          <a:lstStyle/>
          <a:p>
            <a:pPr defTabSz="914446">
              <a:defRPr/>
            </a:pPr>
            <a:r>
              <a:rPr lang="en-US" sz="4800" b="1" dirty="0">
                <a:solidFill>
                  <a:srgbClr val="858591"/>
                </a:solidFill>
                <a:latin typeface="Roboto"/>
              </a:rPr>
              <a:t>+</a:t>
            </a:r>
          </a:p>
        </p:txBody>
      </p:sp>
      <p:sp>
        <p:nvSpPr>
          <p:cNvPr id="72" name="Rectangle 71">
            <a:extLst>
              <a:ext uri="{FF2B5EF4-FFF2-40B4-BE49-F238E27FC236}">
                <a16:creationId xmlns:a16="http://schemas.microsoft.com/office/drawing/2014/main" id="{7C49522E-D33E-4EDD-BE8C-1D7F6EEA2008}"/>
              </a:ext>
            </a:extLst>
          </p:cNvPr>
          <p:cNvSpPr/>
          <p:nvPr/>
        </p:nvSpPr>
        <p:spPr>
          <a:xfrm rot="16200000">
            <a:off x="9005777" y="797336"/>
            <a:ext cx="1219200" cy="23927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defRPr/>
            </a:pPr>
            <a:endParaRPr lang="uk-UA">
              <a:solidFill>
                <a:srgbClr val="F2F2F5"/>
              </a:solidFill>
              <a:latin typeface="Roboto"/>
            </a:endParaRPr>
          </a:p>
        </p:txBody>
      </p:sp>
      <p:sp>
        <p:nvSpPr>
          <p:cNvPr id="73" name="Rectangle 72">
            <a:extLst>
              <a:ext uri="{FF2B5EF4-FFF2-40B4-BE49-F238E27FC236}">
                <a16:creationId xmlns:a16="http://schemas.microsoft.com/office/drawing/2014/main" id="{C3B051CD-0F02-4FF4-822B-5A396161BDD6}"/>
              </a:ext>
            </a:extLst>
          </p:cNvPr>
          <p:cNvSpPr/>
          <p:nvPr/>
        </p:nvSpPr>
        <p:spPr>
          <a:xfrm>
            <a:off x="8708513" y="1582708"/>
            <a:ext cx="1972784" cy="830997"/>
          </a:xfrm>
          <a:prstGeom prst="rect">
            <a:avLst/>
          </a:prstGeom>
          <a:ln>
            <a:noFill/>
          </a:ln>
        </p:spPr>
        <p:txBody>
          <a:bodyPr wrap="square">
            <a:spAutoFit/>
          </a:bodyPr>
          <a:lstStyle/>
          <a:p>
            <a:pPr algn="ctr" defTabSz="914446">
              <a:defRPr/>
            </a:pPr>
            <a:r>
              <a:rPr lang="en-US" sz="2400" b="1" dirty="0">
                <a:solidFill>
                  <a:srgbClr val="F2F2F5"/>
                </a:solidFill>
                <a:latin typeface="Roboto"/>
              </a:rPr>
              <a:t>Node </a:t>
            </a:r>
          </a:p>
          <a:p>
            <a:pPr algn="ctr" defTabSz="914446">
              <a:defRPr/>
            </a:pPr>
            <a:r>
              <a:rPr lang="en-US" sz="2400" b="1" dirty="0">
                <a:solidFill>
                  <a:srgbClr val="F2F2F5"/>
                </a:solidFill>
                <a:latin typeface="Roboto"/>
              </a:rPr>
              <a:t>Libraries</a:t>
            </a:r>
            <a:endParaRPr lang="uk-UA" sz="2400" b="1" dirty="0">
              <a:solidFill>
                <a:srgbClr val="F2F2F5"/>
              </a:solidFill>
              <a:latin typeface="Roboto"/>
            </a:endParaRPr>
          </a:p>
        </p:txBody>
      </p:sp>
      <p:sp>
        <p:nvSpPr>
          <p:cNvPr id="74" name="TextBox 73">
            <a:extLst>
              <a:ext uri="{FF2B5EF4-FFF2-40B4-BE49-F238E27FC236}">
                <a16:creationId xmlns:a16="http://schemas.microsoft.com/office/drawing/2014/main" id="{9DF9409C-283C-4843-998F-BF3E00DA9C61}"/>
              </a:ext>
            </a:extLst>
          </p:cNvPr>
          <p:cNvSpPr txBox="1"/>
          <p:nvPr/>
        </p:nvSpPr>
        <p:spPr>
          <a:xfrm>
            <a:off x="7585107" y="1448242"/>
            <a:ext cx="527709" cy="830997"/>
          </a:xfrm>
          <a:prstGeom prst="rect">
            <a:avLst/>
          </a:prstGeom>
          <a:noFill/>
        </p:spPr>
        <p:txBody>
          <a:bodyPr wrap="none" rtlCol="0">
            <a:spAutoFit/>
          </a:bodyPr>
          <a:lstStyle/>
          <a:p>
            <a:pPr defTabSz="914446">
              <a:defRPr/>
            </a:pPr>
            <a:r>
              <a:rPr lang="en-US" sz="4800" b="1" dirty="0">
                <a:solidFill>
                  <a:srgbClr val="858591"/>
                </a:solidFill>
                <a:latin typeface="Roboto"/>
              </a:rPr>
              <a:t>+</a:t>
            </a:r>
          </a:p>
        </p:txBody>
      </p:sp>
      <p:sp>
        <p:nvSpPr>
          <p:cNvPr id="75" name="TextBox 74">
            <a:extLst>
              <a:ext uri="{FF2B5EF4-FFF2-40B4-BE49-F238E27FC236}">
                <a16:creationId xmlns:a16="http://schemas.microsoft.com/office/drawing/2014/main" id="{1C11984E-04C3-47E8-8B95-100040BD0B3C}"/>
              </a:ext>
            </a:extLst>
          </p:cNvPr>
          <p:cNvSpPr txBox="1"/>
          <p:nvPr/>
        </p:nvSpPr>
        <p:spPr>
          <a:xfrm>
            <a:off x="1861307" y="3066524"/>
            <a:ext cx="527709" cy="830997"/>
          </a:xfrm>
          <a:prstGeom prst="rect">
            <a:avLst/>
          </a:prstGeom>
          <a:noFill/>
        </p:spPr>
        <p:txBody>
          <a:bodyPr wrap="none" rtlCol="0">
            <a:spAutoFit/>
          </a:bodyPr>
          <a:lstStyle/>
          <a:p>
            <a:pPr defTabSz="914446">
              <a:defRPr/>
            </a:pPr>
            <a:r>
              <a:rPr lang="en-US" sz="4800" b="1" dirty="0">
                <a:solidFill>
                  <a:srgbClr val="858591"/>
                </a:solidFill>
                <a:latin typeface="Roboto"/>
              </a:rPr>
              <a:t>+</a:t>
            </a:r>
          </a:p>
        </p:txBody>
      </p:sp>
      <p:sp>
        <p:nvSpPr>
          <p:cNvPr id="77" name="Rectangle 76">
            <a:extLst>
              <a:ext uri="{FF2B5EF4-FFF2-40B4-BE49-F238E27FC236}">
                <a16:creationId xmlns:a16="http://schemas.microsoft.com/office/drawing/2014/main" id="{A69B6C32-7108-4065-B53D-76A4C4E5631F}"/>
              </a:ext>
            </a:extLst>
          </p:cNvPr>
          <p:cNvSpPr/>
          <p:nvPr/>
        </p:nvSpPr>
        <p:spPr>
          <a:xfrm>
            <a:off x="2741620" y="6055857"/>
            <a:ext cx="6720102" cy="483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defRPr/>
            </a:pPr>
            <a:endParaRPr lang="uk-UA" dirty="0">
              <a:solidFill>
                <a:srgbClr val="F2F2F5"/>
              </a:solidFill>
              <a:latin typeface="Roboto"/>
            </a:endParaRPr>
          </a:p>
        </p:txBody>
      </p:sp>
      <p:sp>
        <p:nvSpPr>
          <p:cNvPr id="78" name="Rectangle 77">
            <a:extLst>
              <a:ext uri="{FF2B5EF4-FFF2-40B4-BE49-F238E27FC236}">
                <a16:creationId xmlns:a16="http://schemas.microsoft.com/office/drawing/2014/main" id="{F236FC17-0D46-4E2D-A25F-01FF2E15C8D8}"/>
              </a:ext>
            </a:extLst>
          </p:cNvPr>
          <p:cNvSpPr/>
          <p:nvPr/>
        </p:nvSpPr>
        <p:spPr>
          <a:xfrm>
            <a:off x="3736180" y="6049228"/>
            <a:ext cx="4167488" cy="502766"/>
          </a:xfrm>
          <a:prstGeom prst="rect">
            <a:avLst/>
          </a:prstGeom>
          <a:ln>
            <a:noFill/>
          </a:ln>
        </p:spPr>
        <p:txBody>
          <a:bodyPr wrap="square">
            <a:spAutoFit/>
          </a:bodyPr>
          <a:lstStyle/>
          <a:p>
            <a:pPr algn="ctr" defTabSz="914446">
              <a:defRPr/>
            </a:pPr>
            <a:r>
              <a:rPr lang="en-US" sz="2667" b="1" dirty="0">
                <a:solidFill>
                  <a:srgbClr val="F2F2F5"/>
                </a:solidFill>
                <a:latin typeface="Roboto"/>
              </a:rPr>
              <a:t>Node Engine</a:t>
            </a:r>
            <a:endParaRPr lang="uk-UA" sz="2667" b="1" dirty="0">
              <a:solidFill>
                <a:srgbClr val="F2F2F5"/>
              </a:solidFill>
              <a:latin typeface="Roboto"/>
            </a:endParaRPr>
          </a:p>
        </p:txBody>
      </p:sp>
      <p:sp>
        <p:nvSpPr>
          <p:cNvPr id="85" name="Rectangle 84">
            <a:extLst>
              <a:ext uri="{FF2B5EF4-FFF2-40B4-BE49-F238E27FC236}">
                <a16:creationId xmlns:a16="http://schemas.microsoft.com/office/drawing/2014/main" id="{E76683C2-F392-4081-A04F-45A503446774}"/>
              </a:ext>
            </a:extLst>
          </p:cNvPr>
          <p:cNvSpPr/>
          <p:nvPr/>
        </p:nvSpPr>
        <p:spPr>
          <a:xfrm>
            <a:off x="6465203" y="3061195"/>
            <a:ext cx="2838011" cy="913199"/>
          </a:xfrm>
          <a:prstGeom prst="rect">
            <a:avLst/>
          </a:prstGeom>
          <a:solidFill>
            <a:schemeClr val="accent1"/>
          </a:solidFill>
          <a:ln>
            <a:noFill/>
          </a:ln>
        </p:spPr>
        <p:txBody>
          <a:bodyPr wrap="square">
            <a:spAutoFit/>
          </a:bodyPr>
          <a:lstStyle/>
          <a:p>
            <a:pPr algn="ctr" defTabSz="914446">
              <a:defRPr/>
            </a:pPr>
            <a:r>
              <a:rPr lang="en-US" sz="2667" b="1" dirty="0">
                <a:solidFill>
                  <a:srgbClr val="F2F2F5"/>
                </a:solidFill>
                <a:latin typeface="Roboto"/>
              </a:rPr>
              <a:t>Web </a:t>
            </a:r>
          </a:p>
          <a:p>
            <a:pPr algn="ctr" defTabSz="914446">
              <a:defRPr/>
            </a:pPr>
            <a:r>
              <a:rPr lang="en-US" sz="2667" b="1" dirty="0">
                <a:solidFill>
                  <a:srgbClr val="F2F2F5"/>
                </a:solidFill>
                <a:latin typeface="Roboto"/>
              </a:rPr>
              <a:t>Framework</a:t>
            </a:r>
            <a:endParaRPr lang="uk-UA" sz="2667" b="1" dirty="0">
              <a:solidFill>
                <a:srgbClr val="F2F2F5"/>
              </a:solidFill>
              <a:latin typeface="Roboto"/>
            </a:endParaRPr>
          </a:p>
        </p:txBody>
      </p:sp>
      <p:sp>
        <p:nvSpPr>
          <p:cNvPr id="86" name="Rectangle 85">
            <a:extLst>
              <a:ext uri="{FF2B5EF4-FFF2-40B4-BE49-F238E27FC236}">
                <a16:creationId xmlns:a16="http://schemas.microsoft.com/office/drawing/2014/main" id="{D7D57088-6256-4A11-AC6E-8C4D0B2E0858}"/>
              </a:ext>
            </a:extLst>
          </p:cNvPr>
          <p:cNvSpPr/>
          <p:nvPr/>
        </p:nvSpPr>
        <p:spPr>
          <a:xfrm>
            <a:off x="2741620" y="4436268"/>
            <a:ext cx="6720102" cy="483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defRPr/>
            </a:pPr>
            <a:endParaRPr lang="uk-UA" dirty="0">
              <a:solidFill>
                <a:srgbClr val="F2F2F5"/>
              </a:solidFill>
              <a:latin typeface="Roboto"/>
            </a:endParaRPr>
          </a:p>
        </p:txBody>
      </p:sp>
      <p:sp>
        <p:nvSpPr>
          <p:cNvPr id="87" name="Rectangle 86">
            <a:extLst>
              <a:ext uri="{FF2B5EF4-FFF2-40B4-BE49-F238E27FC236}">
                <a16:creationId xmlns:a16="http://schemas.microsoft.com/office/drawing/2014/main" id="{C8395D55-C69B-4D15-8A57-508221E217F9}"/>
              </a:ext>
            </a:extLst>
          </p:cNvPr>
          <p:cNvSpPr/>
          <p:nvPr/>
        </p:nvSpPr>
        <p:spPr>
          <a:xfrm>
            <a:off x="3736180" y="4429639"/>
            <a:ext cx="4167488" cy="502766"/>
          </a:xfrm>
          <a:prstGeom prst="rect">
            <a:avLst/>
          </a:prstGeom>
          <a:ln>
            <a:noFill/>
          </a:ln>
        </p:spPr>
        <p:txBody>
          <a:bodyPr wrap="square">
            <a:spAutoFit/>
          </a:bodyPr>
          <a:lstStyle/>
          <a:p>
            <a:pPr algn="ctr" defTabSz="914446">
              <a:defRPr/>
            </a:pPr>
            <a:r>
              <a:rPr lang="en-US" sz="2667" b="1" dirty="0">
                <a:solidFill>
                  <a:srgbClr val="F2F2F5"/>
                </a:solidFill>
                <a:latin typeface="Roboto"/>
              </a:rPr>
              <a:t>Testing</a:t>
            </a:r>
            <a:endParaRPr lang="uk-UA" sz="2667" b="1" dirty="0">
              <a:solidFill>
                <a:srgbClr val="F2F2F5"/>
              </a:solidFill>
              <a:latin typeface="Roboto"/>
            </a:endParaRPr>
          </a:p>
        </p:txBody>
      </p:sp>
      <p:sp>
        <p:nvSpPr>
          <p:cNvPr id="88" name="TextBox 87">
            <a:extLst>
              <a:ext uri="{FF2B5EF4-FFF2-40B4-BE49-F238E27FC236}">
                <a16:creationId xmlns:a16="http://schemas.microsoft.com/office/drawing/2014/main" id="{A5FFC759-6E66-4826-BAAC-BF7D0EA88D67}"/>
              </a:ext>
            </a:extLst>
          </p:cNvPr>
          <p:cNvSpPr txBox="1"/>
          <p:nvPr/>
        </p:nvSpPr>
        <p:spPr>
          <a:xfrm>
            <a:off x="1861306" y="4220158"/>
            <a:ext cx="527709" cy="830997"/>
          </a:xfrm>
          <a:prstGeom prst="rect">
            <a:avLst/>
          </a:prstGeom>
          <a:noFill/>
        </p:spPr>
        <p:txBody>
          <a:bodyPr wrap="none" rtlCol="0">
            <a:spAutoFit/>
          </a:bodyPr>
          <a:lstStyle/>
          <a:p>
            <a:pPr defTabSz="914446">
              <a:defRPr/>
            </a:pPr>
            <a:r>
              <a:rPr lang="en-US" sz="4800" b="1" dirty="0">
                <a:solidFill>
                  <a:srgbClr val="858591"/>
                </a:solidFill>
                <a:latin typeface="Roboto"/>
              </a:rPr>
              <a:t>+</a:t>
            </a:r>
          </a:p>
        </p:txBody>
      </p:sp>
      <p:sp>
        <p:nvSpPr>
          <p:cNvPr id="89" name="TextBox 88">
            <a:extLst>
              <a:ext uri="{FF2B5EF4-FFF2-40B4-BE49-F238E27FC236}">
                <a16:creationId xmlns:a16="http://schemas.microsoft.com/office/drawing/2014/main" id="{335B8C7B-CF31-4C3B-A866-5CEDE623B97B}"/>
              </a:ext>
            </a:extLst>
          </p:cNvPr>
          <p:cNvSpPr txBox="1"/>
          <p:nvPr/>
        </p:nvSpPr>
        <p:spPr>
          <a:xfrm>
            <a:off x="1861306" y="5077367"/>
            <a:ext cx="527709" cy="830997"/>
          </a:xfrm>
          <a:prstGeom prst="rect">
            <a:avLst/>
          </a:prstGeom>
          <a:noFill/>
        </p:spPr>
        <p:txBody>
          <a:bodyPr wrap="none" rtlCol="0">
            <a:spAutoFit/>
          </a:bodyPr>
          <a:lstStyle/>
          <a:p>
            <a:pPr defTabSz="914446">
              <a:defRPr/>
            </a:pPr>
            <a:r>
              <a:rPr lang="en-US" sz="4800" b="1" dirty="0">
                <a:solidFill>
                  <a:srgbClr val="858591"/>
                </a:solidFill>
                <a:latin typeface="Roboto"/>
              </a:rPr>
              <a:t>+</a:t>
            </a:r>
          </a:p>
        </p:txBody>
      </p:sp>
      <p:sp>
        <p:nvSpPr>
          <p:cNvPr id="90" name="Rectangle 89">
            <a:extLst>
              <a:ext uri="{FF2B5EF4-FFF2-40B4-BE49-F238E27FC236}">
                <a16:creationId xmlns:a16="http://schemas.microsoft.com/office/drawing/2014/main" id="{15326080-9B2A-479D-8471-E695BE75960A}"/>
              </a:ext>
            </a:extLst>
          </p:cNvPr>
          <p:cNvSpPr/>
          <p:nvPr/>
        </p:nvSpPr>
        <p:spPr>
          <a:xfrm>
            <a:off x="2741620" y="5269189"/>
            <a:ext cx="6720102" cy="48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defRPr/>
            </a:pPr>
            <a:endParaRPr lang="uk-UA" dirty="0">
              <a:solidFill>
                <a:srgbClr val="F2F2F5"/>
              </a:solidFill>
              <a:latin typeface="Roboto"/>
            </a:endParaRPr>
          </a:p>
        </p:txBody>
      </p:sp>
      <p:sp>
        <p:nvSpPr>
          <p:cNvPr id="91" name="Rectangle 90">
            <a:extLst>
              <a:ext uri="{FF2B5EF4-FFF2-40B4-BE49-F238E27FC236}">
                <a16:creationId xmlns:a16="http://schemas.microsoft.com/office/drawing/2014/main" id="{649900F4-5850-4AB6-8B76-9E7E613A128F}"/>
              </a:ext>
            </a:extLst>
          </p:cNvPr>
          <p:cNvSpPr/>
          <p:nvPr/>
        </p:nvSpPr>
        <p:spPr>
          <a:xfrm>
            <a:off x="3736180" y="5262560"/>
            <a:ext cx="4167488" cy="502766"/>
          </a:xfrm>
          <a:prstGeom prst="rect">
            <a:avLst/>
          </a:prstGeom>
          <a:solidFill>
            <a:schemeClr val="accent1"/>
          </a:solidFill>
          <a:ln>
            <a:noFill/>
          </a:ln>
        </p:spPr>
        <p:txBody>
          <a:bodyPr wrap="square">
            <a:spAutoFit/>
          </a:bodyPr>
          <a:lstStyle/>
          <a:p>
            <a:pPr algn="ctr" defTabSz="914446">
              <a:defRPr/>
            </a:pPr>
            <a:r>
              <a:rPr lang="en-US" sz="2667" b="1" dirty="0">
                <a:solidFill>
                  <a:srgbClr val="F2F2F5"/>
                </a:solidFill>
                <a:latin typeface="Roboto"/>
              </a:rPr>
              <a:t>Production Setup</a:t>
            </a:r>
            <a:endParaRPr lang="uk-UA" sz="2667" b="1" dirty="0">
              <a:solidFill>
                <a:srgbClr val="F2F2F5"/>
              </a:solidFill>
              <a:latin typeface="Roboto"/>
            </a:endParaRPr>
          </a:p>
        </p:txBody>
      </p:sp>
      <p:sp>
        <p:nvSpPr>
          <p:cNvPr id="30" name="Rectangle 29">
            <a:extLst>
              <a:ext uri="{FF2B5EF4-FFF2-40B4-BE49-F238E27FC236}">
                <a16:creationId xmlns:a16="http://schemas.microsoft.com/office/drawing/2014/main" id="{53B39050-37CD-4DC0-AF21-592F88394A5B}"/>
              </a:ext>
            </a:extLst>
          </p:cNvPr>
          <p:cNvSpPr/>
          <p:nvPr/>
        </p:nvSpPr>
        <p:spPr>
          <a:xfrm>
            <a:off x="2838140" y="3053330"/>
            <a:ext cx="2838011" cy="913199"/>
          </a:xfrm>
          <a:prstGeom prst="rect">
            <a:avLst/>
          </a:prstGeom>
          <a:solidFill>
            <a:schemeClr val="accent1"/>
          </a:solidFill>
          <a:ln>
            <a:noFill/>
          </a:ln>
        </p:spPr>
        <p:txBody>
          <a:bodyPr wrap="square">
            <a:spAutoFit/>
          </a:bodyPr>
          <a:lstStyle/>
          <a:p>
            <a:pPr algn="ctr" defTabSz="914446">
              <a:defRPr/>
            </a:pPr>
            <a:r>
              <a:rPr lang="en-US" sz="2667" b="1" dirty="0">
                <a:solidFill>
                  <a:srgbClr val="F2F2F5"/>
                </a:solidFill>
                <a:latin typeface="Roboto"/>
              </a:rPr>
              <a:t>Service</a:t>
            </a:r>
          </a:p>
          <a:p>
            <a:pPr algn="ctr" defTabSz="914446">
              <a:defRPr/>
            </a:pPr>
            <a:r>
              <a:rPr lang="en-US" sz="2667" b="1" dirty="0">
                <a:solidFill>
                  <a:srgbClr val="F2F2F5"/>
                </a:solidFill>
                <a:latin typeface="Roboto"/>
              </a:rPr>
              <a:t>Architecture</a:t>
            </a:r>
            <a:endParaRPr lang="uk-UA" sz="2667" b="1" dirty="0">
              <a:solidFill>
                <a:srgbClr val="F2F2F5"/>
              </a:solidFill>
              <a:latin typeface="Roboto"/>
            </a:endParaRPr>
          </a:p>
        </p:txBody>
      </p:sp>
      <p:sp>
        <p:nvSpPr>
          <p:cNvPr id="31" name="TextBox 30">
            <a:extLst>
              <a:ext uri="{FF2B5EF4-FFF2-40B4-BE49-F238E27FC236}">
                <a16:creationId xmlns:a16="http://schemas.microsoft.com/office/drawing/2014/main" id="{BDC25B50-F252-414D-BFA2-0FF7B83E9B12}"/>
              </a:ext>
            </a:extLst>
          </p:cNvPr>
          <p:cNvSpPr txBox="1"/>
          <p:nvPr/>
        </p:nvSpPr>
        <p:spPr>
          <a:xfrm>
            <a:off x="5854908" y="3028890"/>
            <a:ext cx="527709" cy="830997"/>
          </a:xfrm>
          <a:prstGeom prst="rect">
            <a:avLst/>
          </a:prstGeom>
          <a:noFill/>
        </p:spPr>
        <p:txBody>
          <a:bodyPr wrap="none" rtlCol="0">
            <a:spAutoFit/>
          </a:bodyPr>
          <a:lstStyle/>
          <a:p>
            <a:pPr defTabSz="914446">
              <a:defRPr/>
            </a:pPr>
            <a:r>
              <a:rPr lang="en-US" sz="4800" b="1" dirty="0">
                <a:solidFill>
                  <a:srgbClr val="858591"/>
                </a:solidFill>
                <a:latin typeface="Roboto"/>
              </a:rPr>
              <a:t>+</a:t>
            </a:r>
          </a:p>
        </p:txBody>
      </p:sp>
      <p:sp>
        <p:nvSpPr>
          <p:cNvPr id="34" name="TextBox 33">
            <a:extLst>
              <a:ext uri="{FF2B5EF4-FFF2-40B4-BE49-F238E27FC236}">
                <a16:creationId xmlns:a16="http://schemas.microsoft.com/office/drawing/2014/main" id="{39770592-F092-436A-8D6B-A8C5645B97D0}"/>
              </a:ext>
            </a:extLst>
          </p:cNvPr>
          <p:cNvSpPr txBox="1"/>
          <p:nvPr/>
        </p:nvSpPr>
        <p:spPr>
          <a:xfrm>
            <a:off x="1851959" y="5897698"/>
            <a:ext cx="527709" cy="830997"/>
          </a:xfrm>
          <a:prstGeom prst="rect">
            <a:avLst/>
          </a:prstGeom>
          <a:noFill/>
        </p:spPr>
        <p:txBody>
          <a:bodyPr wrap="none" rtlCol="0">
            <a:spAutoFit/>
          </a:bodyPr>
          <a:lstStyle/>
          <a:p>
            <a:pPr defTabSz="914446">
              <a:defRPr/>
            </a:pPr>
            <a:r>
              <a:rPr lang="en-US" sz="4800" b="1" dirty="0">
                <a:solidFill>
                  <a:srgbClr val="858591"/>
                </a:solidFill>
                <a:latin typeface="Roboto"/>
              </a:rPr>
              <a:t>+</a:t>
            </a:r>
          </a:p>
        </p:txBody>
      </p:sp>
    </p:spTree>
    <p:extLst>
      <p:ext uri="{BB962C8B-B14F-4D97-AF65-F5344CB8AC3E}">
        <p14:creationId xmlns:p14="http://schemas.microsoft.com/office/powerpoint/2010/main" val="3082841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527750"/>
            <a:ext cx="10083800" cy="629712"/>
          </a:xfrm>
        </p:spPr>
        <p:txBody>
          <a:bodyPr/>
          <a:lstStyle/>
          <a:p>
            <a:r>
              <a:rPr lang="en-US" dirty="0">
                <a:solidFill>
                  <a:srgbClr val="00B0F0"/>
                </a:solidFill>
              </a:rPr>
              <a:t>2.1 Use Async-Await or promises for async error handling</a:t>
            </a:r>
            <a:endParaRPr lang="uk-UA" dirty="0"/>
          </a:p>
        </p:txBody>
      </p:sp>
      <p:sp>
        <p:nvSpPr>
          <p:cNvPr id="5" name="Rectangle 4"/>
          <p:cNvSpPr/>
          <p:nvPr/>
        </p:nvSpPr>
        <p:spPr>
          <a:xfrm>
            <a:off x="899886" y="2351314"/>
            <a:ext cx="10493827" cy="267765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58591"/>
                </a:solidFill>
                <a:effectLst/>
                <a:uLnTx/>
                <a:uFillTx/>
                <a:latin typeface="Roboto Condensed"/>
                <a:ea typeface="+mn-ea"/>
                <a:cs typeface="+mn-cs"/>
              </a:rPr>
              <a:t>Callbacks don’t scale well since most programmers are not familiar with them. They force to check errors all over, deal with nasty code nesting and make it difficult to reason about the code flow. Promise libraries like </a:t>
            </a:r>
            <a:r>
              <a:rPr kumimoji="0" lang="en-US" sz="2400" b="0" i="0" u="none" strike="noStrike" kern="1200" cap="none" spc="0" normalizeH="0" baseline="0" noProof="0" dirty="0" err="1">
                <a:ln>
                  <a:noFill/>
                </a:ln>
                <a:solidFill>
                  <a:srgbClr val="858591"/>
                </a:solidFill>
                <a:effectLst/>
                <a:uLnTx/>
                <a:uFillTx/>
                <a:latin typeface="Roboto Condensed"/>
                <a:ea typeface="+mn-ea"/>
                <a:cs typeface="+mn-cs"/>
              </a:rPr>
              <a:t>BlueBird</a:t>
            </a:r>
            <a:r>
              <a:rPr kumimoji="0" lang="en-US" sz="2400" b="0" i="0" u="none" strike="noStrike" kern="1200" cap="none" spc="0" normalizeH="0" baseline="0" noProof="0" dirty="0">
                <a:ln>
                  <a:noFill/>
                </a:ln>
                <a:solidFill>
                  <a:srgbClr val="858591"/>
                </a:solidFill>
                <a:effectLst/>
                <a:uLnTx/>
                <a:uFillTx/>
                <a:latin typeface="Roboto Condensed"/>
                <a:ea typeface="+mn-ea"/>
                <a:cs typeface="+mn-cs"/>
              </a:rPr>
              <a:t>, async, and Q pack a standard code style using RETURN and THROW to control the program flow. Specifically, they support the favorite try-catch error handling style which allows freeing the main code path from dealing with errors in every function</a:t>
            </a:r>
          </a:p>
        </p:txBody>
      </p:sp>
      <p:sp>
        <p:nvSpPr>
          <p:cNvPr id="15" name="Rectangle 14"/>
          <p:cNvSpPr/>
          <p:nvPr/>
        </p:nvSpPr>
        <p:spPr>
          <a:xfrm>
            <a:off x="928915" y="1683658"/>
            <a:ext cx="10058400"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A091B"/>
                </a:solidFill>
                <a:effectLst/>
                <a:uLnTx/>
                <a:uFillTx/>
                <a:latin typeface="Roboto Condensed"/>
                <a:ea typeface="+mn-ea"/>
                <a:cs typeface="+mn-cs"/>
              </a:rPr>
              <a:t>One Paragraph Explainer</a:t>
            </a:r>
            <a:endParaRPr kumimoji="0" lang="en-US" sz="2800" b="0" i="0" u="none" strike="noStrike" kern="1200" cap="none" spc="0" normalizeH="0" baseline="0" noProof="0" dirty="0">
              <a:ln>
                <a:noFill/>
              </a:ln>
              <a:solidFill>
                <a:srgbClr val="C0C0C8"/>
              </a:solidFill>
              <a:effectLst/>
              <a:uLnTx/>
              <a:uFillTx/>
              <a:latin typeface="Roboto Condensed"/>
              <a:ea typeface="+mn-ea"/>
              <a:cs typeface="+mn-cs"/>
            </a:endParaRPr>
          </a:p>
        </p:txBody>
      </p:sp>
    </p:spTree>
    <p:extLst>
      <p:ext uri="{BB962C8B-B14F-4D97-AF65-F5344CB8AC3E}">
        <p14:creationId xmlns:p14="http://schemas.microsoft.com/office/powerpoint/2010/main" val="3127112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9154886" cy="1754326"/>
          </a:xfrm>
        </p:spPr>
        <p:txBody>
          <a:bodyPr/>
          <a:lstStyle/>
          <a:p>
            <a:r>
              <a:rPr lang="en-US" dirty="0"/>
              <a:t>Code Example – using promises to catch errors</a:t>
            </a:r>
            <a:br>
              <a:rPr lang="en-US" dirty="0"/>
            </a:br>
            <a:endParaRPr lang="en-US" dirty="0"/>
          </a:p>
        </p:txBody>
      </p:sp>
      <p:sp>
        <p:nvSpPr>
          <p:cNvPr id="3" name="Rectangle 2"/>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4"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5" name="Rectangle 1">
            <a:extLst>
              <a:ext uri="{FF2B5EF4-FFF2-40B4-BE49-F238E27FC236}">
                <a16:creationId xmlns:a16="http://schemas.microsoft.com/office/drawing/2014/main" id="{713BF653-E4DB-4753-B16C-F20D52269D80}"/>
              </a:ext>
            </a:extLst>
          </p:cNvPr>
          <p:cNvSpPr>
            <a:spLocks noChangeArrowheads="1"/>
          </p:cNvSpPr>
          <p:nvPr/>
        </p:nvSpPr>
        <p:spPr bwMode="auto">
          <a:xfrm>
            <a:off x="2066307" y="2549839"/>
            <a:ext cx="10125694" cy="2954655"/>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doWork</a:t>
            </a:r>
            <a:r>
              <a:rPr kumimoji="0" lang="en-US" altLang="en-US" sz="3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.then(</a:t>
            </a:r>
            <a:r>
              <a:rPr kumimoji="0" lang="en-US" altLang="en-US" sz="3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doWork</a:t>
            </a:r>
            <a:r>
              <a:rPr kumimoji="0" lang="en-US" altLang="en-US" sz="3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.then(</a:t>
            </a:r>
            <a:r>
              <a:rPr kumimoji="0" lang="en-US" altLang="en-US" sz="3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doOtherWork</a:t>
            </a:r>
            <a:r>
              <a:rPr kumimoji="0" lang="en-US" altLang="en-US" sz="3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.then((result) =&gt; </a:t>
            </a:r>
            <a:r>
              <a:rPr kumimoji="0" lang="en-US" altLang="en-US" sz="3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doWork</a:t>
            </a:r>
            <a:r>
              <a:rPr kumimoji="0" lang="en-US" altLang="en-US" sz="3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.catch((error) =&gt; {throw error;})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.then(verify);</a:t>
            </a:r>
          </a:p>
        </p:txBody>
      </p:sp>
    </p:spTree>
    <p:extLst>
      <p:ext uri="{BB962C8B-B14F-4D97-AF65-F5344CB8AC3E}">
        <p14:creationId xmlns:p14="http://schemas.microsoft.com/office/powerpoint/2010/main" val="1688421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10795000" cy="2169825"/>
          </a:xfrm>
        </p:spPr>
        <p:txBody>
          <a:bodyPr/>
          <a:lstStyle/>
          <a:p>
            <a:r>
              <a:rPr lang="en-US" dirty="0"/>
              <a:t>Anti pattern code example – callback style error handling</a:t>
            </a:r>
            <a:br>
              <a:rPr lang="en-US" dirty="0"/>
            </a:br>
            <a:endParaRPr lang="en-US" dirty="0"/>
          </a:p>
        </p:txBody>
      </p:sp>
      <p:sp>
        <p:nvSpPr>
          <p:cNvPr id="3" name="Rectangle 2"/>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4"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5" name="Rectangle 1">
            <a:extLst>
              <a:ext uri="{FF2B5EF4-FFF2-40B4-BE49-F238E27FC236}">
                <a16:creationId xmlns:a16="http://schemas.microsoft.com/office/drawing/2014/main" id="{713BF653-E4DB-4753-B16C-F20D52269D80}"/>
              </a:ext>
            </a:extLst>
          </p:cNvPr>
          <p:cNvSpPr>
            <a:spLocks noChangeArrowheads="1"/>
          </p:cNvSpPr>
          <p:nvPr/>
        </p:nvSpPr>
        <p:spPr bwMode="auto">
          <a:xfrm>
            <a:off x="1699707" y="2195895"/>
            <a:ext cx="10389374" cy="3662541"/>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getData</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someParameter</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function(err, result)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if(err !== null)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do something like calling the given callback function and pass the error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getMoreData</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 function(err, result)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if(err !== null)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do something like calling the given callback function and pass the error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getMoreData</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(b, function(c)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getMoreData</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(d, function(e)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if(err !== null )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you get the idea?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104903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199" y="555112"/>
            <a:ext cx="7993743" cy="923330"/>
          </a:xfrm>
        </p:spPr>
        <p:txBody>
          <a:bodyPr/>
          <a:lstStyle/>
          <a:p>
            <a:r>
              <a:rPr lang="en-US" dirty="0">
                <a:solidFill>
                  <a:srgbClr val="00B0F0"/>
                </a:solidFill>
              </a:rPr>
              <a:t>"We have a problem with promises"</a:t>
            </a:r>
            <a:br>
              <a:rPr lang="en-US" dirty="0">
                <a:solidFill>
                  <a:srgbClr val="00B0F0"/>
                </a:solidFill>
              </a:rPr>
            </a:br>
            <a:endParaRPr lang="en-US" dirty="0">
              <a:solidFill>
                <a:srgbClr val="00B0F0"/>
              </a:solidFill>
            </a:endParaRPr>
          </a:p>
        </p:txBody>
      </p:sp>
      <p:sp>
        <p:nvSpPr>
          <p:cNvPr id="3" name="TextBox 2"/>
          <p:cNvSpPr txBox="1"/>
          <p:nvPr/>
        </p:nvSpPr>
        <p:spPr>
          <a:xfrm>
            <a:off x="985659" y="2422512"/>
            <a:ext cx="10189272" cy="224676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858591"/>
                </a:solidFill>
                <a:effectLst/>
                <a:uLnTx/>
                <a:uFillTx/>
                <a:latin typeface="Roboto"/>
                <a:ea typeface="+mn-ea"/>
                <a:cs typeface="+mn-cs"/>
              </a:rPr>
              <a:t>“……And in fact, callbacks do something even more sinister: they deprive us of the stack, which is something we usually take for granted in programming languages. Writing code without a stack is a lot like driving a car without a brake pedal: you don’t realize how badly you need it until you reach for it and it’s not there. The whole point of promises is to give us back the language fundamentals we lost when we went async: return, throw, and the stack. But you have to know how to use promises correctly in order to take advantage of them.”</a:t>
            </a:r>
          </a:p>
        </p:txBody>
      </p:sp>
      <p:sp>
        <p:nvSpPr>
          <p:cNvPr id="4"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5" name="TextBox 4"/>
          <p:cNvSpPr txBox="1"/>
          <p:nvPr/>
        </p:nvSpPr>
        <p:spPr>
          <a:xfrm>
            <a:off x="985659" y="4941421"/>
            <a:ext cx="777272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Condensed"/>
                <a:ea typeface="+mn-ea"/>
                <a:cs typeface="+mn-cs"/>
              </a:rPr>
              <a:t>From the blog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A091B"/>
                </a:solidFill>
                <a:effectLst/>
                <a:uLnTx/>
                <a:uFillTx/>
                <a:latin typeface="Roboto"/>
                <a:ea typeface="Roboto Condensed" panose="02000000000000000000" pitchFamily="2" charset="0"/>
                <a:cs typeface="Lato Semibold" panose="020F0502020204030203" pitchFamily="34" charset="0"/>
              </a:rPr>
              <a:t>pouchdb.com</a:t>
            </a:r>
          </a:p>
        </p:txBody>
      </p:sp>
    </p:spTree>
    <p:extLst>
      <p:ext uri="{BB962C8B-B14F-4D97-AF65-F5344CB8AC3E}">
        <p14:creationId xmlns:p14="http://schemas.microsoft.com/office/powerpoint/2010/main" val="1998987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598655"/>
            <a:ext cx="9793514" cy="923330"/>
          </a:xfrm>
        </p:spPr>
        <p:txBody>
          <a:bodyPr/>
          <a:lstStyle/>
          <a:p>
            <a:r>
              <a:rPr lang="en-US" dirty="0">
                <a:solidFill>
                  <a:srgbClr val="00B0F0"/>
                </a:solidFill>
              </a:rPr>
              <a:t>"The promises method is much more compact"</a:t>
            </a:r>
            <a:br>
              <a:rPr lang="en-US" dirty="0">
                <a:solidFill>
                  <a:srgbClr val="00B0F0"/>
                </a:solidFill>
              </a:rPr>
            </a:br>
            <a:endParaRPr lang="en-US" dirty="0">
              <a:solidFill>
                <a:srgbClr val="00B0F0"/>
              </a:solidFill>
            </a:endParaRPr>
          </a:p>
        </p:txBody>
      </p:sp>
      <p:sp>
        <p:nvSpPr>
          <p:cNvPr id="5" name="Freeform 41"/>
          <p:cNvSpPr>
            <a:spLocks noEditPoints="1"/>
          </p:cNvSpPr>
          <p:nvPr/>
        </p:nvSpPr>
        <p:spPr bwMode="auto">
          <a:xfrm>
            <a:off x="10553736" y="1376834"/>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6" name="Rectangle 5"/>
          <p:cNvSpPr/>
          <p:nvPr/>
        </p:nvSpPr>
        <p:spPr>
          <a:xfrm>
            <a:off x="841829" y="2551837"/>
            <a:ext cx="10276113" cy="156966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6A737D"/>
                </a:solidFill>
                <a:effectLst/>
                <a:uLnTx/>
                <a:uFillTx/>
                <a:latin typeface="Roboto"/>
                <a:ea typeface="+mn-ea"/>
                <a:cs typeface="+mn-cs"/>
              </a:rPr>
              <a:t>“………The promises method is much more compact, clearer and quicker to write. If an error or exception occurs within any of the ops it is handled by the single .catch() handler. Having this single place to handle all errors means you don’t need to write error checking for each stage of the work.”</a:t>
            </a:r>
            <a:endParaRPr kumimoji="0" lang="en-US" sz="2400" b="0" i="1" u="none" strike="noStrike" kern="1200" cap="none" spc="0" normalizeH="0" baseline="0" noProof="0" dirty="0">
              <a:ln>
                <a:noFill/>
              </a:ln>
              <a:solidFill>
                <a:srgbClr val="0A091B"/>
              </a:solidFill>
              <a:effectLst/>
              <a:uLnTx/>
              <a:uFillTx/>
              <a:latin typeface="Roboto"/>
              <a:ea typeface="+mn-ea"/>
              <a:cs typeface="+mn-cs"/>
            </a:endParaRPr>
          </a:p>
        </p:txBody>
      </p:sp>
      <p:sp>
        <p:nvSpPr>
          <p:cNvPr id="7" name="Rectangle 6"/>
          <p:cNvSpPr/>
          <p:nvPr/>
        </p:nvSpPr>
        <p:spPr>
          <a:xfrm>
            <a:off x="841829" y="4705073"/>
            <a:ext cx="2861681" cy="89255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the blog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gosquared.com</a:t>
            </a:r>
            <a:endParaRPr kumimoji="0" lang="en-US" sz="2800"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2173186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569627"/>
            <a:ext cx="11201400" cy="939859"/>
          </a:xfrm>
        </p:spPr>
        <p:txBody>
          <a:bodyPr/>
          <a:lstStyle/>
          <a:p>
            <a:r>
              <a:rPr lang="en-US" dirty="0">
                <a:solidFill>
                  <a:srgbClr val="00B0F0"/>
                </a:solidFill>
              </a:rPr>
              <a:t>"Promises are native ES6, can be used with generators"</a:t>
            </a:r>
            <a:br>
              <a:rPr lang="en-US" dirty="0">
                <a:solidFill>
                  <a:srgbClr val="00B0F0"/>
                </a:solidFill>
              </a:rPr>
            </a:br>
            <a:endParaRPr lang="en-US" dirty="0">
              <a:solidFill>
                <a:srgbClr val="00B0F0"/>
              </a:solidFill>
            </a:endParaRPr>
          </a:p>
        </p:txBody>
      </p:sp>
      <p:sp>
        <p:nvSpPr>
          <p:cNvPr id="3" name="Rectangle 2"/>
          <p:cNvSpPr/>
          <p:nvPr/>
        </p:nvSpPr>
        <p:spPr>
          <a:xfrm>
            <a:off x="1068615" y="2793137"/>
            <a:ext cx="10232570" cy="193899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6A737D"/>
                </a:solidFill>
                <a:effectLst/>
                <a:uLnTx/>
                <a:uFillTx/>
                <a:latin typeface="Roboto"/>
                <a:ea typeface="+mn-ea"/>
                <a:cs typeface="+mn-cs"/>
              </a:rPr>
              <a:t>“….Callbacks have a lousy error-handling story. Promises are better. Marry the built-in error handling in Express with promises and significantly lower the chances of an uncaught exception. Promises are native ES6, can be used with generators, and ES7 proposals like </a:t>
            </a:r>
            <a:r>
              <a:rPr kumimoji="0" lang="en-US" sz="2400" b="0" i="1" u="none" strike="noStrike" kern="1200" cap="none" spc="0" normalizeH="0" baseline="0" noProof="0" dirty="0" err="1">
                <a:ln>
                  <a:noFill/>
                </a:ln>
                <a:solidFill>
                  <a:srgbClr val="6A737D"/>
                </a:solidFill>
                <a:effectLst/>
                <a:uLnTx/>
                <a:uFillTx/>
                <a:latin typeface="Roboto"/>
                <a:ea typeface="+mn-ea"/>
                <a:cs typeface="+mn-cs"/>
              </a:rPr>
              <a:t>async</a:t>
            </a:r>
            <a:r>
              <a:rPr kumimoji="0" lang="en-US" sz="2400" b="0" i="1" u="none" strike="noStrike" kern="1200" cap="none" spc="0" normalizeH="0" baseline="0" noProof="0" dirty="0">
                <a:ln>
                  <a:noFill/>
                </a:ln>
                <a:solidFill>
                  <a:srgbClr val="6A737D"/>
                </a:solidFill>
                <a:effectLst/>
                <a:uLnTx/>
                <a:uFillTx/>
                <a:latin typeface="Roboto"/>
                <a:ea typeface="+mn-ea"/>
                <a:cs typeface="+mn-cs"/>
              </a:rPr>
              <a:t>/await through compilers like Babel”</a:t>
            </a:r>
            <a:endParaRPr kumimoji="0" lang="en-US" sz="2400" b="0" i="1" u="none" strike="noStrike" kern="1200" cap="none" spc="0" normalizeH="0" baseline="0" noProof="0" dirty="0">
              <a:ln>
                <a:noFill/>
              </a:ln>
              <a:solidFill>
                <a:srgbClr val="0A091B"/>
              </a:solidFill>
              <a:effectLst/>
              <a:uLnTx/>
              <a:uFillTx/>
              <a:latin typeface="Roboto"/>
              <a:ea typeface="+mn-ea"/>
              <a:cs typeface="+mn-cs"/>
            </a:endParaRPr>
          </a:p>
        </p:txBody>
      </p:sp>
      <p:sp>
        <p:nvSpPr>
          <p:cNvPr id="4" name="Freeform 41"/>
          <p:cNvSpPr>
            <a:spLocks noEditPoints="1"/>
          </p:cNvSpPr>
          <p:nvPr/>
        </p:nvSpPr>
        <p:spPr bwMode="auto">
          <a:xfrm>
            <a:off x="10553736" y="1376834"/>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5" name="Rectangle 4"/>
          <p:cNvSpPr/>
          <p:nvPr/>
        </p:nvSpPr>
        <p:spPr>
          <a:xfrm>
            <a:off x="1068615" y="4990265"/>
            <a:ext cx="2220480" cy="89255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the blog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24292E"/>
                </a:solidFill>
                <a:effectLst/>
                <a:uLnTx/>
                <a:uFillTx/>
                <a:latin typeface="Roboto"/>
                <a:ea typeface="+mn-ea"/>
                <a:cs typeface="+mn-cs"/>
              </a:rPr>
              <a:t>StrongLoop</a:t>
            </a:r>
            <a:endParaRPr kumimoji="0" lang="en-US" sz="2800"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2130081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11455400" cy="1003359"/>
          </a:xfrm>
        </p:spPr>
        <p:txBody>
          <a:bodyPr/>
          <a:lstStyle/>
          <a:p>
            <a:r>
              <a:rPr lang="en-US" dirty="0"/>
              <a:t>"All those regular flow control constructs you are used to are completely broken"</a:t>
            </a:r>
            <a:br>
              <a:rPr lang="en-US" dirty="0"/>
            </a:br>
            <a:endParaRPr lang="en-US" dirty="0"/>
          </a:p>
        </p:txBody>
      </p:sp>
      <p:sp>
        <p:nvSpPr>
          <p:cNvPr id="3" name="Rectangle 2"/>
          <p:cNvSpPr/>
          <p:nvPr/>
        </p:nvSpPr>
        <p:spPr>
          <a:xfrm>
            <a:off x="584200" y="2382601"/>
            <a:ext cx="10998200"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6A737D"/>
                </a:solidFill>
                <a:effectLst/>
                <a:uLnTx/>
                <a:uFillTx/>
                <a:latin typeface="Roboto"/>
                <a:ea typeface="+mn-ea"/>
                <a:cs typeface="+mn-cs"/>
              </a:rPr>
              <a:t>“……One of the best things about asynchronous, callback-based programming is that basically all those regular flow control constructs you are used to are completely broken. However, the one I find most broken is the handling of exceptions. </a:t>
            </a:r>
            <a:r>
              <a:rPr kumimoji="0" lang="en-US" sz="2400" b="0" i="1" u="none" strike="noStrike" kern="1200" cap="none" spc="0" normalizeH="0" baseline="0" noProof="0" dirty="0" err="1">
                <a:ln>
                  <a:noFill/>
                </a:ln>
                <a:solidFill>
                  <a:srgbClr val="6A737D"/>
                </a:solidFill>
                <a:effectLst/>
                <a:uLnTx/>
                <a:uFillTx/>
                <a:latin typeface="Roboto"/>
                <a:ea typeface="+mn-ea"/>
                <a:cs typeface="+mn-cs"/>
              </a:rPr>
              <a:t>Javascript</a:t>
            </a:r>
            <a:r>
              <a:rPr kumimoji="0" lang="en-US" sz="2400" b="0" i="1" u="none" strike="noStrike" kern="1200" cap="none" spc="0" normalizeH="0" baseline="0" noProof="0" dirty="0">
                <a:ln>
                  <a:noFill/>
                </a:ln>
                <a:solidFill>
                  <a:srgbClr val="6A737D"/>
                </a:solidFill>
                <a:effectLst/>
                <a:uLnTx/>
                <a:uFillTx/>
                <a:latin typeface="Roboto"/>
                <a:ea typeface="+mn-ea"/>
                <a:cs typeface="+mn-cs"/>
              </a:rPr>
              <a:t> provides a fairly familiar try…catch construct for dealing with exceptions. The problem with exceptions is that they provide a great way of short-cutting errors up a call stack, but end up being completely useless of the error happens on a different stack…”</a:t>
            </a:r>
            <a:endParaRPr kumimoji="0" lang="en-US" sz="2400" b="0" i="1" u="none" strike="noStrike" kern="1200" cap="none" spc="0" normalizeH="0" baseline="0" noProof="0" dirty="0">
              <a:ln>
                <a:noFill/>
              </a:ln>
              <a:solidFill>
                <a:srgbClr val="0A091B"/>
              </a:solidFill>
              <a:effectLst/>
              <a:uLnTx/>
              <a:uFillTx/>
              <a:latin typeface="Roboto"/>
              <a:ea typeface="+mn-ea"/>
              <a:cs typeface="+mn-cs"/>
            </a:endParaRPr>
          </a:p>
        </p:txBody>
      </p:sp>
      <p:sp>
        <p:nvSpPr>
          <p:cNvPr id="4" name="Freeform 41"/>
          <p:cNvSpPr>
            <a:spLocks noEditPoints="1"/>
          </p:cNvSpPr>
          <p:nvPr/>
        </p:nvSpPr>
        <p:spPr bwMode="auto">
          <a:xfrm>
            <a:off x="10553736" y="1376834"/>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5" name="Rectangle 4"/>
          <p:cNvSpPr/>
          <p:nvPr/>
        </p:nvSpPr>
        <p:spPr>
          <a:xfrm>
            <a:off x="584200" y="5060257"/>
            <a:ext cx="2169184" cy="89255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the blog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24292E"/>
                </a:solidFill>
                <a:effectLst/>
                <a:uLnTx/>
                <a:uFillTx/>
                <a:latin typeface="Roboto"/>
                <a:ea typeface="+mn-ea"/>
                <a:cs typeface="+mn-cs"/>
              </a:rPr>
              <a:t>Benno’s</a:t>
            </a:r>
            <a:endParaRPr kumimoji="0" lang="en-US" sz="2800"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2105181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100" y="584141"/>
            <a:ext cx="7734300" cy="571559"/>
          </a:xfrm>
        </p:spPr>
        <p:txBody>
          <a:bodyPr/>
          <a:lstStyle/>
          <a:p>
            <a:r>
              <a:rPr lang="en-US" dirty="0">
                <a:solidFill>
                  <a:srgbClr val="00B0F0"/>
                </a:solidFill>
              </a:rPr>
              <a:t>2.2 Use only the built-in Error object</a:t>
            </a:r>
            <a:br>
              <a:rPr lang="en-US" dirty="0">
                <a:solidFill>
                  <a:srgbClr val="00B0F0"/>
                </a:solidFill>
              </a:rPr>
            </a:br>
            <a:endParaRPr lang="en-US" dirty="0">
              <a:solidFill>
                <a:srgbClr val="00B0F0"/>
              </a:solidFill>
            </a:endParaRPr>
          </a:p>
        </p:txBody>
      </p:sp>
      <p:sp>
        <p:nvSpPr>
          <p:cNvPr id="3" name="Rectangle 2"/>
          <p:cNvSpPr/>
          <p:nvPr/>
        </p:nvSpPr>
        <p:spPr>
          <a:xfrm>
            <a:off x="546100" y="1859340"/>
            <a:ext cx="11201400" cy="341632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TL;DR:</a:t>
            </a:r>
            <a:r>
              <a:rPr kumimoji="0" lang="en-US" sz="2400" b="0" i="0" u="none" strike="noStrike" kern="1200" cap="none" spc="0" normalizeH="0" baseline="0" noProof="0" dirty="0">
                <a:ln>
                  <a:noFill/>
                </a:ln>
                <a:solidFill>
                  <a:srgbClr val="24292E"/>
                </a:solidFill>
                <a:effectLst/>
                <a:uLnTx/>
                <a:uFillTx/>
                <a:latin typeface="Roboto"/>
                <a:ea typeface="+mn-ea"/>
                <a:cs typeface="+mn-cs"/>
              </a:rPr>
              <a:t> Many throws errors as a string or as some custom type – this complicates the error handling logic and the interoperability between modules. Whether you reject a promise, throw an exception or an emit error – using only the built-in Error object will increase uniformity and prevent loss of information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400" b="0" i="0" u="none" strike="noStrike" kern="1200" cap="none" spc="0" normalizeH="0" baseline="0" noProof="0" dirty="0">
                <a:ln>
                  <a:noFill/>
                </a:ln>
                <a:solidFill>
                  <a:srgbClr val="24292E"/>
                </a:solidFill>
                <a:effectLst/>
                <a:uLnTx/>
                <a:uFillTx/>
                <a:latin typeface="Roboto"/>
                <a:ea typeface="+mn-ea"/>
                <a:cs typeface="+mn-cs"/>
              </a:rPr>
              <a:t> When invoking some component, being uncertain which type of errors come in return – it makes proper error handling much harder. Even worse, using custom types to describe errors might lead to loss of critical error information like the stack trace!</a:t>
            </a:r>
          </a:p>
        </p:txBody>
      </p:sp>
    </p:spTree>
    <p:extLst>
      <p:ext uri="{BB962C8B-B14F-4D97-AF65-F5344CB8AC3E}">
        <p14:creationId xmlns:p14="http://schemas.microsoft.com/office/powerpoint/2010/main" val="1409256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60400" y="1951841"/>
            <a:ext cx="10528300" cy="415498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58591"/>
                </a:solidFill>
                <a:effectLst/>
                <a:uLnTx/>
                <a:uFillTx/>
                <a:latin typeface="Roboto"/>
                <a:ea typeface="+mn-ea"/>
                <a:cs typeface="+mn-cs"/>
              </a:rPr>
              <a:t>The permissive nature of JS along with its variety code-flow options (e.g.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EventEmitter</a:t>
            </a:r>
            <a:r>
              <a:rPr kumimoji="0" lang="en-US" sz="2400" b="0" i="0" u="none" strike="noStrike" kern="1200" cap="none" spc="0" normalizeH="0" baseline="0" noProof="0" dirty="0">
                <a:ln>
                  <a:noFill/>
                </a:ln>
                <a:solidFill>
                  <a:srgbClr val="858591"/>
                </a:solidFill>
                <a:effectLst/>
                <a:uLnTx/>
                <a:uFillTx/>
                <a:latin typeface="Roboto"/>
                <a:ea typeface="+mn-ea"/>
                <a:cs typeface="+mn-cs"/>
              </a:rPr>
              <a:t>, Callbacks, Promises,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etc</a:t>
            </a:r>
            <a:r>
              <a:rPr kumimoji="0" lang="en-US" sz="2400" b="0" i="0" u="none" strike="noStrike" kern="1200" cap="none" spc="0" normalizeH="0" baseline="0" noProof="0" dirty="0">
                <a:ln>
                  <a:noFill/>
                </a:ln>
                <a:solidFill>
                  <a:srgbClr val="858591"/>
                </a:solidFill>
                <a:effectLst/>
                <a:uLnTx/>
                <a:uFillTx/>
                <a:latin typeface="Roboto"/>
                <a:ea typeface="+mn-ea"/>
                <a:cs typeface="+mn-cs"/>
              </a:rPr>
              <a:t>) pushes to great variance in how developers raise errors – some use strings, other define their own custom types. Using Node.js built-in Error object helps to keep uniformity within your code and with 3rd party libraries, it also preserves significant information like the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StackTrace</a:t>
            </a:r>
            <a:r>
              <a:rPr kumimoji="0" lang="en-US" sz="2400" b="0" i="0" u="none" strike="noStrike" kern="1200" cap="none" spc="0" normalizeH="0" baseline="0" noProof="0" dirty="0">
                <a:ln>
                  <a:noFill/>
                </a:ln>
                <a:solidFill>
                  <a:srgbClr val="858591"/>
                </a:solidFill>
                <a:effectLst/>
                <a:uLnTx/>
                <a:uFillTx/>
                <a:latin typeface="Roboto"/>
                <a:ea typeface="+mn-ea"/>
                <a:cs typeface="+mn-cs"/>
              </a:rPr>
              <a:t>. When raising the exception, it’s usually a good practice to fill it with additional contextual properties like the error name and the associated HTTP error code. To achieve this uniformity and practices, consider extending the Error object with additional properties, see code example below</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858591"/>
              </a:solidFill>
              <a:effectLst/>
              <a:uLnTx/>
              <a:uFillTx/>
              <a:latin typeface="Roboto"/>
              <a:ea typeface="+mn-ea"/>
              <a:cs typeface="+mn-cs"/>
            </a:endParaRPr>
          </a:p>
        </p:txBody>
      </p:sp>
      <p:sp>
        <p:nvSpPr>
          <p:cNvPr id="4" name="Title 1"/>
          <p:cNvSpPr>
            <a:spLocks noGrp="1"/>
          </p:cNvSpPr>
          <p:nvPr>
            <p:ph type="title"/>
          </p:nvPr>
        </p:nvSpPr>
        <p:spPr>
          <a:xfrm>
            <a:off x="508000" y="609541"/>
            <a:ext cx="8242300" cy="923330"/>
          </a:xfrm>
        </p:spPr>
        <p:txBody>
          <a:bodyPr/>
          <a:lstStyle/>
          <a:p>
            <a:r>
              <a:rPr lang="en-US" dirty="0">
                <a:solidFill>
                  <a:srgbClr val="00B0F0"/>
                </a:solidFill>
              </a:rPr>
              <a:t>2.2 Use only the built-in Error object</a:t>
            </a:r>
            <a:br>
              <a:rPr lang="en-US" dirty="0">
                <a:solidFill>
                  <a:srgbClr val="00B0F0"/>
                </a:solidFill>
              </a:rPr>
            </a:br>
            <a:endParaRPr lang="en-US" dirty="0">
              <a:solidFill>
                <a:srgbClr val="00B0F0"/>
              </a:solidFill>
            </a:endParaRPr>
          </a:p>
        </p:txBody>
      </p:sp>
      <p:sp>
        <p:nvSpPr>
          <p:cNvPr id="5" name="Rectangle 4"/>
          <p:cNvSpPr/>
          <p:nvPr/>
        </p:nvSpPr>
        <p:spPr>
          <a:xfrm>
            <a:off x="660400" y="1373024"/>
            <a:ext cx="386035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Tree>
    <p:extLst>
      <p:ext uri="{BB962C8B-B14F-4D97-AF65-F5344CB8AC3E}">
        <p14:creationId xmlns:p14="http://schemas.microsoft.com/office/powerpoint/2010/main" val="202515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100" y="568901"/>
            <a:ext cx="6527800" cy="1092259"/>
          </a:xfrm>
        </p:spPr>
        <p:txBody>
          <a:bodyPr/>
          <a:lstStyle/>
          <a:p>
            <a:r>
              <a:rPr lang="en-US" dirty="0"/>
              <a:t>Code Example – doing it right</a:t>
            </a:r>
            <a:br>
              <a:rPr lang="en-US" dirty="0"/>
            </a:br>
            <a:endParaRPr lang="en-US" dirty="0"/>
          </a:p>
        </p:txBody>
      </p:sp>
      <p:sp>
        <p:nvSpPr>
          <p:cNvPr id="3" name="Rectangle 2"/>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4"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5" name="Rectangle 1">
            <a:extLst>
              <a:ext uri="{FF2B5EF4-FFF2-40B4-BE49-F238E27FC236}">
                <a16:creationId xmlns:a16="http://schemas.microsoft.com/office/drawing/2014/main" id="{713BF653-E4DB-4753-B16C-F20D52269D80}"/>
              </a:ext>
            </a:extLst>
          </p:cNvPr>
          <p:cNvSpPr>
            <a:spLocks noChangeArrowheads="1"/>
          </p:cNvSpPr>
          <p:nvPr/>
        </p:nvSpPr>
        <p:spPr bwMode="auto">
          <a:xfrm>
            <a:off x="1699707" y="2307490"/>
            <a:ext cx="10377497" cy="3231654"/>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throwing an Error from typical function, whether sync or </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async</a:t>
            </a:r>
            <a:endPar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if(!</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productToAdd</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throw new Error("How can I add new product when no value provided?");</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'throwing' an Error from </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EventEmitter</a:t>
            </a:r>
            <a:endPar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const</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myEmitter</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new </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MyEmitter</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myEmitter.emit</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('error', new Error('whoops!'));</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'throwing' an Error from a Promise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return new Promise(function (resolve, reject)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return </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DAL.getProduct</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(productToAdd.id).then((</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existingProduct</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=&gt;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if(</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existingProduct</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null)</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reject(new Error("Why fooling us and trying to add an existing product?"));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424468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8178" y="2546708"/>
            <a:ext cx="10002592" cy="913199"/>
          </a:xfrm>
          <a:prstGeom prst="rect">
            <a:avLst/>
          </a:prstGeom>
          <a:noFill/>
        </p:spPr>
        <p:txBody>
          <a:bodyPr wrap="square" rtlCol="0">
            <a:spAutoFit/>
          </a:bodyPr>
          <a:lstStyle/>
          <a:p>
            <a:pPr algn="ctr" defTabSz="914446"/>
            <a:r>
              <a:rPr lang="en-US" sz="5334" b="1" dirty="0">
                <a:solidFill>
                  <a:srgbClr val="00B0F0"/>
                </a:solidFill>
                <a:latin typeface="Roboto"/>
                <a:ea typeface="Roboto Condensed" panose="02000000000000000000" pitchFamily="2" charset="0"/>
                <a:cs typeface="Lato Semibold" panose="020F0502020204030203" pitchFamily="34" charset="0"/>
              </a:rPr>
              <a:t>Development Basics</a:t>
            </a:r>
          </a:p>
        </p:txBody>
      </p:sp>
      <p:sp>
        <p:nvSpPr>
          <p:cNvPr id="4" name="TextBox 3">
            <a:extLst>
              <a:ext uri="{FF2B5EF4-FFF2-40B4-BE49-F238E27FC236}">
                <a16:creationId xmlns:a16="http://schemas.microsoft.com/office/drawing/2014/main" id="{64976B81-82AE-4844-A2E3-0A9C9B4BE044}"/>
              </a:ext>
            </a:extLst>
          </p:cNvPr>
          <p:cNvSpPr txBox="1"/>
          <p:nvPr/>
        </p:nvSpPr>
        <p:spPr>
          <a:xfrm>
            <a:off x="86140" y="280493"/>
            <a:ext cx="2352261" cy="584775"/>
          </a:xfrm>
          <a:prstGeom prst="rect">
            <a:avLst/>
          </a:prstGeom>
          <a:noFill/>
        </p:spPr>
        <p:txBody>
          <a:bodyPr wrap="square" rtlCol="0">
            <a:spAutoFit/>
          </a:bodyPr>
          <a:lstStyle/>
          <a:p>
            <a:pPr defTabSz="914446"/>
            <a:r>
              <a:rPr lang="en-US" sz="3200" b="1" dirty="0">
                <a:solidFill>
                  <a:srgbClr val="0A091B"/>
                </a:solidFill>
                <a:latin typeface="Roboto"/>
                <a:ea typeface="Roboto Condensed" panose="02000000000000000000" pitchFamily="2" charset="0"/>
                <a:cs typeface="Lato Semibold" panose="020F0502020204030203" pitchFamily="34" charset="0"/>
              </a:rPr>
              <a:t>Section</a:t>
            </a:r>
          </a:p>
        </p:txBody>
      </p:sp>
    </p:spTree>
    <p:extLst>
      <p:ext uri="{BB962C8B-B14F-4D97-AF65-F5344CB8AC3E}">
        <p14:creationId xmlns:p14="http://schemas.microsoft.com/office/powerpoint/2010/main" val="2937162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5753100" cy="1338828"/>
          </a:xfrm>
        </p:spPr>
        <p:txBody>
          <a:bodyPr/>
          <a:lstStyle/>
          <a:p>
            <a:r>
              <a:rPr lang="en-US" dirty="0"/>
              <a:t>Code example – Anti Pattern</a:t>
            </a:r>
            <a:br>
              <a:rPr lang="en-US" dirty="0"/>
            </a:br>
            <a:endParaRPr lang="en-US" dirty="0"/>
          </a:p>
        </p:txBody>
      </p:sp>
      <p:sp>
        <p:nvSpPr>
          <p:cNvPr id="3" name="Rectangle 2"/>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4"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5" name="Rectangle 1">
            <a:extLst>
              <a:ext uri="{FF2B5EF4-FFF2-40B4-BE49-F238E27FC236}">
                <a16:creationId xmlns:a16="http://schemas.microsoft.com/office/drawing/2014/main" id="{713BF653-E4DB-4753-B16C-F20D52269D80}"/>
              </a:ext>
            </a:extLst>
          </p:cNvPr>
          <p:cNvSpPr>
            <a:spLocks noChangeArrowheads="1"/>
          </p:cNvSpPr>
          <p:nvPr/>
        </p:nvSpPr>
        <p:spPr bwMode="auto">
          <a:xfrm>
            <a:off x="1626919" y="3646318"/>
            <a:ext cx="10367159" cy="553998"/>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throwing a string lacks any stack trace information and other important data properties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if(!</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productToAdd</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throw ("How can I add new product when no value provided?");</a:t>
            </a:r>
          </a:p>
        </p:txBody>
      </p:sp>
    </p:spTree>
    <p:extLst>
      <p:ext uri="{BB962C8B-B14F-4D97-AF65-F5344CB8AC3E}">
        <p14:creationId xmlns:p14="http://schemas.microsoft.com/office/powerpoint/2010/main" val="2371098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8166100" cy="736659"/>
          </a:xfrm>
        </p:spPr>
        <p:txBody>
          <a:bodyPr/>
          <a:lstStyle/>
          <a:p>
            <a:r>
              <a:rPr lang="en-US" dirty="0"/>
              <a:t>Code example – doing it even better</a:t>
            </a:r>
            <a:br>
              <a:rPr lang="en-US" dirty="0"/>
            </a:br>
            <a:endParaRPr lang="en-US" dirty="0"/>
          </a:p>
        </p:txBody>
      </p:sp>
      <p:sp>
        <p:nvSpPr>
          <p:cNvPr id="3" name="Rectangle 2"/>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4"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5" name="Rectangle 1">
            <a:extLst>
              <a:ext uri="{FF2B5EF4-FFF2-40B4-BE49-F238E27FC236}">
                <a16:creationId xmlns:a16="http://schemas.microsoft.com/office/drawing/2014/main" id="{713BF653-E4DB-4753-B16C-F20D52269D80}"/>
              </a:ext>
            </a:extLst>
          </p:cNvPr>
          <p:cNvSpPr>
            <a:spLocks noChangeArrowheads="1"/>
          </p:cNvSpPr>
          <p:nvPr/>
        </p:nvSpPr>
        <p:spPr bwMode="auto">
          <a:xfrm>
            <a:off x="2616200" y="2757613"/>
            <a:ext cx="8991600" cy="2423740"/>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centralized error object that derives from Node’s Error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function </a:t>
            </a:r>
            <a:r>
              <a:rPr kumimoji="0" lang="en-US" altLang="en-US" sz="105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appError</a:t>
            </a:r>
            <a:r>
              <a:rPr kumimoji="0" lang="en-US" altLang="en-US" sz="10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(name, </a:t>
            </a:r>
            <a:r>
              <a:rPr kumimoji="0" lang="en-US" altLang="en-US" sz="105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httpCode</a:t>
            </a:r>
            <a:r>
              <a:rPr kumimoji="0" lang="en-US" altLang="en-US" sz="10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description, </a:t>
            </a:r>
            <a:r>
              <a:rPr kumimoji="0" lang="en-US" altLang="en-US" sz="105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isOperational</a:t>
            </a:r>
            <a:r>
              <a:rPr kumimoji="0" lang="en-US" altLang="en-US" sz="10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05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Error.call</a:t>
            </a:r>
            <a:r>
              <a:rPr kumimoji="0" lang="en-US" altLang="en-US" sz="10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(this);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05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Error.captureStackTrace</a:t>
            </a:r>
            <a:r>
              <a:rPr kumimoji="0" lang="en-US" altLang="en-US" sz="10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(this);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this.name = name;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//...other properties assigned here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0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5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appError.prototype.__proto</a:t>
            </a:r>
            <a:r>
              <a:rPr kumimoji="0" lang="en-US" altLang="en-US" sz="10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__ = </a:t>
            </a:r>
            <a:r>
              <a:rPr kumimoji="0" lang="en-US" altLang="en-US" sz="105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Error.prototype</a:t>
            </a:r>
            <a:r>
              <a:rPr kumimoji="0" lang="en-US" altLang="en-US" sz="10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0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5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module.exports.appError</a:t>
            </a:r>
            <a:r>
              <a:rPr kumimoji="0" lang="en-US" altLang="en-US" sz="10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a:t>
            </a:r>
            <a:r>
              <a:rPr kumimoji="0" lang="en-US" altLang="en-US" sz="105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appError</a:t>
            </a:r>
            <a:r>
              <a:rPr kumimoji="0" lang="en-US" altLang="en-US" sz="10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0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client throwing an exception</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if(user == null)</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throw new </a:t>
            </a:r>
            <a:r>
              <a:rPr kumimoji="0" lang="en-US" altLang="en-US" sz="105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appError</a:t>
            </a:r>
            <a:r>
              <a:rPr kumimoji="0" lang="en-US" altLang="en-US" sz="10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05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commonErrors.resourceNotFound</a:t>
            </a:r>
            <a:r>
              <a:rPr kumimoji="0" lang="en-US" altLang="en-US" sz="10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05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commonHTTPErrors.notFound</a:t>
            </a:r>
            <a:r>
              <a:rPr kumimoji="0" lang="en-US" altLang="en-US" sz="10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"further explanation", true)</a:t>
            </a:r>
          </a:p>
        </p:txBody>
      </p:sp>
    </p:spTree>
    <p:extLst>
      <p:ext uri="{BB962C8B-B14F-4D97-AF65-F5344CB8AC3E}">
        <p14:creationId xmlns:p14="http://schemas.microsoft.com/office/powerpoint/2010/main" val="236629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800" y="634941"/>
            <a:ext cx="10121900" cy="923330"/>
          </a:xfrm>
        </p:spPr>
        <p:txBody>
          <a:bodyPr/>
          <a:lstStyle/>
          <a:p>
            <a:r>
              <a:rPr lang="en-US" dirty="0">
                <a:solidFill>
                  <a:srgbClr val="00B0F0"/>
                </a:solidFill>
              </a:rPr>
              <a:t>"I don’t see the value in having lots of different types"</a:t>
            </a:r>
            <a:br>
              <a:rPr lang="en-US" dirty="0">
                <a:solidFill>
                  <a:srgbClr val="00B0F0"/>
                </a:solidFill>
              </a:rPr>
            </a:br>
            <a:endParaRPr lang="en-US" dirty="0">
              <a:solidFill>
                <a:srgbClr val="00B0F0"/>
              </a:solidFill>
            </a:endParaRPr>
          </a:p>
        </p:txBody>
      </p:sp>
      <p:sp>
        <p:nvSpPr>
          <p:cNvPr id="3" name="Freeform 41"/>
          <p:cNvSpPr>
            <a:spLocks noEditPoints="1"/>
          </p:cNvSpPr>
          <p:nvPr/>
        </p:nvSpPr>
        <p:spPr bwMode="auto">
          <a:xfrm>
            <a:off x="10466015" y="135717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p:cNvSpPr/>
          <p:nvPr/>
        </p:nvSpPr>
        <p:spPr>
          <a:xfrm>
            <a:off x="749300" y="2386737"/>
            <a:ext cx="10617200" cy="156966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6A737D"/>
                </a:solidFill>
                <a:effectLst/>
                <a:uLnTx/>
                <a:uFillTx/>
                <a:latin typeface="Roboto"/>
                <a:ea typeface="+mn-ea"/>
                <a:cs typeface="+mn-cs"/>
              </a:rPr>
              <a:t>“…Personally, I don’t see the value in having lots of different types of error objects – JavaScript, as a language, doesn’t seem to cater to Constructor-based error-catching. As such, differentiating on an object property seems far easier than differentiating on a Constructor type…”</a:t>
            </a:r>
            <a:endParaRPr kumimoji="0" lang="en-US" sz="2400" b="0" i="1" u="none" strike="noStrike" kern="1200" cap="none" spc="0" normalizeH="0" baseline="0" noProof="0" dirty="0">
              <a:ln>
                <a:noFill/>
              </a:ln>
              <a:solidFill>
                <a:srgbClr val="0A091B"/>
              </a:solidFill>
              <a:effectLst/>
              <a:uLnTx/>
              <a:uFillTx/>
              <a:latin typeface="Roboto"/>
              <a:ea typeface="+mn-ea"/>
              <a:cs typeface="+mn-cs"/>
            </a:endParaRPr>
          </a:p>
        </p:txBody>
      </p:sp>
      <p:sp>
        <p:nvSpPr>
          <p:cNvPr id="5" name="Rectangle 4"/>
          <p:cNvSpPr/>
          <p:nvPr/>
        </p:nvSpPr>
        <p:spPr>
          <a:xfrm>
            <a:off x="596900" y="4629835"/>
            <a:ext cx="10579100"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apple-system"/>
                <a:ea typeface="+mn-ea"/>
                <a:cs typeface="+mn-cs"/>
              </a:rPr>
              <a:t>From the blog,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Ben </a:t>
            </a:r>
            <a:r>
              <a:rPr kumimoji="0" lang="en-US" sz="2800" b="1" i="0" u="none" strike="noStrike" kern="1200" cap="none" spc="0" normalizeH="0" baseline="0" noProof="0" dirty="0" err="1">
                <a:ln>
                  <a:noFill/>
                </a:ln>
                <a:solidFill>
                  <a:srgbClr val="24292E"/>
                </a:solidFill>
                <a:effectLst/>
                <a:uLnTx/>
                <a:uFillTx/>
                <a:latin typeface="Roboto"/>
                <a:ea typeface="+mn-ea"/>
                <a:cs typeface="+mn-cs"/>
              </a:rPr>
              <a:t>Nadel</a:t>
            </a:r>
            <a:r>
              <a:rPr kumimoji="0" lang="en-US" sz="2800" b="1" i="0" u="none" strike="noStrike" kern="1200" cap="none" spc="0" normalizeH="0" baseline="0" noProof="0" dirty="0">
                <a:ln>
                  <a:noFill/>
                </a:ln>
                <a:solidFill>
                  <a:srgbClr val="24292E"/>
                </a:solidFill>
                <a:effectLst/>
                <a:uLnTx/>
                <a:uFillTx/>
                <a:latin typeface="Roboto"/>
                <a:ea typeface="+mn-ea"/>
                <a:cs typeface="+mn-cs"/>
              </a:rPr>
              <a:t> ranked 5 for the keywords “Node.js error object”</a:t>
            </a:r>
            <a:endParaRPr kumimoji="0" lang="en-US" sz="2800"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160777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46041"/>
            <a:ext cx="6210300" cy="923330"/>
          </a:xfrm>
        </p:spPr>
        <p:txBody>
          <a:bodyPr/>
          <a:lstStyle/>
          <a:p>
            <a:r>
              <a:rPr lang="en-US" dirty="0">
                <a:solidFill>
                  <a:srgbClr val="00B0F0"/>
                </a:solidFill>
              </a:rPr>
              <a:t>"A string is not an error"</a:t>
            </a:r>
            <a:br>
              <a:rPr lang="en-US" dirty="0">
                <a:solidFill>
                  <a:srgbClr val="00B0F0"/>
                </a:solidFill>
              </a:rPr>
            </a:br>
            <a:endParaRPr lang="en-US" dirty="0">
              <a:solidFill>
                <a:srgbClr val="00B0F0"/>
              </a:solidFill>
            </a:endParaRPr>
          </a:p>
        </p:txBody>
      </p:sp>
      <p:sp>
        <p:nvSpPr>
          <p:cNvPr id="4" name="Rectangle 3"/>
          <p:cNvSpPr/>
          <p:nvPr/>
        </p:nvSpPr>
        <p:spPr>
          <a:xfrm>
            <a:off x="571500" y="2413338"/>
            <a:ext cx="10071100" cy="163121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858591"/>
                </a:solidFill>
                <a:effectLst/>
                <a:uLnTx/>
                <a:uFillTx/>
                <a:latin typeface="Roboto"/>
                <a:ea typeface="+mn-ea"/>
                <a:cs typeface="+mn-cs"/>
              </a:rPr>
              <a:t>“…passing a string instead of an error results in reduced interoperability between modules. It breaks contracts with APIs that might be performing </a:t>
            </a:r>
            <a:r>
              <a:rPr kumimoji="0" lang="en-US" sz="2000" b="0" i="1" u="none" strike="noStrike" kern="1200" cap="none" spc="0" normalizeH="0" baseline="0" noProof="0" dirty="0" err="1">
                <a:ln>
                  <a:noFill/>
                </a:ln>
                <a:solidFill>
                  <a:srgbClr val="858591"/>
                </a:solidFill>
                <a:effectLst/>
                <a:uLnTx/>
                <a:uFillTx/>
                <a:latin typeface="Roboto"/>
                <a:ea typeface="+mn-ea"/>
                <a:cs typeface="+mn-cs"/>
              </a:rPr>
              <a:t>instanceof</a:t>
            </a:r>
            <a:r>
              <a:rPr kumimoji="0" lang="en-US" sz="2000" b="0" i="1" u="none" strike="noStrike" kern="1200" cap="none" spc="0" normalizeH="0" baseline="0" noProof="0" dirty="0">
                <a:ln>
                  <a:noFill/>
                </a:ln>
                <a:solidFill>
                  <a:srgbClr val="858591"/>
                </a:solidFill>
                <a:effectLst/>
                <a:uLnTx/>
                <a:uFillTx/>
                <a:latin typeface="Roboto"/>
                <a:ea typeface="+mn-ea"/>
                <a:cs typeface="+mn-cs"/>
              </a:rPr>
              <a:t> Error checks, or that want to know more about the error. Error objects, as we’ll see, have very interesting properties in modern JavaScript engines besides holding the message passed to the constructor…”</a:t>
            </a:r>
          </a:p>
        </p:txBody>
      </p:sp>
      <p:sp>
        <p:nvSpPr>
          <p:cNvPr id="5" name="Freeform 41"/>
          <p:cNvSpPr>
            <a:spLocks noEditPoints="1"/>
          </p:cNvSpPr>
          <p:nvPr/>
        </p:nvSpPr>
        <p:spPr bwMode="auto">
          <a:xfrm>
            <a:off x="9970715" y="1333500"/>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6" name="Rectangle 5"/>
          <p:cNvSpPr/>
          <p:nvPr/>
        </p:nvSpPr>
        <p:spPr>
          <a:xfrm>
            <a:off x="571500" y="4617135"/>
            <a:ext cx="1028700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the blog,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devthought.com ranked 6 for the keywords “Node.js error object”</a:t>
            </a:r>
            <a:endParaRPr kumimoji="0" lang="en-US" sz="2400"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3163628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533341"/>
            <a:ext cx="10096500" cy="923330"/>
          </a:xfrm>
        </p:spPr>
        <p:txBody>
          <a:bodyPr/>
          <a:lstStyle/>
          <a:p>
            <a:r>
              <a:rPr lang="en-US" dirty="0">
                <a:solidFill>
                  <a:srgbClr val="00B0F0"/>
                </a:solidFill>
              </a:rPr>
              <a:t>"Inheriting from Error doesn’t add too much value"</a:t>
            </a:r>
            <a:br>
              <a:rPr lang="en-US" dirty="0">
                <a:solidFill>
                  <a:srgbClr val="00B0F0"/>
                </a:solidFill>
              </a:rPr>
            </a:br>
            <a:endParaRPr lang="en-US" dirty="0">
              <a:solidFill>
                <a:srgbClr val="00B0F0"/>
              </a:solidFill>
            </a:endParaRPr>
          </a:p>
        </p:txBody>
      </p:sp>
      <p:sp>
        <p:nvSpPr>
          <p:cNvPr id="3" name="Rectangle 2"/>
          <p:cNvSpPr/>
          <p:nvPr/>
        </p:nvSpPr>
        <p:spPr>
          <a:xfrm>
            <a:off x="762000" y="2339267"/>
            <a:ext cx="10337127" cy="193899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6A737D"/>
                </a:solidFill>
                <a:effectLst/>
                <a:uLnTx/>
                <a:uFillTx/>
                <a:latin typeface="Roboto"/>
                <a:ea typeface="+mn-ea"/>
                <a:cs typeface="+mn-cs"/>
              </a:rPr>
              <a:t>“…One problem that I have with the Error class is that is not so simple to extend. Of course, you can inherit the class and create your own Error classes like </a:t>
            </a:r>
            <a:r>
              <a:rPr kumimoji="0" lang="en-US" sz="2000" b="0" i="1" u="none" strike="noStrike" kern="1200" cap="none" spc="0" normalizeH="0" baseline="0" noProof="0" dirty="0" err="1">
                <a:ln>
                  <a:noFill/>
                </a:ln>
                <a:solidFill>
                  <a:srgbClr val="6A737D"/>
                </a:solidFill>
                <a:effectLst/>
                <a:uLnTx/>
                <a:uFillTx/>
                <a:latin typeface="Roboto"/>
                <a:ea typeface="+mn-ea"/>
                <a:cs typeface="+mn-cs"/>
              </a:rPr>
              <a:t>HttpError</a:t>
            </a:r>
            <a:r>
              <a:rPr kumimoji="0" lang="en-US" sz="2000" b="0" i="1" u="none" strike="noStrike" kern="1200" cap="none" spc="0" normalizeH="0" baseline="0" noProof="0" dirty="0">
                <a:ln>
                  <a:noFill/>
                </a:ln>
                <a:solidFill>
                  <a:srgbClr val="6A737D"/>
                </a:solidFill>
                <a:effectLst/>
                <a:uLnTx/>
                <a:uFillTx/>
                <a:latin typeface="Roboto"/>
                <a:ea typeface="+mn-ea"/>
                <a:cs typeface="+mn-cs"/>
              </a:rPr>
              <a:t>, </a:t>
            </a:r>
            <a:r>
              <a:rPr kumimoji="0" lang="en-US" sz="2000" b="0" i="1" u="none" strike="noStrike" kern="1200" cap="none" spc="0" normalizeH="0" baseline="0" noProof="0" dirty="0" err="1">
                <a:ln>
                  <a:noFill/>
                </a:ln>
                <a:solidFill>
                  <a:srgbClr val="6A737D"/>
                </a:solidFill>
                <a:effectLst/>
                <a:uLnTx/>
                <a:uFillTx/>
                <a:latin typeface="Roboto"/>
                <a:ea typeface="+mn-ea"/>
                <a:cs typeface="+mn-cs"/>
              </a:rPr>
              <a:t>DbError</a:t>
            </a:r>
            <a:r>
              <a:rPr kumimoji="0" lang="en-US" sz="2000" b="0" i="1" u="none" strike="noStrike" kern="1200" cap="none" spc="0" normalizeH="0" baseline="0" noProof="0" dirty="0">
                <a:ln>
                  <a:noFill/>
                </a:ln>
                <a:solidFill>
                  <a:srgbClr val="6A737D"/>
                </a:solidFill>
                <a:effectLst/>
                <a:uLnTx/>
                <a:uFillTx/>
                <a:latin typeface="Roboto"/>
                <a:ea typeface="+mn-ea"/>
                <a:cs typeface="+mn-cs"/>
              </a:rPr>
              <a:t>, etc. However, that takes time and doesn’t add too much value unless you are doing something with types. Sometimes, you just want to add a message and keep the inner error, and sometimes you might want to extend the error with parameters, and such…”</a:t>
            </a:r>
            <a:endParaRPr kumimoji="0" lang="en-US" sz="2000" b="0" i="1" u="none" strike="noStrike" kern="1200" cap="none" spc="0" normalizeH="0" baseline="0" noProof="0" dirty="0">
              <a:ln>
                <a:noFill/>
              </a:ln>
              <a:solidFill>
                <a:srgbClr val="0A091B"/>
              </a:solidFill>
              <a:effectLst/>
              <a:uLnTx/>
              <a:uFillTx/>
              <a:latin typeface="Roboto"/>
              <a:ea typeface="+mn-ea"/>
              <a:cs typeface="+mn-cs"/>
            </a:endParaRPr>
          </a:p>
        </p:txBody>
      </p:sp>
      <p:sp>
        <p:nvSpPr>
          <p:cNvPr id="4" name="Freeform 41"/>
          <p:cNvSpPr>
            <a:spLocks noEditPoints="1"/>
          </p:cNvSpPr>
          <p:nvPr/>
        </p:nvSpPr>
        <p:spPr bwMode="auto">
          <a:xfrm>
            <a:off x="9970715" y="1333500"/>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5" name="Rectangle 4"/>
          <p:cNvSpPr/>
          <p:nvPr/>
        </p:nvSpPr>
        <p:spPr>
          <a:xfrm>
            <a:off x="762000" y="4637695"/>
            <a:ext cx="2621230"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the blog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24292E"/>
                </a:solidFill>
                <a:effectLst/>
                <a:uLnTx/>
                <a:uFillTx/>
                <a:latin typeface="Roboto"/>
                <a:ea typeface="+mn-ea"/>
                <a:cs typeface="+mn-cs"/>
              </a:rPr>
              <a:t>machadogj</a:t>
            </a:r>
            <a:endParaRPr kumimoji="0" lang="en-US" sz="3600"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4031827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11150600" cy="1338828"/>
          </a:xfrm>
        </p:spPr>
        <p:txBody>
          <a:bodyPr/>
          <a:lstStyle/>
          <a:p>
            <a:r>
              <a:rPr lang="en-US" dirty="0">
                <a:solidFill>
                  <a:srgbClr val="00B0F0"/>
                </a:solidFill>
              </a:rPr>
              <a:t>"All JavaScript and System errors raised by Node.js inherit from Error"</a:t>
            </a:r>
            <a:br>
              <a:rPr lang="en-US" dirty="0">
                <a:solidFill>
                  <a:srgbClr val="00B0F0"/>
                </a:solidFill>
              </a:rPr>
            </a:br>
            <a:endParaRPr lang="en-US" dirty="0">
              <a:solidFill>
                <a:srgbClr val="00B0F0"/>
              </a:solidFill>
            </a:endParaRPr>
          </a:p>
        </p:txBody>
      </p:sp>
      <p:sp>
        <p:nvSpPr>
          <p:cNvPr id="3" name="Rectangle 2"/>
          <p:cNvSpPr/>
          <p:nvPr/>
        </p:nvSpPr>
        <p:spPr>
          <a:xfrm>
            <a:off x="711200" y="2414663"/>
            <a:ext cx="10655300" cy="175432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6A737D"/>
                </a:solidFill>
                <a:effectLst/>
                <a:uLnTx/>
                <a:uFillTx/>
                <a:latin typeface="-apple-system"/>
                <a:ea typeface="+mn-ea"/>
                <a:cs typeface="+mn-cs"/>
              </a:rPr>
              <a:t>“…All JavaScript and System errors raised by Node.js inherit from, or are instances of, the standard JavaScript Error class and are guaranteed to provide at least the properties available on that class. A generic JavaScript Error object that does not denote any specific circumstance of why the error occurred. Error objects capture a “stack trace” detailing the point in the code at which the Error was instantiated, and may provide a text description of the error. All errors generated by Node.js, including all System and JavaScript errors, will either be instances of or inherit from, the Error class…”</a:t>
            </a:r>
            <a:endParaRPr kumimoji="0" lang="en-US" sz="1800" b="0" i="1" u="none" strike="noStrike" kern="1200" cap="none" spc="0" normalizeH="0" baseline="0" noProof="0" dirty="0">
              <a:ln>
                <a:noFill/>
              </a:ln>
              <a:solidFill>
                <a:srgbClr val="0A091B"/>
              </a:solidFill>
              <a:effectLst/>
              <a:uLnTx/>
              <a:uFillTx/>
              <a:latin typeface="Roboto"/>
              <a:ea typeface="+mn-ea"/>
              <a:cs typeface="+mn-cs"/>
            </a:endParaRPr>
          </a:p>
        </p:txBody>
      </p:sp>
      <p:sp>
        <p:nvSpPr>
          <p:cNvPr id="4" name="Freeform 41"/>
          <p:cNvSpPr>
            <a:spLocks noEditPoints="1"/>
          </p:cNvSpPr>
          <p:nvPr/>
        </p:nvSpPr>
        <p:spPr bwMode="auto">
          <a:xfrm>
            <a:off x="9970715" y="1333500"/>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5" name="Rectangle 4"/>
          <p:cNvSpPr/>
          <p:nvPr/>
        </p:nvSpPr>
        <p:spPr>
          <a:xfrm>
            <a:off x="711200" y="4863883"/>
            <a:ext cx="6904454"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a:t>
            </a:r>
            <a:r>
              <a:rPr kumimoji="0" lang="en-US" sz="1800" b="0" i="0" u="none" strike="noStrike" kern="1200" cap="none" spc="0" normalizeH="0" baseline="0" noProof="0" dirty="0">
                <a:ln>
                  <a:noFill/>
                </a:ln>
                <a:solidFill>
                  <a:srgbClr val="00B0F0"/>
                </a:solidFill>
                <a:effectLst/>
                <a:uLnTx/>
                <a:uFillTx/>
                <a:latin typeface="-apple-system"/>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24292E"/>
                </a:solidFill>
                <a:effectLst/>
                <a:uLnTx/>
                <a:uFillTx/>
                <a:latin typeface="Roboto"/>
                <a:ea typeface="+mn-ea"/>
                <a:cs typeface="+mn-cs"/>
              </a:rPr>
              <a:t>Node.js official documentation</a:t>
            </a:r>
            <a:endParaRPr kumimoji="0" lang="en-US" sz="3600"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1558397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571441"/>
            <a:ext cx="10236200" cy="923330"/>
          </a:xfrm>
        </p:spPr>
        <p:txBody>
          <a:bodyPr/>
          <a:lstStyle/>
          <a:p>
            <a:r>
              <a:rPr lang="en-US" dirty="0">
                <a:solidFill>
                  <a:srgbClr val="00B0F0"/>
                </a:solidFill>
              </a:rPr>
              <a:t>2.3 Distinguish operational </a:t>
            </a:r>
            <a:r>
              <a:rPr lang="en-US" dirty="0" err="1">
                <a:solidFill>
                  <a:srgbClr val="00B0F0"/>
                </a:solidFill>
              </a:rPr>
              <a:t>vs</a:t>
            </a:r>
            <a:r>
              <a:rPr lang="en-US" dirty="0">
                <a:solidFill>
                  <a:srgbClr val="00B0F0"/>
                </a:solidFill>
              </a:rPr>
              <a:t> programmer errors</a:t>
            </a:r>
            <a:br>
              <a:rPr lang="en-US" dirty="0">
                <a:solidFill>
                  <a:srgbClr val="00B0F0"/>
                </a:solidFill>
              </a:rPr>
            </a:br>
            <a:endParaRPr lang="en-US" dirty="0">
              <a:solidFill>
                <a:srgbClr val="00B0F0"/>
              </a:solidFill>
            </a:endParaRPr>
          </a:p>
        </p:txBody>
      </p:sp>
      <p:sp>
        <p:nvSpPr>
          <p:cNvPr id="3" name="Rectangle 2"/>
          <p:cNvSpPr/>
          <p:nvPr/>
        </p:nvSpPr>
        <p:spPr>
          <a:xfrm>
            <a:off x="584200" y="1443841"/>
            <a:ext cx="11049000" cy="452431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TL;DR:</a:t>
            </a:r>
            <a:r>
              <a:rPr kumimoji="0" lang="en-US" sz="2400" b="0" i="0" u="none" strike="noStrike" kern="1200" cap="none" spc="0" normalizeH="0" baseline="0" noProof="0" dirty="0">
                <a:ln>
                  <a:noFill/>
                </a:ln>
                <a:solidFill>
                  <a:srgbClr val="24292E"/>
                </a:solidFill>
                <a:effectLst/>
                <a:uLnTx/>
                <a:uFillTx/>
                <a:latin typeface="Roboto"/>
                <a:ea typeface="+mn-ea"/>
                <a:cs typeface="+mn-cs"/>
              </a:rPr>
              <a:t> Operational errors (e.g. API received an invalid input) refer to known cases where the error impact is fully understood and can be handled thoughtfully. On the other hand, programmer error (e.g. trying to read undefined variable) refers to unknown code failures that dictate to gracefully restart the application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400" b="0" i="0" u="none" strike="noStrike" kern="1200" cap="none" spc="0" normalizeH="0" baseline="0" noProof="0" dirty="0">
                <a:ln>
                  <a:noFill/>
                </a:ln>
                <a:solidFill>
                  <a:srgbClr val="24292E"/>
                </a:solidFill>
                <a:effectLst/>
                <a:uLnTx/>
                <a:uFillTx/>
                <a:latin typeface="Roboto"/>
                <a:ea typeface="+mn-ea"/>
                <a:cs typeface="+mn-cs"/>
              </a:rPr>
              <a:t> You may always restart the application when an error appears, but why let ~5000 online users down because of a minor, predicted, operational error? the opposite is also not ideal – keeping the application up when an unknown issue (programmer error) occurred might lead to an unpredicted behavior. Differentiating the two allows acting tactfully and applying a balanced approach based on the given context</a:t>
            </a:r>
          </a:p>
        </p:txBody>
      </p:sp>
    </p:spTree>
    <p:extLst>
      <p:ext uri="{BB962C8B-B14F-4D97-AF65-F5344CB8AC3E}">
        <p14:creationId xmlns:p14="http://schemas.microsoft.com/office/powerpoint/2010/main" val="3425258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4200" y="2053571"/>
            <a:ext cx="10693400" cy="415498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58591"/>
                </a:solidFill>
                <a:effectLst/>
                <a:uLnTx/>
                <a:uFillTx/>
                <a:latin typeface="Roboto"/>
                <a:ea typeface="+mn-ea"/>
                <a:cs typeface="+mn-cs"/>
              </a:rPr>
              <a:t>Distinguishing the following two error types will minimize your app downtime and helps avoid crazy bugs: Operational errors refer to situations where you understand what happened and the impact of it – for example, a query to some HTTP service failed due to connection problem. On the other hand, programmer errors refer to cases where you have no idea why and sometimes where an error came from – it might be some code that tried to read an undefined value or DB connection pool that leaks memory. Operational errors are relatively easy to handle – usually logging the error is enough. Things become hairy when a programmer error pops up, the application might be in an inconsistent state and there’s nothing better you can do than to restart gracefully</a:t>
            </a:r>
          </a:p>
        </p:txBody>
      </p:sp>
      <p:sp>
        <p:nvSpPr>
          <p:cNvPr id="4" name="Title 1"/>
          <p:cNvSpPr>
            <a:spLocks noGrp="1"/>
          </p:cNvSpPr>
          <p:nvPr>
            <p:ph type="title"/>
          </p:nvPr>
        </p:nvSpPr>
        <p:spPr>
          <a:xfrm>
            <a:off x="584200" y="571441"/>
            <a:ext cx="10236200" cy="923330"/>
          </a:xfrm>
        </p:spPr>
        <p:txBody>
          <a:bodyPr/>
          <a:lstStyle/>
          <a:p>
            <a:r>
              <a:rPr lang="en-US" dirty="0">
                <a:solidFill>
                  <a:srgbClr val="00B0F0"/>
                </a:solidFill>
              </a:rPr>
              <a:t>2.3 Distinguish operational </a:t>
            </a:r>
            <a:r>
              <a:rPr lang="en-US" dirty="0" err="1">
                <a:solidFill>
                  <a:srgbClr val="00B0F0"/>
                </a:solidFill>
              </a:rPr>
              <a:t>vs</a:t>
            </a:r>
            <a:r>
              <a:rPr lang="en-US" dirty="0">
                <a:solidFill>
                  <a:srgbClr val="00B0F0"/>
                </a:solidFill>
              </a:rPr>
              <a:t> programmer errors</a:t>
            </a:r>
            <a:br>
              <a:rPr lang="en-US" dirty="0">
                <a:solidFill>
                  <a:srgbClr val="00B0F0"/>
                </a:solidFill>
              </a:rPr>
            </a:br>
            <a:endParaRPr lang="en-US" dirty="0">
              <a:solidFill>
                <a:srgbClr val="00B0F0"/>
              </a:solidFill>
            </a:endParaRPr>
          </a:p>
        </p:txBody>
      </p:sp>
      <p:sp>
        <p:nvSpPr>
          <p:cNvPr id="5" name="Rectangle 4"/>
          <p:cNvSpPr/>
          <p:nvPr/>
        </p:nvSpPr>
        <p:spPr>
          <a:xfrm>
            <a:off x="584200" y="1494771"/>
            <a:ext cx="386035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Tree>
    <p:extLst>
      <p:ext uri="{BB962C8B-B14F-4D97-AF65-F5344CB8AC3E}">
        <p14:creationId xmlns:p14="http://schemas.microsoft.com/office/powerpoint/2010/main" val="3107060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4" name="Rectangle 3"/>
          <p:cNvSpPr/>
          <p:nvPr/>
        </p:nvSpPr>
        <p:spPr>
          <a:xfrm>
            <a:off x="609600" y="400735"/>
            <a:ext cx="10617200"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Roboto"/>
                <a:ea typeface="+mn-ea"/>
                <a:cs typeface="+mn-cs"/>
              </a:rPr>
              <a:t>Code Example – marking an error as operational (trusted)</a:t>
            </a:r>
          </a:p>
        </p:txBody>
      </p:sp>
      <p:sp>
        <p:nvSpPr>
          <p:cNvPr id="5"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7" name="Rectangle 1">
            <a:extLst>
              <a:ext uri="{FF2B5EF4-FFF2-40B4-BE49-F238E27FC236}">
                <a16:creationId xmlns:a16="http://schemas.microsoft.com/office/drawing/2014/main" id="{713BF653-E4DB-4753-B16C-F20D52269D80}"/>
              </a:ext>
            </a:extLst>
          </p:cNvPr>
          <p:cNvSpPr>
            <a:spLocks noChangeArrowheads="1"/>
          </p:cNvSpPr>
          <p:nvPr/>
        </p:nvSpPr>
        <p:spPr bwMode="auto">
          <a:xfrm>
            <a:off x="1699707" y="2652130"/>
            <a:ext cx="9908093" cy="2369880"/>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marking an error object as operational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var</a:t>
            </a:r>
            <a:r>
              <a:rPr kumimoji="0" lang="en-US" altLang="en-US" sz="11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1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myError</a:t>
            </a:r>
            <a:r>
              <a:rPr kumimoji="0" lang="en-US" altLang="en-US" sz="11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new Error("How can I add new product when no value provided?");</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myError.isOperational</a:t>
            </a:r>
            <a:r>
              <a:rPr kumimoji="0" lang="en-US" altLang="en-US" sz="11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true;</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1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or if you're using some centralized error factory (see other examples at the bullet "Use only the built-in Error object")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function </a:t>
            </a:r>
            <a:r>
              <a:rPr kumimoji="0" lang="en-US" altLang="en-US" sz="11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appError</a:t>
            </a:r>
            <a:r>
              <a:rPr kumimoji="0" lang="en-US" altLang="en-US" sz="11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1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commonType</a:t>
            </a:r>
            <a:r>
              <a:rPr kumimoji="0" lang="en-US" altLang="en-US" sz="11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description, </a:t>
            </a:r>
            <a:r>
              <a:rPr kumimoji="0" lang="en-US" altLang="en-US" sz="11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isOperational</a:t>
            </a:r>
            <a:r>
              <a:rPr kumimoji="0" lang="en-US" altLang="en-US" sz="11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1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Error.call</a:t>
            </a:r>
            <a:r>
              <a:rPr kumimoji="0" lang="en-US" altLang="en-US" sz="11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(this);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1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Error.captureStackTrace</a:t>
            </a:r>
            <a:r>
              <a:rPr kumimoji="0" lang="en-US" altLang="en-US" sz="11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(this);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1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this.commonType</a:t>
            </a:r>
            <a:r>
              <a:rPr kumimoji="0" lang="en-US" altLang="en-US" sz="11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a:t>
            </a:r>
            <a:r>
              <a:rPr kumimoji="0" lang="en-US" altLang="en-US" sz="11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commonType</a:t>
            </a:r>
            <a:r>
              <a:rPr kumimoji="0" lang="en-US" altLang="en-US" sz="11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1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this.description</a:t>
            </a:r>
            <a:r>
              <a:rPr kumimoji="0" lang="en-US" altLang="en-US" sz="11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description;</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1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this.isOperational</a:t>
            </a:r>
            <a:r>
              <a:rPr kumimoji="0" lang="en-US" altLang="en-US" sz="11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a:t>
            </a:r>
            <a:r>
              <a:rPr kumimoji="0" lang="en-US" altLang="en-US" sz="11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isOperational</a:t>
            </a:r>
            <a:r>
              <a:rPr kumimoji="0" lang="en-US" altLang="en-US" sz="11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1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throw new </a:t>
            </a:r>
            <a:r>
              <a:rPr kumimoji="0" lang="en-US" altLang="en-US" sz="11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appError</a:t>
            </a:r>
            <a:r>
              <a:rPr kumimoji="0" lang="en-US" altLang="en-US" sz="11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1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errorManagement.commonErrors.InvalidInput</a:t>
            </a:r>
            <a:r>
              <a:rPr kumimoji="0" lang="en-US" altLang="en-US" sz="11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"Describe here what happened", true);</a:t>
            </a:r>
          </a:p>
        </p:txBody>
      </p:sp>
    </p:spTree>
    <p:extLst>
      <p:ext uri="{BB962C8B-B14F-4D97-AF65-F5344CB8AC3E}">
        <p14:creationId xmlns:p14="http://schemas.microsoft.com/office/powerpoint/2010/main" val="1929830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495241"/>
            <a:ext cx="9182100" cy="923330"/>
          </a:xfrm>
        </p:spPr>
        <p:txBody>
          <a:bodyPr/>
          <a:lstStyle/>
          <a:p>
            <a:r>
              <a:rPr lang="en-US" dirty="0">
                <a:solidFill>
                  <a:srgbClr val="00B0F0"/>
                </a:solidFill>
              </a:rPr>
              <a:t>"Programmer errors are bugs in the program"</a:t>
            </a:r>
            <a:br>
              <a:rPr lang="en-US" dirty="0">
                <a:solidFill>
                  <a:srgbClr val="00B0F0"/>
                </a:solidFill>
              </a:rPr>
            </a:br>
            <a:endParaRPr lang="en-US" dirty="0">
              <a:solidFill>
                <a:srgbClr val="00B0F0"/>
              </a:solidFill>
            </a:endParaRPr>
          </a:p>
        </p:txBody>
      </p:sp>
      <p:sp>
        <p:nvSpPr>
          <p:cNvPr id="3" name="Rectangle 2"/>
          <p:cNvSpPr/>
          <p:nvPr/>
        </p:nvSpPr>
        <p:spPr>
          <a:xfrm>
            <a:off x="584200" y="2551837"/>
            <a:ext cx="10668000" cy="120032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6A737D"/>
                </a:solidFill>
                <a:effectLst/>
                <a:uLnTx/>
                <a:uFillTx/>
                <a:latin typeface="Roboto"/>
                <a:ea typeface="+mn-ea"/>
                <a:cs typeface="+mn-cs"/>
              </a:rPr>
              <a:t>“…The best way to recover from programmer errors is to crash immediately. You should run your programs using a </a:t>
            </a:r>
            <a:r>
              <a:rPr kumimoji="0" lang="en-US" sz="1800" b="0" i="1" u="none" strike="noStrike" kern="1200" cap="none" spc="0" normalizeH="0" baseline="0" noProof="0" dirty="0" err="1">
                <a:ln>
                  <a:noFill/>
                </a:ln>
                <a:solidFill>
                  <a:srgbClr val="6A737D"/>
                </a:solidFill>
                <a:effectLst/>
                <a:uLnTx/>
                <a:uFillTx/>
                <a:latin typeface="Roboto"/>
                <a:ea typeface="+mn-ea"/>
                <a:cs typeface="+mn-cs"/>
              </a:rPr>
              <a:t>restarter</a:t>
            </a:r>
            <a:r>
              <a:rPr kumimoji="0" lang="en-US" sz="1800" b="0" i="1" u="none" strike="noStrike" kern="1200" cap="none" spc="0" normalizeH="0" baseline="0" noProof="0" dirty="0">
                <a:ln>
                  <a:noFill/>
                </a:ln>
                <a:solidFill>
                  <a:srgbClr val="6A737D"/>
                </a:solidFill>
                <a:effectLst/>
                <a:uLnTx/>
                <a:uFillTx/>
                <a:latin typeface="Roboto"/>
                <a:ea typeface="+mn-ea"/>
                <a:cs typeface="+mn-cs"/>
              </a:rPr>
              <a:t> that will automatically restart the program in the event of a crash. With a </a:t>
            </a:r>
            <a:r>
              <a:rPr kumimoji="0" lang="en-US" sz="1800" b="0" i="1" u="none" strike="noStrike" kern="1200" cap="none" spc="0" normalizeH="0" baseline="0" noProof="0" dirty="0" err="1">
                <a:ln>
                  <a:noFill/>
                </a:ln>
                <a:solidFill>
                  <a:srgbClr val="6A737D"/>
                </a:solidFill>
                <a:effectLst/>
                <a:uLnTx/>
                <a:uFillTx/>
                <a:latin typeface="Roboto"/>
                <a:ea typeface="+mn-ea"/>
                <a:cs typeface="+mn-cs"/>
              </a:rPr>
              <a:t>restarter</a:t>
            </a:r>
            <a:r>
              <a:rPr kumimoji="0" lang="en-US" sz="1800" b="0" i="1" u="none" strike="noStrike" kern="1200" cap="none" spc="0" normalizeH="0" baseline="0" noProof="0" dirty="0">
                <a:ln>
                  <a:noFill/>
                </a:ln>
                <a:solidFill>
                  <a:srgbClr val="6A737D"/>
                </a:solidFill>
                <a:effectLst/>
                <a:uLnTx/>
                <a:uFillTx/>
                <a:latin typeface="Roboto"/>
                <a:ea typeface="+mn-ea"/>
                <a:cs typeface="+mn-cs"/>
              </a:rPr>
              <a:t> in place, crashing is the fastest way to restore reliable service in the face of a transient programmer error…”</a:t>
            </a:r>
            <a:endParaRPr kumimoji="0" lang="en-US" sz="1800" b="0" i="1" u="none" strike="noStrike" kern="1200" cap="none" spc="0" normalizeH="0" baseline="0" noProof="0" dirty="0">
              <a:ln>
                <a:noFill/>
              </a:ln>
              <a:solidFill>
                <a:srgbClr val="0A091B"/>
              </a:solidFill>
              <a:effectLst/>
              <a:uLnTx/>
              <a:uFillTx/>
              <a:latin typeface="Roboto"/>
              <a:ea typeface="+mn-ea"/>
              <a:cs typeface="+mn-cs"/>
            </a:endParaRPr>
          </a:p>
        </p:txBody>
      </p:sp>
      <p:sp>
        <p:nvSpPr>
          <p:cNvPr id="4"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5" name="Rectangle 4"/>
          <p:cNvSpPr/>
          <p:nvPr/>
        </p:nvSpPr>
        <p:spPr>
          <a:xfrm>
            <a:off x="584200" y="4562266"/>
            <a:ext cx="10541000" cy="10310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0F0"/>
                </a:solidFill>
                <a:effectLst/>
                <a:uLnTx/>
                <a:uFillTx/>
                <a:latin typeface="Roboto"/>
                <a:ea typeface="+mn-ea"/>
                <a:cs typeface="+mn-cs"/>
              </a:rPr>
              <a:t>From the blog,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err="1">
                <a:ln>
                  <a:noFill/>
                </a:ln>
                <a:solidFill>
                  <a:srgbClr val="24292E"/>
                </a:solidFill>
                <a:effectLst/>
                <a:uLnTx/>
                <a:uFillTx/>
                <a:latin typeface="Roboto"/>
                <a:ea typeface="+mn-ea"/>
                <a:cs typeface="+mn-cs"/>
              </a:rPr>
              <a:t>Joyent</a:t>
            </a:r>
            <a:r>
              <a:rPr kumimoji="0" lang="en-US" sz="2900" b="1" i="0" u="none" strike="noStrike" kern="1200" cap="none" spc="0" normalizeH="0" baseline="0" noProof="0" dirty="0">
                <a:ln>
                  <a:noFill/>
                </a:ln>
                <a:solidFill>
                  <a:srgbClr val="24292E"/>
                </a:solidFill>
                <a:effectLst/>
                <a:uLnTx/>
                <a:uFillTx/>
                <a:latin typeface="Roboto"/>
                <a:ea typeface="+mn-ea"/>
                <a:cs typeface="+mn-cs"/>
              </a:rPr>
              <a:t> ranked 1 for the keywords “Node.js error handling”</a:t>
            </a:r>
            <a:endParaRPr kumimoji="0" lang="en-US" sz="2900"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1211486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C4F39-7B96-4ECA-94B1-AE1C4B7C662A}"/>
              </a:ext>
            </a:extLst>
          </p:cNvPr>
          <p:cNvSpPr>
            <a:spLocks noGrp="1"/>
          </p:cNvSpPr>
          <p:nvPr>
            <p:ph type="title"/>
          </p:nvPr>
        </p:nvSpPr>
        <p:spPr>
          <a:xfrm>
            <a:off x="652780" y="502861"/>
            <a:ext cx="4909820" cy="507831"/>
          </a:xfrm>
        </p:spPr>
        <p:txBody>
          <a:bodyPr/>
          <a:lstStyle/>
          <a:p>
            <a:r>
              <a:rPr lang="en-US" dirty="0">
                <a:solidFill>
                  <a:schemeClr val="accent1"/>
                </a:solidFill>
              </a:rPr>
              <a:t>The Basic Pillars - JS</a:t>
            </a:r>
          </a:p>
        </p:txBody>
      </p:sp>
      <p:pic>
        <p:nvPicPr>
          <p:cNvPr id="7" name="Picture 6">
            <a:extLst>
              <a:ext uri="{FF2B5EF4-FFF2-40B4-BE49-F238E27FC236}">
                <a16:creationId xmlns:a16="http://schemas.microsoft.com/office/drawing/2014/main" id="{155845CA-B603-4022-959E-8013F22DC03C}"/>
              </a:ext>
            </a:extLst>
          </p:cNvPr>
          <p:cNvPicPr>
            <a:picLocks noChangeAspect="1"/>
          </p:cNvPicPr>
          <p:nvPr/>
        </p:nvPicPr>
        <p:blipFill rotWithShape="1">
          <a:blip r:embed="rId3">
            <a:clrChange>
              <a:clrFrom>
                <a:srgbClr val="FFFFFF"/>
              </a:clrFrom>
              <a:clrTo>
                <a:srgbClr val="FFFFFF">
                  <a:alpha val="0"/>
                </a:srgbClr>
              </a:clrTo>
            </a:clrChange>
          </a:blip>
          <a:srcRect r="34655" b="51737"/>
          <a:stretch/>
        </p:blipFill>
        <p:spPr>
          <a:xfrm>
            <a:off x="1232474" y="1170792"/>
            <a:ext cx="9526241" cy="5184347"/>
          </a:xfrm>
          <a:prstGeom prst="rect">
            <a:avLst/>
          </a:prstGeom>
        </p:spPr>
      </p:pic>
      <p:sp>
        <p:nvSpPr>
          <p:cNvPr id="8" name="Rectangle 7">
            <a:extLst>
              <a:ext uri="{FF2B5EF4-FFF2-40B4-BE49-F238E27FC236}">
                <a16:creationId xmlns:a16="http://schemas.microsoft.com/office/drawing/2014/main" id="{98E5CD3B-0250-443A-A846-EC807E287BD2}"/>
              </a:ext>
            </a:extLst>
          </p:cNvPr>
          <p:cNvSpPr/>
          <p:nvPr/>
        </p:nvSpPr>
        <p:spPr>
          <a:xfrm>
            <a:off x="7391400" y="1481667"/>
            <a:ext cx="2954867" cy="4707467"/>
          </a:xfrm>
          <a:prstGeom prst="rect">
            <a:avLst/>
          </a:prstGeom>
          <a:solidFill>
            <a:srgbClr val="F2F2F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F2F2F5"/>
              </a:solidFill>
              <a:latin typeface="Roboto"/>
            </a:endParaRPr>
          </a:p>
        </p:txBody>
      </p:sp>
      <p:sp>
        <p:nvSpPr>
          <p:cNvPr id="9" name="Rectangle 8">
            <a:extLst>
              <a:ext uri="{FF2B5EF4-FFF2-40B4-BE49-F238E27FC236}">
                <a16:creationId xmlns:a16="http://schemas.microsoft.com/office/drawing/2014/main" id="{7180BACD-335E-4AF2-A4AA-84A788F721BA}"/>
              </a:ext>
            </a:extLst>
          </p:cNvPr>
          <p:cNvSpPr/>
          <p:nvPr/>
        </p:nvSpPr>
        <p:spPr>
          <a:xfrm rot="16200000">
            <a:off x="5690991" y="463097"/>
            <a:ext cx="2037139" cy="4707467"/>
          </a:xfrm>
          <a:prstGeom prst="rect">
            <a:avLst/>
          </a:prstGeom>
          <a:solidFill>
            <a:srgbClr val="F2F2F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F2F2F5"/>
              </a:solidFill>
              <a:latin typeface="Roboto"/>
            </a:endParaRPr>
          </a:p>
        </p:txBody>
      </p:sp>
      <p:sp>
        <p:nvSpPr>
          <p:cNvPr id="10" name="Rectangle 9">
            <a:extLst>
              <a:ext uri="{FF2B5EF4-FFF2-40B4-BE49-F238E27FC236}">
                <a16:creationId xmlns:a16="http://schemas.microsoft.com/office/drawing/2014/main" id="{A51C8F9B-7A16-44FF-990A-9687E684A90E}"/>
              </a:ext>
            </a:extLst>
          </p:cNvPr>
          <p:cNvSpPr/>
          <p:nvPr/>
        </p:nvSpPr>
        <p:spPr>
          <a:xfrm rot="16200000">
            <a:off x="3051581" y="1903686"/>
            <a:ext cx="2037139" cy="571353"/>
          </a:xfrm>
          <a:prstGeom prst="rect">
            <a:avLst/>
          </a:prstGeom>
          <a:solidFill>
            <a:srgbClr val="F2F2F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F2F2F5"/>
              </a:solidFill>
              <a:latin typeface="Roboto"/>
            </a:endParaRPr>
          </a:p>
        </p:txBody>
      </p:sp>
      <p:sp>
        <p:nvSpPr>
          <p:cNvPr id="11" name="Rectangle 10">
            <a:extLst>
              <a:ext uri="{FF2B5EF4-FFF2-40B4-BE49-F238E27FC236}">
                <a16:creationId xmlns:a16="http://schemas.microsoft.com/office/drawing/2014/main" id="{26DA5D37-D880-4CE2-A0B8-50677A7146BF}"/>
              </a:ext>
            </a:extLst>
          </p:cNvPr>
          <p:cNvSpPr/>
          <p:nvPr/>
        </p:nvSpPr>
        <p:spPr>
          <a:xfrm rot="16200000">
            <a:off x="6200336" y="2995886"/>
            <a:ext cx="2037139" cy="571353"/>
          </a:xfrm>
          <a:prstGeom prst="rect">
            <a:avLst/>
          </a:prstGeom>
          <a:solidFill>
            <a:srgbClr val="F2F2F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F2F2F5"/>
              </a:solidFill>
              <a:latin typeface="Roboto"/>
            </a:endParaRPr>
          </a:p>
        </p:txBody>
      </p:sp>
    </p:spTree>
    <p:extLst>
      <p:ext uri="{BB962C8B-B14F-4D97-AF65-F5344CB8AC3E}">
        <p14:creationId xmlns:p14="http://schemas.microsoft.com/office/powerpoint/2010/main" val="3012231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431741"/>
            <a:ext cx="10464800" cy="1338828"/>
          </a:xfrm>
        </p:spPr>
        <p:txBody>
          <a:bodyPr/>
          <a:lstStyle/>
          <a:p>
            <a:r>
              <a:rPr lang="en-US" dirty="0">
                <a:solidFill>
                  <a:srgbClr val="00B0F0"/>
                </a:solidFill>
              </a:rPr>
              <a:t>"No safe way to leave without creating some undefined brittle state"</a:t>
            </a:r>
            <a:br>
              <a:rPr lang="en-US" dirty="0">
                <a:solidFill>
                  <a:srgbClr val="00B0F0"/>
                </a:solidFill>
              </a:rPr>
            </a:br>
            <a:endParaRPr lang="en-US" dirty="0">
              <a:solidFill>
                <a:srgbClr val="00B0F0"/>
              </a:solidFill>
            </a:endParaRPr>
          </a:p>
        </p:txBody>
      </p:sp>
      <p:sp>
        <p:nvSpPr>
          <p:cNvPr id="3" name="Rectangle 2"/>
          <p:cNvSpPr/>
          <p:nvPr/>
        </p:nvSpPr>
        <p:spPr>
          <a:xfrm>
            <a:off x="584200" y="2076440"/>
            <a:ext cx="11264900" cy="224676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6A737D"/>
                </a:solidFill>
                <a:effectLst/>
                <a:uLnTx/>
                <a:uFillTx/>
                <a:latin typeface="Roboto"/>
                <a:ea typeface="+mn-ea"/>
                <a:cs typeface="+mn-cs"/>
              </a:rPr>
              <a:t>“…By the very nature of how throw works in JavaScript, there is almost never any way to safely “pick up where you left off”, without leaking references, or creating some other sort of undefined brittle state. The safest way to respond to a thrown error is to shut down the process. Of course, in a normal web server, you might have many connections open, and it is not reasonable to abruptly shut those down because an error was triggered by someone else. The better approach is to send an error response to the request that triggered the error while letting the others finish in their normal time, and stop listening for new requests in that worker.”</a:t>
            </a:r>
            <a:endParaRPr kumimoji="0" lang="en-US" sz="2000" b="0" i="1" u="none" strike="noStrike" kern="1200" cap="none" spc="0" normalizeH="0" baseline="0" noProof="0" dirty="0">
              <a:ln>
                <a:noFill/>
              </a:ln>
              <a:solidFill>
                <a:srgbClr val="0A091B"/>
              </a:solidFill>
              <a:effectLst/>
              <a:uLnTx/>
              <a:uFillTx/>
              <a:latin typeface="Roboto"/>
              <a:ea typeface="+mn-ea"/>
              <a:cs typeface="+mn-cs"/>
            </a:endParaRPr>
          </a:p>
        </p:txBody>
      </p:sp>
      <p:sp>
        <p:nvSpPr>
          <p:cNvPr id="4"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5" name="Rectangle 4"/>
          <p:cNvSpPr/>
          <p:nvPr/>
        </p:nvSpPr>
        <p:spPr>
          <a:xfrm>
            <a:off x="584200" y="4444414"/>
            <a:ext cx="6904454"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24292E"/>
                </a:solidFill>
                <a:effectLst/>
                <a:uLnTx/>
                <a:uFillTx/>
                <a:latin typeface="Roboto"/>
                <a:ea typeface="+mn-ea"/>
                <a:cs typeface="+mn-cs"/>
              </a:rPr>
              <a:t>Node.js official documentation</a:t>
            </a:r>
            <a:endParaRPr kumimoji="0" lang="en-US" sz="3600"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2608222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533341"/>
            <a:ext cx="9829800" cy="923330"/>
          </a:xfrm>
        </p:spPr>
        <p:txBody>
          <a:bodyPr/>
          <a:lstStyle/>
          <a:p>
            <a:r>
              <a:rPr lang="en-US" dirty="0">
                <a:solidFill>
                  <a:srgbClr val="00B0F0"/>
                </a:solidFill>
              </a:rPr>
              <a:t>"Otherwise you risk the state of your application"</a:t>
            </a:r>
            <a:br>
              <a:rPr lang="en-US" dirty="0">
                <a:solidFill>
                  <a:srgbClr val="00B0F0"/>
                </a:solidFill>
              </a:rPr>
            </a:br>
            <a:endParaRPr lang="en-US" dirty="0">
              <a:solidFill>
                <a:srgbClr val="00B0F0"/>
              </a:solidFill>
            </a:endParaRPr>
          </a:p>
        </p:txBody>
      </p:sp>
      <p:sp>
        <p:nvSpPr>
          <p:cNvPr id="3" name="Rectangle 2"/>
          <p:cNvSpPr/>
          <p:nvPr/>
        </p:nvSpPr>
        <p:spPr>
          <a:xfrm>
            <a:off x="584200" y="2462937"/>
            <a:ext cx="10833100" cy="156966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6A737D"/>
                </a:solidFill>
                <a:effectLst/>
                <a:uLnTx/>
                <a:uFillTx/>
                <a:latin typeface="Roboto"/>
                <a:ea typeface="+mn-ea"/>
                <a:cs typeface="+mn-cs"/>
              </a:rPr>
              <a:t>“…So, unless you really know what you are doing, you should perform a graceful restart of your service after receiving an “</a:t>
            </a:r>
            <a:r>
              <a:rPr kumimoji="0" lang="en-US" sz="2400" b="0" i="1" u="none" strike="noStrike" kern="1200" cap="none" spc="0" normalizeH="0" baseline="0" noProof="0" dirty="0" err="1">
                <a:ln>
                  <a:noFill/>
                </a:ln>
                <a:solidFill>
                  <a:srgbClr val="6A737D"/>
                </a:solidFill>
                <a:effectLst/>
                <a:uLnTx/>
                <a:uFillTx/>
                <a:latin typeface="Roboto"/>
                <a:ea typeface="+mn-ea"/>
                <a:cs typeface="+mn-cs"/>
              </a:rPr>
              <a:t>uncaughtException</a:t>
            </a:r>
            <a:r>
              <a:rPr kumimoji="0" lang="en-US" sz="2400" b="0" i="1" u="none" strike="noStrike" kern="1200" cap="none" spc="0" normalizeH="0" baseline="0" noProof="0" dirty="0">
                <a:ln>
                  <a:noFill/>
                </a:ln>
                <a:solidFill>
                  <a:srgbClr val="6A737D"/>
                </a:solidFill>
                <a:effectLst/>
                <a:uLnTx/>
                <a:uFillTx/>
                <a:latin typeface="Roboto"/>
                <a:ea typeface="+mn-ea"/>
                <a:cs typeface="+mn-cs"/>
              </a:rPr>
              <a:t>” exception event. Otherwise, you risk the state of your application, or that of 3rd party libraries to become inconsistent, leading to all kinds of crazy bugs…”</a:t>
            </a:r>
            <a:endParaRPr kumimoji="0" lang="en-US" sz="2400" b="0" i="1" u="none" strike="noStrike" kern="1200" cap="none" spc="0" normalizeH="0" baseline="0" noProof="0" dirty="0">
              <a:ln>
                <a:noFill/>
              </a:ln>
              <a:solidFill>
                <a:srgbClr val="0A091B"/>
              </a:solidFill>
              <a:effectLst/>
              <a:uLnTx/>
              <a:uFillTx/>
              <a:latin typeface="Roboto"/>
              <a:ea typeface="+mn-ea"/>
              <a:cs typeface="+mn-cs"/>
            </a:endParaRPr>
          </a:p>
        </p:txBody>
      </p:sp>
      <p:sp>
        <p:nvSpPr>
          <p:cNvPr id="4"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5" name="Rectangle 4"/>
          <p:cNvSpPr/>
          <p:nvPr/>
        </p:nvSpPr>
        <p:spPr>
          <a:xfrm>
            <a:off x="584200" y="4715697"/>
            <a:ext cx="11518900" cy="126188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the blog,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24292E"/>
                </a:solidFill>
                <a:effectLst/>
                <a:uLnTx/>
                <a:uFillTx/>
                <a:latin typeface="Roboto"/>
                <a:ea typeface="+mn-ea"/>
                <a:cs typeface="+mn-cs"/>
              </a:rPr>
              <a:t>debugable.com ranked 3 for the keywords “Node.js uncaught exception”</a:t>
            </a:r>
            <a:endParaRPr kumimoji="0" lang="en-US" sz="2600"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273958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571441"/>
            <a:ext cx="10731500" cy="660459"/>
          </a:xfrm>
        </p:spPr>
        <p:txBody>
          <a:bodyPr/>
          <a:lstStyle/>
          <a:p>
            <a:r>
              <a:rPr lang="en-US" dirty="0">
                <a:solidFill>
                  <a:srgbClr val="00B0F0"/>
                </a:solidFill>
              </a:rPr>
              <a:t>“There are three schools of thoughts on error handling”</a:t>
            </a:r>
            <a:br>
              <a:rPr lang="en-US" dirty="0">
                <a:solidFill>
                  <a:srgbClr val="00B0F0"/>
                </a:solidFill>
              </a:rPr>
            </a:br>
            <a:endParaRPr lang="en-US" dirty="0">
              <a:solidFill>
                <a:srgbClr val="00B0F0"/>
              </a:solidFill>
            </a:endParaRPr>
          </a:p>
        </p:txBody>
      </p:sp>
      <p:sp>
        <p:nvSpPr>
          <p:cNvPr id="3" name="Rectangle 2"/>
          <p:cNvSpPr/>
          <p:nvPr/>
        </p:nvSpPr>
        <p:spPr>
          <a:xfrm>
            <a:off x="1181100" y="2361337"/>
            <a:ext cx="9804400" cy="193899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858591"/>
                </a:solidFill>
                <a:effectLst/>
                <a:uLnTx/>
                <a:uFillTx/>
                <a:latin typeface="Roboto"/>
                <a:ea typeface="+mn-ea"/>
                <a:cs typeface="+mn-cs"/>
              </a:rPr>
              <a:t>…There are primarily three schools of thoughts on error handling: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dirty="0">
              <a:ln>
                <a:noFill/>
              </a:ln>
              <a:solidFill>
                <a:srgbClr val="858591"/>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858591"/>
                </a:solidFill>
                <a:effectLst/>
                <a:uLnTx/>
                <a:uFillTx/>
                <a:latin typeface="Roboto"/>
                <a:ea typeface="+mn-ea"/>
                <a:cs typeface="+mn-cs"/>
              </a:rPr>
              <a:t>1. Let the application crash and restart it.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858591"/>
                </a:solidFill>
                <a:effectLst/>
                <a:uLnTx/>
                <a:uFillTx/>
                <a:latin typeface="Roboto"/>
                <a:ea typeface="+mn-ea"/>
                <a:cs typeface="+mn-cs"/>
              </a:rPr>
              <a:t>2. Handle all possible errors and never crash.</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858591"/>
                </a:solidFill>
                <a:effectLst/>
                <a:uLnTx/>
                <a:uFillTx/>
                <a:latin typeface="Roboto"/>
                <a:ea typeface="+mn-ea"/>
                <a:cs typeface="+mn-cs"/>
              </a:rPr>
              <a:t>3. A balanced approach between the two</a:t>
            </a:r>
          </a:p>
        </p:txBody>
      </p:sp>
      <p:sp>
        <p:nvSpPr>
          <p:cNvPr id="4"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5" name="Rectangle 4"/>
          <p:cNvSpPr/>
          <p:nvPr/>
        </p:nvSpPr>
        <p:spPr>
          <a:xfrm>
            <a:off x="584200" y="4742934"/>
            <a:ext cx="2371162"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the blog: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4292E"/>
                </a:solidFill>
                <a:effectLst/>
                <a:uLnTx/>
                <a:uFillTx/>
                <a:latin typeface="Roboto"/>
                <a:ea typeface="+mn-ea"/>
                <a:cs typeface="+mn-cs"/>
              </a:rPr>
              <a:t>JS Recipes</a:t>
            </a:r>
            <a:endParaRPr kumimoji="0" lang="en-US" sz="3200"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1022661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558741"/>
            <a:ext cx="11239500" cy="1338828"/>
          </a:xfrm>
        </p:spPr>
        <p:txBody>
          <a:bodyPr/>
          <a:lstStyle/>
          <a:p>
            <a:r>
              <a:rPr lang="en-US" dirty="0">
                <a:solidFill>
                  <a:srgbClr val="00B0F0"/>
                </a:solidFill>
              </a:rPr>
              <a:t>2.4 Handle errors centrally, not within an Express middleware</a:t>
            </a:r>
            <a:br>
              <a:rPr lang="en-US" dirty="0">
                <a:solidFill>
                  <a:srgbClr val="00B0F0"/>
                </a:solidFill>
              </a:rPr>
            </a:br>
            <a:endParaRPr lang="en-US" dirty="0">
              <a:solidFill>
                <a:srgbClr val="00B0F0"/>
              </a:solidFill>
            </a:endParaRPr>
          </a:p>
        </p:txBody>
      </p:sp>
      <p:sp>
        <p:nvSpPr>
          <p:cNvPr id="3" name="Rectangle 2"/>
          <p:cNvSpPr/>
          <p:nvPr/>
        </p:nvSpPr>
        <p:spPr>
          <a:xfrm>
            <a:off x="584200" y="2274838"/>
            <a:ext cx="10350500" cy="310854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Error handling logic such as mail to admin and logging should be encapsulated in a dedicated and centralized object that all endpoints (e.g. Express middleware,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cron</a:t>
            </a:r>
            <a:r>
              <a:rPr kumimoji="0" lang="en-US" sz="2800" b="0" i="0" u="none" strike="noStrike" kern="1200" cap="none" spc="0" normalizeH="0" baseline="0" noProof="0" dirty="0">
                <a:ln>
                  <a:noFill/>
                </a:ln>
                <a:solidFill>
                  <a:srgbClr val="24292E"/>
                </a:solidFill>
                <a:effectLst/>
                <a:uLnTx/>
                <a:uFillTx/>
                <a:latin typeface="Roboto"/>
                <a:ea typeface="+mn-ea"/>
                <a:cs typeface="+mn-cs"/>
              </a:rPr>
              <a:t> jobs, unit-testing) call when an error comes in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Not handling errors within a single place will lead to code duplication and probably to improperly handled errors</a:t>
            </a:r>
          </a:p>
        </p:txBody>
      </p:sp>
    </p:spTree>
    <p:extLst>
      <p:ext uri="{BB962C8B-B14F-4D97-AF65-F5344CB8AC3E}">
        <p14:creationId xmlns:p14="http://schemas.microsoft.com/office/powerpoint/2010/main" val="2262966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1800" y="2158643"/>
            <a:ext cx="11188700" cy="415498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58591"/>
                </a:solidFill>
                <a:effectLst/>
                <a:uLnTx/>
                <a:uFillTx/>
                <a:latin typeface="Roboto"/>
                <a:ea typeface="+mn-ea"/>
                <a:cs typeface="+mn-cs"/>
              </a:rPr>
              <a:t>Without one dedicated object for error handling, greater are the chances of important errors hiding under the radar due to improper handling. The error handler object is responsible for making the error visible, for example by writing to a well-formatted logger, sending events to some monitoring product or to an admin directly via email. A typical error handling flow might be: Some module throws an error -&gt; API router catches the error -&gt; it propagates the error to the middleware (e.g. Express, KOA) who is responsible for catching errors -&gt; a centralized error handler is called -&gt; the middleware is being told whether this error is an untrusted error (not operational) so it can restart the app gracefully. Note that it’s a common, yet wrong, practice to handle errors within Express middleware – doing so will not cover errors that are thrown in non-web interfaces</a:t>
            </a:r>
          </a:p>
        </p:txBody>
      </p:sp>
      <p:sp>
        <p:nvSpPr>
          <p:cNvPr id="4" name="Rectangle 3"/>
          <p:cNvSpPr/>
          <p:nvPr/>
        </p:nvSpPr>
        <p:spPr>
          <a:xfrm>
            <a:off x="584200" y="1530262"/>
            <a:ext cx="447750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
        <p:nvSpPr>
          <p:cNvPr id="5" name="Title 1"/>
          <p:cNvSpPr>
            <a:spLocks noGrp="1"/>
          </p:cNvSpPr>
          <p:nvPr>
            <p:ph type="title"/>
          </p:nvPr>
        </p:nvSpPr>
        <p:spPr>
          <a:xfrm>
            <a:off x="584200" y="380941"/>
            <a:ext cx="10007600" cy="923330"/>
          </a:xfrm>
        </p:spPr>
        <p:txBody>
          <a:bodyPr/>
          <a:lstStyle/>
          <a:p>
            <a:r>
              <a:rPr lang="en-US" dirty="0">
                <a:solidFill>
                  <a:srgbClr val="00B0F0"/>
                </a:solidFill>
              </a:rPr>
              <a:t>2.4 Handle errors centrally, not within an Express middleware</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2391926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723841"/>
            <a:ext cx="8153400" cy="685859"/>
          </a:xfrm>
        </p:spPr>
        <p:txBody>
          <a:bodyPr/>
          <a:lstStyle/>
          <a:p>
            <a:r>
              <a:rPr lang="en-US" dirty="0"/>
              <a:t>Code Example – a typical error flow</a:t>
            </a:r>
            <a:br>
              <a:rPr lang="en-US" dirty="0"/>
            </a:br>
            <a:endParaRPr lang="en-US" dirty="0"/>
          </a:p>
        </p:txBody>
      </p:sp>
      <p:sp>
        <p:nvSpPr>
          <p:cNvPr id="3" name="Rectangle 2"/>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4"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5" name="Rectangle 1">
            <a:extLst>
              <a:ext uri="{FF2B5EF4-FFF2-40B4-BE49-F238E27FC236}">
                <a16:creationId xmlns:a16="http://schemas.microsoft.com/office/drawing/2014/main" id="{713BF653-E4DB-4753-B16C-F20D52269D80}"/>
              </a:ext>
            </a:extLst>
          </p:cNvPr>
          <p:cNvSpPr>
            <a:spLocks noChangeArrowheads="1"/>
          </p:cNvSpPr>
          <p:nvPr/>
        </p:nvSpPr>
        <p:spPr bwMode="auto">
          <a:xfrm>
            <a:off x="2311400" y="1718846"/>
            <a:ext cx="9436100" cy="4616648"/>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DAL layer, we don't handle errors here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DB.addDocument</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newCustomer</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(error, result) =&gt;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if (error)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throw new Error("Great error explanation comes here", other useful parameters)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API route code, we catch both sync and </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async</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errors and forward to the middleware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try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customerService.addNew</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req.body</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).then((result) =&gt;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res.status</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(200).</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json</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(result);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}).catch((error) =&gt;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next(error)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catch (error)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next(error);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Error handling middleware, we delegate the handling to the centralized error handler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app.use</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((err, </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req</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res, next) =&gt;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errorHandler.handleError</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(err).then((</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isOperationalError</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=&gt;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if (!</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isOperationalError</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next(err);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17703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723841"/>
            <a:ext cx="10998200" cy="1754326"/>
          </a:xfrm>
        </p:spPr>
        <p:txBody>
          <a:bodyPr/>
          <a:lstStyle/>
          <a:p>
            <a:r>
              <a:rPr lang="en-US" dirty="0"/>
              <a:t>Code example – handling errors within a dedicated object</a:t>
            </a:r>
            <a:br>
              <a:rPr lang="en-US" dirty="0"/>
            </a:br>
            <a:br>
              <a:rPr lang="en-US" dirty="0"/>
            </a:br>
            <a:endParaRPr lang="en-US" dirty="0"/>
          </a:p>
        </p:txBody>
      </p:sp>
      <p:sp>
        <p:nvSpPr>
          <p:cNvPr id="3" name="Rectangle 2"/>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4"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5" name="Rectangle 1">
            <a:extLst>
              <a:ext uri="{FF2B5EF4-FFF2-40B4-BE49-F238E27FC236}">
                <a16:creationId xmlns:a16="http://schemas.microsoft.com/office/drawing/2014/main" id="{713BF653-E4DB-4753-B16C-F20D52269D80}"/>
              </a:ext>
            </a:extLst>
          </p:cNvPr>
          <p:cNvSpPr>
            <a:spLocks noChangeArrowheads="1"/>
          </p:cNvSpPr>
          <p:nvPr/>
        </p:nvSpPr>
        <p:spPr bwMode="auto">
          <a:xfrm>
            <a:off x="1469747" y="3126923"/>
            <a:ext cx="10680700" cy="1800493"/>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module.exports.handler</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new </a:t>
            </a: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errorHandler</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function </a:t>
            </a: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errorHandler</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this.handleError</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function (error)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return </a:t>
            </a: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logger.logError</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(err).then(</a:t>
            </a: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sendMailToAdminIfCritical</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).then(</a:t>
            </a: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saveInOpsQueueIfCritical</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).then(</a:t>
            </a: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determineIfOperationalError</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834581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00" y="576247"/>
            <a:ext cx="10998200" cy="947754"/>
          </a:xfrm>
        </p:spPr>
        <p:txBody>
          <a:bodyPr/>
          <a:lstStyle/>
          <a:p>
            <a:r>
              <a:rPr lang="en-US" dirty="0"/>
              <a:t>Code Example – Anti Pattern: handling errors within the middleware</a:t>
            </a:r>
            <a:br>
              <a:rPr lang="en-US" dirty="0"/>
            </a:br>
            <a:br>
              <a:rPr lang="en-US" dirty="0"/>
            </a:br>
            <a:br>
              <a:rPr lang="en-US" dirty="0"/>
            </a:br>
            <a:endParaRPr lang="en-US" dirty="0"/>
          </a:p>
        </p:txBody>
      </p:sp>
      <p:sp>
        <p:nvSpPr>
          <p:cNvPr id="3" name="Rectangle 2"/>
          <p:cNvSpPr/>
          <p:nvPr/>
        </p:nvSpPr>
        <p:spPr>
          <a:xfrm>
            <a:off x="0" y="1610895"/>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4"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5" name="Rectangle 1">
            <a:extLst>
              <a:ext uri="{FF2B5EF4-FFF2-40B4-BE49-F238E27FC236}">
                <a16:creationId xmlns:a16="http://schemas.microsoft.com/office/drawing/2014/main" id="{713BF653-E4DB-4753-B16C-F20D52269D80}"/>
              </a:ext>
            </a:extLst>
          </p:cNvPr>
          <p:cNvSpPr>
            <a:spLocks noChangeArrowheads="1"/>
          </p:cNvSpPr>
          <p:nvPr/>
        </p:nvSpPr>
        <p:spPr bwMode="auto">
          <a:xfrm>
            <a:off x="1715860" y="2810298"/>
            <a:ext cx="10680700" cy="1969770"/>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middleware handling the error directly, who will handle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Cron</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jobs and testing errors?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app.use</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((err,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req</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res, next) =&gt;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logger.logError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(err);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if(</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err.severity</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errors.high</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mailer.sendMail</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configuration.adminMail</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"Critical error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occured</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err);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if(!</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err.isOperational</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next(err);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994195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10883900" cy="1338828"/>
          </a:xfrm>
        </p:spPr>
        <p:txBody>
          <a:bodyPr/>
          <a:lstStyle/>
          <a:p>
            <a:r>
              <a:rPr lang="en-US" dirty="0">
                <a:solidFill>
                  <a:srgbClr val="00B0F0"/>
                </a:solidFill>
              </a:rPr>
              <a:t>"Sometimes lower levels can’t do anything useful except propagate the error to their caller"</a:t>
            </a:r>
            <a:br>
              <a:rPr lang="en-US" dirty="0">
                <a:solidFill>
                  <a:srgbClr val="00B0F0"/>
                </a:solidFill>
              </a:rPr>
            </a:br>
            <a:endParaRPr lang="en-US" dirty="0">
              <a:solidFill>
                <a:srgbClr val="00B0F0"/>
              </a:solidFill>
            </a:endParaRPr>
          </a:p>
        </p:txBody>
      </p:sp>
      <p:sp>
        <p:nvSpPr>
          <p:cNvPr id="3" name="Rectangle 2"/>
          <p:cNvSpPr/>
          <p:nvPr/>
        </p:nvSpPr>
        <p:spPr>
          <a:xfrm>
            <a:off x="628650" y="2251839"/>
            <a:ext cx="10795000" cy="175432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6A737D"/>
                </a:solidFill>
                <a:effectLst/>
                <a:uLnTx/>
                <a:uFillTx/>
                <a:latin typeface="-apple-system"/>
                <a:ea typeface="+mn-ea"/>
                <a:cs typeface="+mn-cs"/>
              </a:rPr>
              <a:t>“…You may end up handling the same error at several levels of the stack. This happens when lower levels can’t do anything useful except propagate the error to their caller, which propagates the error to its caller, and so on. Often, only the top-level caller knows what the appropriate response is, whether that’s to retry the operation, report an error to the user, or something else. But that doesn’t mean you should try to report all errors to a single top-level callback, because that callback itself can’t know in what context the error occurred…”</a:t>
            </a:r>
            <a:endParaRPr kumimoji="0" lang="en-US" sz="1800" b="0" i="1" u="none" strike="noStrike" kern="1200" cap="none" spc="0" normalizeH="0" baseline="0" noProof="0" dirty="0">
              <a:ln>
                <a:noFill/>
              </a:ln>
              <a:solidFill>
                <a:srgbClr val="0A091B"/>
              </a:solidFill>
              <a:effectLst/>
              <a:uLnTx/>
              <a:uFillTx/>
              <a:latin typeface="Roboto"/>
              <a:ea typeface="+mn-ea"/>
              <a:cs typeface="+mn-cs"/>
            </a:endParaRPr>
          </a:p>
        </p:txBody>
      </p:sp>
      <p:sp>
        <p:nvSpPr>
          <p:cNvPr id="4"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5" name="Rectangle 4"/>
          <p:cNvSpPr/>
          <p:nvPr/>
        </p:nvSpPr>
        <p:spPr>
          <a:xfrm>
            <a:off x="628650" y="4538235"/>
            <a:ext cx="10306050"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the blog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24292E"/>
                </a:solidFill>
                <a:effectLst/>
                <a:uLnTx/>
                <a:uFillTx/>
                <a:latin typeface="Roboto"/>
                <a:ea typeface="+mn-ea"/>
                <a:cs typeface="+mn-cs"/>
              </a:rPr>
              <a:t>Joyent</a:t>
            </a:r>
            <a:r>
              <a:rPr kumimoji="0" lang="en-US" sz="2800" b="1" i="0" u="none" strike="noStrike" kern="1200" cap="none" spc="0" normalizeH="0" baseline="0" noProof="0" dirty="0">
                <a:ln>
                  <a:noFill/>
                </a:ln>
                <a:solidFill>
                  <a:srgbClr val="24292E"/>
                </a:solidFill>
                <a:effectLst/>
                <a:uLnTx/>
                <a:uFillTx/>
                <a:latin typeface="Roboto"/>
                <a:ea typeface="+mn-ea"/>
                <a:cs typeface="+mn-cs"/>
              </a:rPr>
              <a:t>, ranked 1 for the keywords “Node.js error handling”</a:t>
            </a:r>
            <a:endParaRPr kumimoji="0" lang="en-US" sz="2800"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485651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11252200" cy="1079559"/>
          </a:xfrm>
        </p:spPr>
        <p:txBody>
          <a:bodyPr/>
          <a:lstStyle/>
          <a:p>
            <a:r>
              <a:rPr lang="en-US" dirty="0">
                <a:solidFill>
                  <a:srgbClr val="00B0F0"/>
                </a:solidFill>
              </a:rPr>
              <a:t>"Handling each err individually would result in tremendous duplication"</a:t>
            </a:r>
            <a:br>
              <a:rPr lang="en-US" dirty="0">
                <a:solidFill>
                  <a:srgbClr val="00B0F0"/>
                </a:solidFill>
              </a:rPr>
            </a:br>
            <a:endParaRPr lang="en-US" dirty="0">
              <a:solidFill>
                <a:srgbClr val="00B0F0"/>
              </a:solidFill>
            </a:endParaRPr>
          </a:p>
        </p:txBody>
      </p:sp>
      <p:sp>
        <p:nvSpPr>
          <p:cNvPr id="3" name="Rectangle 2"/>
          <p:cNvSpPr/>
          <p:nvPr/>
        </p:nvSpPr>
        <p:spPr>
          <a:xfrm>
            <a:off x="609600" y="2150372"/>
            <a:ext cx="11252200" cy="224676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6A737D"/>
                </a:solidFill>
                <a:effectLst/>
                <a:uLnTx/>
                <a:uFillTx/>
                <a:latin typeface="Roboto"/>
                <a:ea typeface="+mn-ea"/>
                <a:cs typeface="+mn-cs"/>
              </a:rPr>
              <a:t>“……In </a:t>
            </a:r>
            <a:r>
              <a:rPr kumimoji="0" lang="en-US" sz="2800" b="0" i="1" u="none" strike="noStrike" kern="1200" cap="none" spc="0" normalizeH="0" baseline="0" noProof="0" dirty="0" err="1">
                <a:ln>
                  <a:noFill/>
                </a:ln>
                <a:solidFill>
                  <a:srgbClr val="6A737D"/>
                </a:solidFill>
                <a:effectLst/>
                <a:uLnTx/>
                <a:uFillTx/>
                <a:latin typeface="Roboto"/>
                <a:ea typeface="+mn-ea"/>
                <a:cs typeface="+mn-cs"/>
              </a:rPr>
              <a:t>Hackathon</a:t>
            </a:r>
            <a:r>
              <a:rPr kumimoji="0" lang="en-US" sz="2800" b="0" i="1" u="none" strike="noStrike" kern="1200" cap="none" spc="0" normalizeH="0" baseline="0" noProof="0" dirty="0">
                <a:ln>
                  <a:noFill/>
                </a:ln>
                <a:solidFill>
                  <a:srgbClr val="6A737D"/>
                </a:solidFill>
                <a:effectLst/>
                <a:uLnTx/>
                <a:uFillTx/>
                <a:latin typeface="Roboto"/>
                <a:ea typeface="+mn-ea"/>
                <a:cs typeface="+mn-cs"/>
              </a:rPr>
              <a:t> Starter api.js controller alone, there are over 79 occurrences of error objects. Handling each err individually would result in a tremendous amount of code duplication. The next best thing you can do is to delegate all error handling logic to an Express middleware…”</a:t>
            </a:r>
            <a:endParaRPr kumimoji="0" lang="en-US" sz="2800" b="0" i="1" u="none" strike="noStrike" kern="1200" cap="none" spc="0" normalizeH="0" baseline="0" noProof="0" dirty="0">
              <a:ln>
                <a:noFill/>
              </a:ln>
              <a:solidFill>
                <a:srgbClr val="0A091B"/>
              </a:solidFill>
              <a:effectLst/>
              <a:uLnTx/>
              <a:uFillTx/>
              <a:latin typeface="Roboto"/>
              <a:ea typeface="+mn-ea"/>
              <a:cs typeface="+mn-cs"/>
            </a:endParaRPr>
          </a:p>
        </p:txBody>
      </p:sp>
      <p:sp>
        <p:nvSpPr>
          <p:cNvPr id="4"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5" name="Rectangle 4"/>
          <p:cNvSpPr/>
          <p:nvPr/>
        </p:nvSpPr>
        <p:spPr>
          <a:xfrm>
            <a:off x="609599" y="4763847"/>
            <a:ext cx="11048327"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the blog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JS Recipes ranked 17 for the keywords “Node.js error handling”</a:t>
            </a:r>
            <a:endParaRPr kumimoji="0" lang="en-US" sz="2800"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3032266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C4F39-7B96-4ECA-94B1-AE1C4B7C662A}"/>
              </a:ext>
            </a:extLst>
          </p:cNvPr>
          <p:cNvSpPr>
            <a:spLocks noGrp="1"/>
          </p:cNvSpPr>
          <p:nvPr>
            <p:ph type="title"/>
          </p:nvPr>
        </p:nvSpPr>
        <p:spPr>
          <a:xfrm>
            <a:off x="652780" y="502861"/>
            <a:ext cx="5290820" cy="507831"/>
          </a:xfrm>
        </p:spPr>
        <p:txBody>
          <a:bodyPr/>
          <a:lstStyle/>
          <a:p>
            <a:r>
              <a:rPr lang="en-US" dirty="0">
                <a:solidFill>
                  <a:schemeClr val="accent1"/>
                </a:solidFill>
              </a:rPr>
              <a:t>The Basic Pillars - Modules</a:t>
            </a:r>
          </a:p>
        </p:txBody>
      </p:sp>
      <p:pic>
        <p:nvPicPr>
          <p:cNvPr id="7" name="Picture 6">
            <a:extLst>
              <a:ext uri="{FF2B5EF4-FFF2-40B4-BE49-F238E27FC236}">
                <a16:creationId xmlns:a16="http://schemas.microsoft.com/office/drawing/2014/main" id="{155845CA-B603-4022-959E-8013F22DC03C}"/>
              </a:ext>
            </a:extLst>
          </p:cNvPr>
          <p:cNvPicPr>
            <a:picLocks noChangeAspect="1"/>
          </p:cNvPicPr>
          <p:nvPr/>
        </p:nvPicPr>
        <p:blipFill rotWithShape="1">
          <a:blip r:embed="rId3">
            <a:clrChange>
              <a:clrFrom>
                <a:srgbClr val="FFFFFF"/>
              </a:clrFrom>
              <a:clrTo>
                <a:srgbClr val="FFFFFF">
                  <a:alpha val="0"/>
                </a:srgbClr>
              </a:clrTo>
            </a:clrChange>
          </a:blip>
          <a:srcRect r="34655" b="51737"/>
          <a:stretch/>
        </p:blipFill>
        <p:spPr>
          <a:xfrm>
            <a:off x="1207074" y="1170793"/>
            <a:ext cx="9526241" cy="5184347"/>
          </a:xfrm>
          <a:prstGeom prst="rect">
            <a:avLst/>
          </a:prstGeom>
        </p:spPr>
      </p:pic>
    </p:spTree>
    <p:extLst>
      <p:ext uri="{BB962C8B-B14F-4D97-AF65-F5344CB8AC3E}">
        <p14:creationId xmlns:p14="http://schemas.microsoft.com/office/powerpoint/2010/main" val="2730028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10617200" cy="774759"/>
          </a:xfrm>
        </p:spPr>
        <p:txBody>
          <a:bodyPr/>
          <a:lstStyle/>
          <a:p>
            <a:r>
              <a:rPr lang="en-US" dirty="0"/>
              <a:t> "HTTP errors have no place in your database code"</a:t>
            </a:r>
            <a:br>
              <a:rPr lang="en-US" dirty="0"/>
            </a:br>
            <a:endParaRPr lang="en-US" dirty="0"/>
          </a:p>
        </p:txBody>
      </p:sp>
      <p:sp>
        <p:nvSpPr>
          <p:cNvPr id="3" name="Rectangle 2"/>
          <p:cNvSpPr/>
          <p:nvPr/>
        </p:nvSpPr>
        <p:spPr>
          <a:xfrm>
            <a:off x="584200" y="2551837"/>
            <a:ext cx="10617200" cy="193899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6A737D"/>
                </a:solidFill>
                <a:effectLst/>
                <a:uLnTx/>
                <a:uFillTx/>
                <a:latin typeface="Roboto"/>
                <a:ea typeface="+mn-ea"/>
                <a:cs typeface="+mn-cs"/>
              </a:rPr>
              <a:t>“……You should set useful properties in error objects, but use such properties consistently. And, don’t cross the streams: HTTP errors have no place in your database code. Or for browser developers, Ajax errors have a place in the code that talks to the server, but not code that processes Mustache templates…”</a:t>
            </a:r>
            <a:endParaRPr kumimoji="0" lang="en-US" sz="2400" b="0" i="1" u="none" strike="noStrike" kern="1200" cap="none" spc="0" normalizeH="0" baseline="0" noProof="0" dirty="0">
              <a:ln>
                <a:noFill/>
              </a:ln>
              <a:solidFill>
                <a:srgbClr val="0A091B"/>
              </a:solidFill>
              <a:effectLst/>
              <a:uLnTx/>
              <a:uFillTx/>
              <a:latin typeface="Roboto"/>
              <a:ea typeface="+mn-ea"/>
              <a:cs typeface="+mn-cs"/>
            </a:endParaRPr>
          </a:p>
        </p:txBody>
      </p:sp>
      <p:sp>
        <p:nvSpPr>
          <p:cNvPr id="4" name="Freeform 41"/>
          <p:cNvSpPr>
            <a:spLocks noEditPoints="1"/>
          </p:cNvSpPr>
          <p:nvPr/>
        </p:nvSpPr>
        <p:spPr bwMode="auto">
          <a:xfrm>
            <a:off x="10377115" y="135088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5" name="Rectangle 4"/>
          <p:cNvSpPr/>
          <p:nvPr/>
        </p:nvSpPr>
        <p:spPr>
          <a:xfrm>
            <a:off x="584200" y="4858435"/>
            <a:ext cx="10617200"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the blog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Daily JS ranked 14 for the keywords “Node.js error handling”</a:t>
            </a:r>
            <a:endParaRPr kumimoji="0" lang="en-US" sz="2800"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3881805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571441"/>
            <a:ext cx="9537700" cy="923330"/>
          </a:xfrm>
        </p:spPr>
        <p:txBody>
          <a:bodyPr/>
          <a:lstStyle/>
          <a:p>
            <a:r>
              <a:rPr lang="en-US" dirty="0">
                <a:solidFill>
                  <a:srgbClr val="00B0F0"/>
                </a:solidFill>
              </a:rPr>
              <a:t>2.5 Document API errors using Swagger</a:t>
            </a:r>
            <a:br>
              <a:rPr lang="en-US" dirty="0">
                <a:solidFill>
                  <a:srgbClr val="00B0F0"/>
                </a:solidFill>
              </a:rPr>
            </a:br>
            <a:endParaRPr lang="en-US" dirty="0">
              <a:solidFill>
                <a:srgbClr val="00B0F0"/>
              </a:solidFill>
            </a:endParaRPr>
          </a:p>
        </p:txBody>
      </p:sp>
      <p:sp>
        <p:nvSpPr>
          <p:cNvPr id="3" name="Rectangle 2"/>
          <p:cNvSpPr/>
          <p:nvPr/>
        </p:nvSpPr>
        <p:spPr>
          <a:xfrm>
            <a:off x="584200" y="1690638"/>
            <a:ext cx="10820400" cy="397031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Let your API callers know which errors might come in return so they can handle these thoughtfully without crashing. This is usually done with REST API documentation frameworks like Swagger</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An API client might decide to crash and restart only because he received back an error he couldn’t understand. Note: the caller of your API might be you (very typical in a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microservice</a:t>
            </a:r>
            <a:r>
              <a:rPr kumimoji="0" lang="en-US" sz="2800" b="0" i="0" u="none" strike="noStrike" kern="1200" cap="none" spc="0" normalizeH="0" baseline="0" noProof="0" dirty="0">
                <a:ln>
                  <a:noFill/>
                </a:ln>
                <a:solidFill>
                  <a:srgbClr val="24292E"/>
                </a:solidFill>
                <a:effectLst/>
                <a:uLnTx/>
                <a:uFillTx/>
                <a:latin typeface="Roboto"/>
                <a:ea typeface="+mn-ea"/>
                <a:cs typeface="+mn-cs"/>
              </a:rPr>
              <a:t> environment)</a:t>
            </a:r>
          </a:p>
        </p:txBody>
      </p:sp>
    </p:spTree>
    <p:extLst>
      <p:ext uri="{BB962C8B-B14F-4D97-AF65-F5344CB8AC3E}">
        <p14:creationId xmlns:p14="http://schemas.microsoft.com/office/powerpoint/2010/main" val="4286385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4200" y="1772841"/>
            <a:ext cx="11226800" cy="440120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858591"/>
                </a:solidFill>
                <a:effectLst/>
                <a:uLnTx/>
                <a:uFillTx/>
                <a:latin typeface="Roboto"/>
                <a:ea typeface="+mn-ea"/>
                <a:cs typeface="+mn-cs"/>
              </a:rPr>
              <a:t>REST APIs return results using HTTP status codes, it’s absolutely required for the API user to be aware not only about the API schema but also about potential errors – the caller may then catch an error and tactfully handle it. For example, your API documentation might state in advance that HTTP status 409 is returned when the customer name already exists (assuming the API register new users) so the caller can correspondingly render the best UX for the given situation. Swagger is a standard that defines the schema of API documentation offering an eco-system of tools that allow creating documentation easily online, see print screens below</a:t>
            </a:r>
          </a:p>
        </p:txBody>
      </p:sp>
      <p:sp>
        <p:nvSpPr>
          <p:cNvPr id="4" name="Title 1"/>
          <p:cNvSpPr>
            <a:spLocks noGrp="1"/>
          </p:cNvSpPr>
          <p:nvPr>
            <p:ph type="title"/>
          </p:nvPr>
        </p:nvSpPr>
        <p:spPr>
          <a:xfrm>
            <a:off x="584200" y="380941"/>
            <a:ext cx="10058400" cy="923330"/>
          </a:xfrm>
        </p:spPr>
        <p:txBody>
          <a:bodyPr/>
          <a:lstStyle/>
          <a:p>
            <a:r>
              <a:rPr lang="en-US" dirty="0">
                <a:solidFill>
                  <a:srgbClr val="00B0F0"/>
                </a:solidFill>
              </a:rPr>
              <a:t>2.5 Document API errors using Swagger</a:t>
            </a:r>
            <a:br>
              <a:rPr lang="en-US" dirty="0">
                <a:solidFill>
                  <a:srgbClr val="00B0F0"/>
                </a:solidFill>
              </a:rPr>
            </a:br>
            <a:endParaRPr lang="en-US" dirty="0">
              <a:solidFill>
                <a:srgbClr val="00B0F0"/>
              </a:solidFill>
            </a:endParaRPr>
          </a:p>
        </p:txBody>
      </p:sp>
      <p:sp>
        <p:nvSpPr>
          <p:cNvPr id="5" name="Rectangle 4"/>
          <p:cNvSpPr/>
          <p:nvPr/>
        </p:nvSpPr>
        <p:spPr>
          <a:xfrm>
            <a:off x="711200" y="1148042"/>
            <a:ext cx="447750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Tree>
    <p:extLst>
      <p:ext uri="{BB962C8B-B14F-4D97-AF65-F5344CB8AC3E}">
        <p14:creationId xmlns:p14="http://schemas.microsoft.com/office/powerpoint/2010/main" val="1191151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00" y="660341"/>
            <a:ext cx="10287000" cy="923330"/>
          </a:xfrm>
        </p:spPr>
        <p:txBody>
          <a:bodyPr/>
          <a:lstStyle/>
          <a:p>
            <a:r>
              <a:rPr lang="en-US" dirty="0">
                <a:solidFill>
                  <a:srgbClr val="00B0F0"/>
                </a:solidFill>
              </a:rPr>
              <a:t>"You have to tell your callers what errors can happen"</a:t>
            </a:r>
            <a:br>
              <a:rPr lang="en-US" dirty="0">
                <a:solidFill>
                  <a:srgbClr val="00B0F0"/>
                </a:solidFill>
              </a:rPr>
            </a:br>
            <a:endParaRPr lang="en-US" dirty="0">
              <a:solidFill>
                <a:srgbClr val="00B0F0"/>
              </a:solidFill>
            </a:endParaRPr>
          </a:p>
        </p:txBody>
      </p:sp>
      <p:sp>
        <p:nvSpPr>
          <p:cNvPr id="3" name="Rectangle 2"/>
          <p:cNvSpPr/>
          <p:nvPr/>
        </p:nvSpPr>
        <p:spPr>
          <a:xfrm>
            <a:off x="596900" y="2413338"/>
            <a:ext cx="11125200" cy="267765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6A737D"/>
                </a:solidFill>
                <a:effectLst/>
                <a:uLnTx/>
                <a:uFillTx/>
                <a:latin typeface="Roboto"/>
                <a:ea typeface="+mn-ea"/>
                <a:cs typeface="+mn-cs"/>
              </a:rPr>
              <a:t>“We’ve talked about how to handle errors, but when you’re writing a new function, how do you deliver errors to the code that called your function? …If you don’t know what errors can happen or don’t know what they mean, then your program cannot be correct except by accident. So if you’re writing a new function, you have to tell your callers what errors can happen and what they mean…”</a:t>
            </a:r>
            <a:endParaRPr kumimoji="0" lang="en-US" sz="2800" b="0" i="1" u="none" strike="noStrike" kern="1200" cap="none" spc="0" normalizeH="0" baseline="0" noProof="0" dirty="0">
              <a:ln>
                <a:noFill/>
              </a:ln>
              <a:solidFill>
                <a:srgbClr val="0A091B"/>
              </a:solidFill>
              <a:effectLst/>
              <a:uLnTx/>
              <a:uFillTx/>
              <a:latin typeface="Roboto"/>
              <a:ea typeface="+mn-ea"/>
              <a:cs typeface="+mn-cs"/>
            </a:endParaRPr>
          </a:p>
        </p:txBody>
      </p:sp>
      <p:sp>
        <p:nvSpPr>
          <p:cNvPr id="4"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5" name="Rectangle 4"/>
          <p:cNvSpPr/>
          <p:nvPr/>
        </p:nvSpPr>
        <p:spPr>
          <a:xfrm>
            <a:off x="698500" y="5353960"/>
            <a:ext cx="9321800"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the blog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24292E"/>
                </a:solidFill>
                <a:effectLst/>
                <a:uLnTx/>
                <a:uFillTx/>
                <a:latin typeface="Roboto"/>
                <a:ea typeface="+mn-ea"/>
                <a:cs typeface="+mn-cs"/>
              </a:rPr>
              <a:t>Joyent</a:t>
            </a:r>
            <a:r>
              <a:rPr kumimoji="0" lang="en-US" sz="2800" b="1" i="0" u="none" strike="noStrike" kern="1200" cap="none" spc="0" normalizeH="0" baseline="0" noProof="0" dirty="0">
                <a:ln>
                  <a:noFill/>
                </a:ln>
                <a:solidFill>
                  <a:srgbClr val="24292E"/>
                </a:solidFill>
                <a:effectLst/>
                <a:uLnTx/>
                <a:uFillTx/>
                <a:latin typeface="Roboto"/>
                <a:ea typeface="+mn-ea"/>
                <a:cs typeface="+mn-cs"/>
              </a:rPr>
              <a:t>, ranked 1 for the keywords “Node.js logging”</a:t>
            </a:r>
            <a:endParaRPr kumimoji="0" lang="en-US" sz="2800"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3515644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469841"/>
            <a:ext cx="10718800" cy="1066859"/>
          </a:xfrm>
        </p:spPr>
        <p:txBody>
          <a:bodyPr/>
          <a:lstStyle/>
          <a:p>
            <a:r>
              <a:rPr lang="en-US" dirty="0">
                <a:solidFill>
                  <a:srgbClr val="00B0F0"/>
                </a:solidFill>
              </a:rPr>
              <a:t>2.6 Shut the process gracefully when a stranger comes to town</a:t>
            </a:r>
            <a:br>
              <a:rPr lang="en-US" dirty="0">
                <a:solidFill>
                  <a:srgbClr val="00B0F0"/>
                </a:solidFill>
              </a:rPr>
            </a:br>
            <a:endParaRPr lang="en-US" dirty="0">
              <a:solidFill>
                <a:srgbClr val="00B0F0"/>
              </a:solidFill>
            </a:endParaRPr>
          </a:p>
        </p:txBody>
      </p:sp>
      <p:sp>
        <p:nvSpPr>
          <p:cNvPr id="3" name="Rectangle 2"/>
          <p:cNvSpPr/>
          <p:nvPr/>
        </p:nvSpPr>
        <p:spPr>
          <a:xfrm>
            <a:off x="584200" y="1731139"/>
            <a:ext cx="11087100" cy="397031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When an unknown error occurs (a developer error, see best practice number #3)- there is uncertainty about the application healthiness. A common practice suggests restarting the process carefully using a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restarter</a:t>
            </a:r>
            <a:r>
              <a:rPr kumimoji="0" lang="en-US" sz="2800" b="0" i="0" u="none" strike="noStrike" kern="1200" cap="none" spc="0" normalizeH="0" baseline="0" noProof="0" dirty="0">
                <a:ln>
                  <a:noFill/>
                </a:ln>
                <a:solidFill>
                  <a:srgbClr val="24292E"/>
                </a:solidFill>
                <a:effectLst/>
                <a:uLnTx/>
                <a:uFillTx/>
                <a:latin typeface="Roboto"/>
                <a:ea typeface="+mn-ea"/>
                <a:cs typeface="+mn-cs"/>
              </a:rPr>
              <a:t>’ tool like Forever and PM2</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When an unfamiliar exception is caught, some object might be in a faulty state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e.g</a:t>
            </a:r>
            <a:r>
              <a:rPr kumimoji="0" lang="en-US" sz="2800" b="0" i="0" u="none" strike="noStrike" kern="1200" cap="none" spc="0" normalizeH="0" baseline="0" noProof="0" dirty="0">
                <a:ln>
                  <a:noFill/>
                </a:ln>
                <a:solidFill>
                  <a:srgbClr val="24292E"/>
                </a:solidFill>
                <a:effectLst/>
                <a:uLnTx/>
                <a:uFillTx/>
                <a:latin typeface="Roboto"/>
                <a:ea typeface="+mn-ea"/>
                <a:cs typeface="+mn-cs"/>
              </a:rPr>
              <a:t> an event emitter which is used globally and not firing events anymore due to some internal failure) and all future requests might fail or behave crazily</a:t>
            </a:r>
          </a:p>
        </p:txBody>
      </p:sp>
    </p:spTree>
    <p:extLst>
      <p:ext uri="{BB962C8B-B14F-4D97-AF65-F5344CB8AC3E}">
        <p14:creationId xmlns:p14="http://schemas.microsoft.com/office/powerpoint/2010/main" val="2506084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73100" y="1850241"/>
            <a:ext cx="10655300" cy="378565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58591"/>
                </a:solidFill>
                <a:effectLst/>
                <a:uLnTx/>
                <a:uFillTx/>
                <a:latin typeface="Roboto"/>
                <a:ea typeface="+mn-ea"/>
                <a:cs typeface="+mn-cs"/>
              </a:rPr>
              <a:t>Somewhere within your code, an error handler object is responsible for deciding how to proceed when an error is thrown – if the error is trusted (i.e. operational error, see further explanation within best practice #3) then writing to log file might be enough. Things get hairy if the error is not familiar – this means that some component might be in a faulty state and all future requests are subject to failure. For example, assuming a singleton,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stateful</a:t>
            </a:r>
            <a:r>
              <a:rPr kumimoji="0" lang="en-US" sz="2400" b="0" i="0" u="none" strike="noStrike" kern="1200" cap="none" spc="0" normalizeH="0" baseline="0" noProof="0" dirty="0">
                <a:ln>
                  <a:noFill/>
                </a:ln>
                <a:solidFill>
                  <a:srgbClr val="858591"/>
                </a:solidFill>
                <a:effectLst/>
                <a:uLnTx/>
                <a:uFillTx/>
                <a:latin typeface="Roboto"/>
                <a:ea typeface="+mn-ea"/>
                <a:cs typeface="+mn-cs"/>
              </a:rPr>
              <a:t> token issuer service that threw an exception and lost its state – from now it might behave unexpectedly and cause all requests to fail. Under this scenario, kill the process and use a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Restarter</a:t>
            </a:r>
            <a:r>
              <a:rPr kumimoji="0" lang="en-US" sz="2400" b="0" i="0" u="none" strike="noStrike" kern="1200" cap="none" spc="0" normalizeH="0" baseline="0" noProof="0" dirty="0">
                <a:ln>
                  <a:noFill/>
                </a:ln>
                <a:solidFill>
                  <a:srgbClr val="858591"/>
                </a:solidFill>
                <a:effectLst/>
                <a:uLnTx/>
                <a:uFillTx/>
                <a:latin typeface="Roboto"/>
                <a:ea typeface="+mn-ea"/>
                <a:cs typeface="+mn-cs"/>
              </a:rPr>
              <a:t> tool’ (like Forever, PM2,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etc</a:t>
            </a:r>
            <a:r>
              <a:rPr kumimoji="0" lang="en-US" sz="2400" b="0" i="0" u="none" strike="noStrike" kern="1200" cap="none" spc="0" normalizeH="0" baseline="0" noProof="0" dirty="0">
                <a:ln>
                  <a:noFill/>
                </a:ln>
                <a:solidFill>
                  <a:srgbClr val="858591"/>
                </a:solidFill>
                <a:effectLst/>
                <a:uLnTx/>
                <a:uFillTx/>
                <a:latin typeface="Roboto"/>
                <a:ea typeface="+mn-ea"/>
                <a:cs typeface="+mn-cs"/>
              </a:rPr>
              <a:t>) to start over with a clean slate.</a:t>
            </a:r>
          </a:p>
        </p:txBody>
      </p:sp>
      <p:sp>
        <p:nvSpPr>
          <p:cNvPr id="4" name="Title 1"/>
          <p:cNvSpPr>
            <a:spLocks noGrp="1"/>
          </p:cNvSpPr>
          <p:nvPr>
            <p:ph type="title"/>
          </p:nvPr>
        </p:nvSpPr>
        <p:spPr>
          <a:xfrm>
            <a:off x="584200" y="380941"/>
            <a:ext cx="10744200" cy="923330"/>
          </a:xfrm>
        </p:spPr>
        <p:txBody>
          <a:bodyPr/>
          <a:lstStyle/>
          <a:p>
            <a:r>
              <a:rPr lang="en-US" dirty="0">
                <a:solidFill>
                  <a:srgbClr val="00B0F0"/>
                </a:solidFill>
              </a:rPr>
              <a:t>2.6 Shut the process gracefully when a stranger comes to town</a:t>
            </a:r>
            <a:br>
              <a:rPr lang="en-US" dirty="0">
                <a:solidFill>
                  <a:srgbClr val="00B0F0"/>
                </a:solidFill>
              </a:rPr>
            </a:br>
            <a:endParaRPr lang="en-US" dirty="0">
              <a:solidFill>
                <a:srgbClr val="00B0F0"/>
              </a:solidFill>
            </a:endParaRPr>
          </a:p>
        </p:txBody>
      </p:sp>
      <p:sp>
        <p:nvSpPr>
          <p:cNvPr id="5" name="Rectangle 4"/>
          <p:cNvSpPr/>
          <p:nvPr/>
        </p:nvSpPr>
        <p:spPr>
          <a:xfrm>
            <a:off x="673100" y="1304271"/>
            <a:ext cx="386035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Tree>
    <p:extLst>
      <p:ext uri="{BB962C8B-B14F-4D97-AF65-F5344CB8AC3E}">
        <p14:creationId xmlns:p14="http://schemas.microsoft.com/office/powerpoint/2010/main" val="3544960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9334500" cy="825559"/>
          </a:xfrm>
        </p:spPr>
        <p:txBody>
          <a:bodyPr/>
          <a:lstStyle/>
          <a:p>
            <a:r>
              <a:rPr lang="en-US" dirty="0"/>
              <a:t>Code example: deciding whether to crash</a:t>
            </a:r>
            <a:br>
              <a:rPr lang="en-US" dirty="0"/>
            </a:br>
            <a:endParaRPr lang="en-US" dirty="0"/>
          </a:p>
        </p:txBody>
      </p:sp>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5"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6" name="Rectangle 1">
            <a:extLst>
              <a:ext uri="{FF2B5EF4-FFF2-40B4-BE49-F238E27FC236}">
                <a16:creationId xmlns:a16="http://schemas.microsoft.com/office/drawing/2014/main" id="{713BF653-E4DB-4753-B16C-F20D52269D80}"/>
              </a:ext>
            </a:extLst>
          </p:cNvPr>
          <p:cNvSpPr>
            <a:spLocks noChangeArrowheads="1"/>
          </p:cNvSpPr>
          <p:nvPr/>
        </p:nvSpPr>
        <p:spPr bwMode="auto">
          <a:xfrm>
            <a:off x="2044700" y="2076658"/>
            <a:ext cx="9893300" cy="3693319"/>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Assuming developers mark known operational errors with </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error.isOperational</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=true, read best practice #3</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process.on</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uncaughtException</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function(error)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errorManagement.handler.handleError</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(error);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if(!</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errorManagement.handler.isTrustedError</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(error))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process.exit</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(1)</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centralized error handler encapsulates error-handling related logic</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function </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errorHandler</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this.handleError</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function (error)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return </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logger.logError</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(err)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.then(</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sendMailToAdminIfCritical</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.then(</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saveInOpsQueueIfCritical</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.then(</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determineIfOperationalError</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this.isTrustedError</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function (error)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return </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error.isOperational</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765678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622241"/>
            <a:ext cx="8216900" cy="923330"/>
          </a:xfrm>
        </p:spPr>
        <p:txBody>
          <a:bodyPr/>
          <a:lstStyle/>
          <a:p>
            <a:r>
              <a:rPr lang="en-US" dirty="0">
                <a:solidFill>
                  <a:srgbClr val="00B0F0"/>
                </a:solidFill>
              </a:rPr>
              <a:t>"The best way is to crash"</a:t>
            </a:r>
            <a:br>
              <a:rPr lang="en-US" dirty="0">
                <a:solidFill>
                  <a:srgbClr val="00B0F0"/>
                </a:solidFill>
              </a:rPr>
            </a:br>
            <a:endParaRPr lang="en-US" dirty="0">
              <a:solidFill>
                <a:srgbClr val="00B0F0"/>
              </a:solidFill>
            </a:endParaRPr>
          </a:p>
        </p:txBody>
      </p:sp>
      <p:sp>
        <p:nvSpPr>
          <p:cNvPr id="3" name="Rectangle 2"/>
          <p:cNvSpPr/>
          <p:nvPr/>
        </p:nvSpPr>
        <p:spPr>
          <a:xfrm>
            <a:off x="520700" y="2335937"/>
            <a:ext cx="11290300" cy="224676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6A737D"/>
                </a:solidFill>
                <a:effectLst/>
                <a:uLnTx/>
                <a:uFillTx/>
                <a:latin typeface="-apple-system"/>
                <a:ea typeface="+mn-ea"/>
                <a:cs typeface="+mn-cs"/>
              </a:rPr>
              <a:t>…The best way to recover from programmer errors is to crash immediately. You should run your programs using a </a:t>
            </a:r>
            <a:r>
              <a:rPr kumimoji="0" lang="en-US" sz="2800" b="0" i="1" u="none" strike="noStrike" kern="1200" cap="none" spc="0" normalizeH="0" baseline="0" noProof="0" dirty="0" err="1">
                <a:ln>
                  <a:noFill/>
                </a:ln>
                <a:solidFill>
                  <a:srgbClr val="6A737D"/>
                </a:solidFill>
                <a:effectLst/>
                <a:uLnTx/>
                <a:uFillTx/>
                <a:latin typeface="-apple-system"/>
                <a:ea typeface="+mn-ea"/>
                <a:cs typeface="+mn-cs"/>
              </a:rPr>
              <a:t>restarter</a:t>
            </a:r>
            <a:r>
              <a:rPr kumimoji="0" lang="en-US" sz="2800" b="0" i="1" u="none" strike="noStrike" kern="1200" cap="none" spc="0" normalizeH="0" baseline="0" noProof="0" dirty="0">
                <a:ln>
                  <a:noFill/>
                </a:ln>
                <a:solidFill>
                  <a:srgbClr val="6A737D"/>
                </a:solidFill>
                <a:effectLst/>
                <a:uLnTx/>
                <a:uFillTx/>
                <a:latin typeface="-apple-system"/>
                <a:ea typeface="+mn-ea"/>
                <a:cs typeface="+mn-cs"/>
              </a:rPr>
              <a:t> that will automatically restart the program in the event of a crash. With a </a:t>
            </a:r>
            <a:r>
              <a:rPr kumimoji="0" lang="en-US" sz="2800" b="0" i="1" u="none" strike="noStrike" kern="1200" cap="none" spc="0" normalizeH="0" baseline="0" noProof="0" dirty="0" err="1">
                <a:ln>
                  <a:noFill/>
                </a:ln>
                <a:solidFill>
                  <a:srgbClr val="6A737D"/>
                </a:solidFill>
                <a:effectLst/>
                <a:uLnTx/>
                <a:uFillTx/>
                <a:latin typeface="-apple-system"/>
                <a:ea typeface="+mn-ea"/>
                <a:cs typeface="+mn-cs"/>
              </a:rPr>
              <a:t>restarter</a:t>
            </a:r>
            <a:r>
              <a:rPr kumimoji="0" lang="en-US" sz="2800" b="0" i="1" u="none" strike="noStrike" kern="1200" cap="none" spc="0" normalizeH="0" baseline="0" noProof="0" dirty="0">
                <a:ln>
                  <a:noFill/>
                </a:ln>
                <a:solidFill>
                  <a:srgbClr val="6A737D"/>
                </a:solidFill>
                <a:effectLst/>
                <a:uLnTx/>
                <a:uFillTx/>
                <a:latin typeface="-apple-system"/>
                <a:ea typeface="+mn-ea"/>
                <a:cs typeface="+mn-cs"/>
              </a:rPr>
              <a:t> in place, crashing is the fastest way to restore reliable service in the face of a transient programmer error…</a:t>
            </a:r>
            <a:endParaRPr kumimoji="0" lang="en-US" sz="2800" b="0" i="1" u="none" strike="noStrike" kern="1200" cap="none" spc="0" normalizeH="0" baseline="0" noProof="0" dirty="0">
              <a:ln>
                <a:noFill/>
              </a:ln>
              <a:solidFill>
                <a:srgbClr val="0A091B"/>
              </a:solidFill>
              <a:effectLst/>
              <a:uLnTx/>
              <a:uFillTx/>
              <a:latin typeface="Roboto"/>
              <a:ea typeface="+mn-ea"/>
              <a:cs typeface="+mn-cs"/>
            </a:endParaRPr>
          </a:p>
        </p:txBody>
      </p:sp>
      <p:sp>
        <p:nvSpPr>
          <p:cNvPr id="4"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5" name="Rectangle 4"/>
          <p:cNvSpPr/>
          <p:nvPr/>
        </p:nvSpPr>
        <p:spPr>
          <a:xfrm>
            <a:off x="571500" y="5003740"/>
            <a:ext cx="2169184"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the blog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24292E"/>
                </a:solidFill>
                <a:effectLst/>
                <a:uLnTx/>
                <a:uFillTx/>
                <a:latin typeface="Roboto"/>
                <a:ea typeface="+mn-ea"/>
                <a:cs typeface="+mn-cs"/>
              </a:rPr>
              <a:t>Joyent</a:t>
            </a:r>
            <a:endParaRPr kumimoji="0" lang="en-US" sz="3200"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1935066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520641"/>
            <a:ext cx="10845800" cy="923330"/>
          </a:xfrm>
        </p:spPr>
        <p:txBody>
          <a:bodyPr/>
          <a:lstStyle/>
          <a:p>
            <a:r>
              <a:rPr lang="en-US" dirty="0">
                <a:solidFill>
                  <a:srgbClr val="00B0F0"/>
                </a:solidFill>
              </a:rPr>
              <a:t>"There are three schools of thoughts on error handling"</a:t>
            </a:r>
            <a:br>
              <a:rPr lang="en-US" dirty="0">
                <a:solidFill>
                  <a:srgbClr val="00B0F0"/>
                </a:solidFill>
              </a:rPr>
            </a:br>
            <a:endParaRPr lang="en-US" dirty="0">
              <a:solidFill>
                <a:srgbClr val="00B0F0"/>
              </a:solidFill>
            </a:endParaRPr>
          </a:p>
        </p:txBody>
      </p:sp>
      <p:sp>
        <p:nvSpPr>
          <p:cNvPr id="4" name="Rectangle 3"/>
          <p:cNvSpPr/>
          <p:nvPr/>
        </p:nvSpPr>
        <p:spPr>
          <a:xfrm>
            <a:off x="800100" y="2310537"/>
            <a:ext cx="10629900"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858591"/>
                </a:solidFill>
                <a:effectLst/>
                <a:uLnTx/>
                <a:uFillTx/>
                <a:latin typeface="Roboto"/>
                <a:ea typeface="+mn-ea"/>
                <a:cs typeface="+mn-cs"/>
              </a:rPr>
              <a:t>…There are primarily three schools of thoughts on error handling: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1" u="none" strike="noStrike" kern="1200" cap="none" spc="0" normalizeH="0" baseline="0" noProof="0" dirty="0">
              <a:ln>
                <a:noFill/>
              </a:ln>
              <a:solidFill>
                <a:srgbClr val="858591"/>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858591"/>
                </a:solidFill>
                <a:effectLst/>
                <a:uLnTx/>
                <a:uFillTx/>
                <a:latin typeface="Roboto"/>
                <a:ea typeface="+mn-ea"/>
                <a:cs typeface="+mn-cs"/>
              </a:rPr>
              <a:t>1. Let the application crash and restart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858591"/>
                </a:solidFill>
                <a:effectLst/>
                <a:uLnTx/>
                <a:uFillTx/>
                <a:latin typeface="Roboto"/>
                <a:ea typeface="+mn-ea"/>
                <a:cs typeface="+mn-cs"/>
              </a:rPr>
              <a:t>2. Handle all possible errors and never crash.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858591"/>
                </a:solidFill>
                <a:effectLst/>
                <a:uLnTx/>
                <a:uFillTx/>
                <a:latin typeface="Roboto"/>
                <a:ea typeface="+mn-ea"/>
                <a:cs typeface="+mn-cs"/>
              </a:rPr>
              <a:t>3. A balanced approach between the two</a:t>
            </a:r>
          </a:p>
        </p:txBody>
      </p:sp>
      <p:sp>
        <p:nvSpPr>
          <p:cNvPr id="5"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6" name="Rectangle 5"/>
          <p:cNvSpPr/>
          <p:nvPr/>
        </p:nvSpPr>
        <p:spPr>
          <a:xfrm>
            <a:off x="800100" y="5054540"/>
            <a:ext cx="2103461" cy="80021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apple-system"/>
                <a:ea typeface="+mn-ea"/>
                <a:cs typeface="+mn-cs"/>
              </a:rPr>
              <a:t>From the blog: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JS Recipes</a:t>
            </a:r>
            <a:endParaRPr kumimoji="0" lang="en-US" sz="2800"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3067803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10845800" cy="1338828"/>
          </a:xfrm>
        </p:spPr>
        <p:txBody>
          <a:bodyPr/>
          <a:lstStyle/>
          <a:p>
            <a:r>
              <a:rPr lang="en-US" dirty="0">
                <a:solidFill>
                  <a:srgbClr val="00B0F0"/>
                </a:solidFill>
              </a:rPr>
              <a:t>"No safe way to leave without creating some undefined brittle state"</a:t>
            </a:r>
            <a:br>
              <a:rPr lang="en-US" dirty="0">
                <a:solidFill>
                  <a:srgbClr val="00B0F0"/>
                </a:solidFill>
              </a:rPr>
            </a:br>
            <a:endParaRPr lang="en-US" dirty="0">
              <a:solidFill>
                <a:srgbClr val="00B0F0"/>
              </a:solidFill>
            </a:endParaRPr>
          </a:p>
        </p:txBody>
      </p:sp>
      <p:sp>
        <p:nvSpPr>
          <p:cNvPr id="3" name="Rectangle 2"/>
          <p:cNvSpPr/>
          <p:nvPr/>
        </p:nvSpPr>
        <p:spPr>
          <a:xfrm>
            <a:off x="584200" y="1962140"/>
            <a:ext cx="11239500" cy="224676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6A737D"/>
                </a:solidFill>
                <a:effectLst/>
                <a:uLnTx/>
                <a:uFillTx/>
                <a:latin typeface="Roboto"/>
                <a:ea typeface="+mn-ea"/>
                <a:cs typeface="+mn-cs"/>
              </a:rPr>
              <a:t>“…By the very nature of how throw works in JavaScript, there is almost never any way to safely “pick up where you left off”, without leaking references, or creating some other sort of undefined brittle state. The safest way to respond to a thrown error is to shut down the process. Of course, in a normal web server, you might have many connections open, and it is not reasonable to abruptly shut those down because an error was triggered by someone else. The better approach is to send an error response to the request that triggered the error while letting the others finish in their normal time, and stop listening for new requests in that worker.”</a:t>
            </a:r>
            <a:endParaRPr kumimoji="0" lang="en-US" sz="2000" b="0" i="1" u="none" strike="noStrike" kern="1200" cap="none" spc="0" normalizeH="0" baseline="0" noProof="0" dirty="0">
              <a:ln>
                <a:noFill/>
              </a:ln>
              <a:solidFill>
                <a:srgbClr val="0A091B"/>
              </a:solidFill>
              <a:effectLst/>
              <a:uLnTx/>
              <a:uFillTx/>
              <a:latin typeface="Roboto"/>
              <a:ea typeface="+mn-ea"/>
              <a:cs typeface="+mn-cs"/>
            </a:endParaRPr>
          </a:p>
        </p:txBody>
      </p:sp>
      <p:sp>
        <p:nvSpPr>
          <p:cNvPr id="4"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5" name="Rectangle 4"/>
          <p:cNvSpPr/>
          <p:nvPr/>
        </p:nvSpPr>
        <p:spPr>
          <a:xfrm>
            <a:off x="584200" y="4772444"/>
            <a:ext cx="5418471" cy="89255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Node.js official documentation</a:t>
            </a:r>
            <a:endParaRPr kumimoji="0" lang="en-US" sz="2800"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1124838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38D160D-145D-4E16-A604-3C8B25CAA798}"/>
              </a:ext>
            </a:extLst>
          </p:cNvPr>
          <p:cNvSpPr>
            <a:spLocks noGrp="1"/>
          </p:cNvSpPr>
          <p:nvPr>
            <p:ph type="title"/>
          </p:nvPr>
        </p:nvSpPr>
        <p:spPr>
          <a:xfrm>
            <a:off x="609600" y="533341"/>
            <a:ext cx="6723078" cy="507831"/>
          </a:xfrm>
        </p:spPr>
        <p:txBody>
          <a:bodyPr/>
          <a:lstStyle/>
          <a:p>
            <a:r>
              <a:rPr lang="en-US" dirty="0">
                <a:solidFill>
                  <a:srgbClr val="00B0F0"/>
                </a:solidFill>
              </a:rPr>
              <a:t>Creating </a:t>
            </a:r>
            <a:r>
              <a:rPr lang="en-US" dirty="0"/>
              <a:t>Modules</a:t>
            </a:r>
          </a:p>
        </p:txBody>
      </p:sp>
      <p:sp>
        <p:nvSpPr>
          <p:cNvPr id="11" name="TextBox 10">
            <a:extLst>
              <a:ext uri="{FF2B5EF4-FFF2-40B4-BE49-F238E27FC236}">
                <a16:creationId xmlns:a16="http://schemas.microsoft.com/office/drawing/2014/main" id="{98D716A2-D6F0-4778-803C-F6E2FFAEFC6A}"/>
              </a:ext>
            </a:extLst>
          </p:cNvPr>
          <p:cNvSpPr txBox="1"/>
          <p:nvPr/>
        </p:nvSpPr>
        <p:spPr>
          <a:xfrm>
            <a:off x="2324492" y="2101050"/>
            <a:ext cx="8978509" cy="3786229"/>
          </a:xfrm>
          <a:prstGeom prst="rect">
            <a:avLst/>
          </a:prstGeom>
          <a:noFill/>
        </p:spPr>
        <p:txBody>
          <a:bodyPr wrap="square" rtlCol="0">
            <a:spAutoFit/>
          </a:bodyPr>
          <a:lstStyle/>
          <a:p>
            <a:pPr defTabSz="914446"/>
            <a:r>
              <a:rPr lang="en-US" sz="2667" b="1" dirty="0">
                <a:solidFill>
                  <a:srgbClr val="0A091B"/>
                </a:solidFill>
                <a:latin typeface="Roboto"/>
              </a:rPr>
              <a:t>Module = file</a:t>
            </a:r>
          </a:p>
          <a:p>
            <a:pPr defTabSz="914446"/>
            <a:endParaRPr lang="en-US" sz="2667" b="1" dirty="0">
              <a:solidFill>
                <a:srgbClr val="0A091B"/>
              </a:solidFill>
              <a:latin typeface="Roboto"/>
            </a:endParaRPr>
          </a:p>
          <a:p>
            <a:pPr defTabSz="914446"/>
            <a:r>
              <a:rPr lang="en-US" sz="2667" b="1" dirty="0">
                <a:solidFill>
                  <a:srgbClr val="0A091B"/>
                </a:solidFill>
                <a:latin typeface="Roboto"/>
              </a:rPr>
              <a:t>Choose what to export</a:t>
            </a:r>
          </a:p>
          <a:p>
            <a:pPr defTabSz="914446"/>
            <a:endParaRPr lang="en-US" sz="2667" b="1" dirty="0">
              <a:solidFill>
                <a:srgbClr val="0A091B"/>
              </a:solidFill>
              <a:latin typeface="Roboto"/>
            </a:endParaRPr>
          </a:p>
          <a:p>
            <a:pPr defTabSz="914446"/>
            <a:r>
              <a:rPr lang="en-US" sz="2667" b="1" dirty="0">
                <a:solidFill>
                  <a:srgbClr val="0A091B"/>
                </a:solidFill>
                <a:latin typeface="Roboto"/>
              </a:rPr>
              <a:t>Exporting code -&gt; </a:t>
            </a:r>
            <a:r>
              <a:rPr lang="en-US" sz="2667" b="1" dirty="0" err="1">
                <a:solidFill>
                  <a:srgbClr val="0A091B"/>
                </a:solidFill>
                <a:latin typeface="Roboto"/>
              </a:rPr>
              <a:t>module.exports</a:t>
            </a:r>
            <a:r>
              <a:rPr lang="en-US" sz="2667" b="1" dirty="0">
                <a:solidFill>
                  <a:srgbClr val="0A091B"/>
                </a:solidFill>
                <a:latin typeface="Roboto"/>
              </a:rPr>
              <a:t> = </a:t>
            </a:r>
            <a:r>
              <a:rPr lang="en-US" sz="2667" b="1" dirty="0" err="1">
                <a:solidFill>
                  <a:srgbClr val="0A091B"/>
                </a:solidFill>
                <a:latin typeface="Roboto"/>
              </a:rPr>
              <a:t>someFunction</a:t>
            </a:r>
            <a:endParaRPr lang="en-US" sz="2667" b="1" dirty="0">
              <a:solidFill>
                <a:srgbClr val="0A091B"/>
              </a:solidFill>
              <a:latin typeface="Roboto"/>
            </a:endParaRPr>
          </a:p>
          <a:p>
            <a:pPr defTabSz="914446"/>
            <a:endParaRPr lang="en-US" sz="2667" b="1" dirty="0">
              <a:solidFill>
                <a:srgbClr val="0A091B"/>
              </a:solidFill>
              <a:latin typeface="Roboto"/>
            </a:endParaRPr>
          </a:p>
          <a:p>
            <a:pPr defTabSz="914446"/>
            <a:r>
              <a:rPr lang="en-US" sz="2667" b="1" dirty="0">
                <a:solidFill>
                  <a:srgbClr val="0A091B"/>
                </a:solidFill>
                <a:latin typeface="Roboto"/>
              </a:rPr>
              <a:t>Importing code -&gt; require(‘./someModule.js’)</a:t>
            </a:r>
          </a:p>
          <a:p>
            <a:pPr defTabSz="914446"/>
            <a:endParaRPr lang="en-US" sz="2667" b="1" dirty="0">
              <a:solidFill>
                <a:srgbClr val="0A091B"/>
              </a:solidFill>
              <a:latin typeface="Roboto"/>
            </a:endParaRPr>
          </a:p>
          <a:p>
            <a:pPr defTabSz="914446"/>
            <a:endParaRPr lang="en-US" sz="2667" b="1" dirty="0">
              <a:solidFill>
                <a:srgbClr val="0A091B"/>
              </a:solidFill>
              <a:latin typeface="Roboto"/>
            </a:endParaRPr>
          </a:p>
        </p:txBody>
      </p:sp>
    </p:spTree>
    <p:extLst>
      <p:ext uri="{BB962C8B-B14F-4D97-AF65-F5344CB8AC3E}">
        <p14:creationId xmlns:p14="http://schemas.microsoft.com/office/powerpoint/2010/main" val="2363403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9982200" cy="923330"/>
          </a:xfrm>
        </p:spPr>
        <p:txBody>
          <a:bodyPr/>
          <a:lstStyle/>
          <a:p>
            <a:r>
              <a:rPr lang="en-US" dirty="0">
                <a:solidFill>
                  <a:srgbClr val="00B0F0"/>
                </a:solidFill>
              </a:rPr>
              <a:t>2.7 Use a mature logger to increase error visibility</a:t>
            </a:r>
            <a:br>
              <a:rPr lang="en-US" dirty="0">
                <a:solidFill>
                  <a:srgbClr val="00B0F0"/>
                </a:solidFill>
              </a:rPr>
            </a:br>
            <a:endParaRPr lang="en-US" dirty="0">
              <a:solidFill>
                <a:srgbClr val="00B0F0"/>
              </a:solidFill>
            </a:endParaRPr>
          </a:p>
        </p:txBody>
      </p:sp>
      <p:sp>
        <p:nvSpPr>
          <p:cNvPr id="3" name="Rectangle 2"/>
          <p:cNvSpPr/>
          <p:nvPr/>
        </p:nvSpPr>
        <p:spPr>
          <a:xfrm>
            <a:off x="190500" y="1573937"/>
            <a:ext cx="11353800" cy="310854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A set of mature logging tools like Winston, Bunyan or Log4J, will speed-up error discovery and understanding. So forget about console.log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Skimming through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console.logs</a:t>
            </a:r>
            <a:r>
              <a:rPr kumimoji="0" lang="en-US" sz="2800" b="0" i="0" u="none" strike="noStrike" kern="1200" cap="none" spc="0" normalizeH="0" baseline="0" noProof="0" dirty="0">
                <a:ln>
                  <a:noFill/>
                </a:ln>
                <a:solidFill>
                  <a:srgbClr val="24292E"/>
                </a:solidFill>
                <a:effectLst/>
                <a:uLnTx/>
                <a:uFillTx/>
                <a:latin typeface="Roboto"/>
                <a:ea typeface="+mn-ea"/>
                <a:cs typeface="+mn-cs"/>
              </a:rPr>
              <a:t> or manually through messy text file without querying tools or a decent log viewer might keep you busy at work until late</a:t>
            </a:r>
          </a:p>
        </p:txBody>
      </p:sp>
    </p:spTree>
    <p:extLst>
      <p:ext uri="{BB962C8B-B14F-4D97-AF65-F5344CB8AC3E}">
        <p14:creationId xmlns:p14="http://schemas.microsoft.com/office/powerpoint/2010/main" val="2937538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4200" y="1874441"/>
            <a:ext cx="10960100" cy="341632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58591"/>
                </a:solidFill>
                <a:effectLst/>
                <a:uLnTx/>
                <a:uFillTx/>
                <a:latin typeface="Roboto"/>
                <a:ea typeface="+mn-ea"/>
                <a:cs typeface="+mn-cs"/>
              </a:rPr>
              <a:t>We all love console.log but obviously, a reputable and persistent logger like </a:t>
            </a:r>
            <a:r>
              <a:rPr kumimoji="0" lang="en-US" sz="2400" b="0" i="0" u="none" strike="noStrike" kern="1200" cap="none" spc="0" normalizeH="0" baseline="0" noProof="0" dirty="0">
                <a:ln>
                  <a:noFill/>
                </a:ln>
                <a:solidFill>
                  <a:srgbClr val="858591"/>
                </a:solidFill>
                <a:effectLst/>
                <a:uLnTx/>
                <a:uFillTx/>
                <a:latin typeface="Roboto"/>
                <a:ea typeface="+mn-ea"/>
                <a:cs typeface="+mn-cs"/>
                <a:hlinkClick r:id="rId2"/>
              </a:rPr>
              <a:t>Winston</a:t>
            </a:r>
            <a:r>
              <a:rPr kumimoji="0" lang="en-US" sz="2400" b="0" i="0" u="none" strike="noStrike" kern="1200" cap="none" spc="0" normalizeH="0" baseline="0" noProof="0" dirty="0">
                <a:ln>
                  <a:noFill/>
                </a:ln>
                <a:solidFill>
                  <a:srgbClr val="858591"/>
                </a:solidFill>
                <a:effectLst/>
                <a:uLnTx/>
                <a:uFillTx/>
                <a:latin typeface="Roboto"/>
                <a:ea typeface="+mn-ea"/>
                <a:cs typeface="+mn-cs"/>
              </a:rPr>
              <a:t>, </a:t>
            </a:r>
            <a:r>
              <a:rPr kumimoji="0" lang="en-US" sz="2400" b="0" i="0" u="none" strike="noStrike" kern="1200" cap="none" spc="0" normalizeH="0" baseline="0" noProof="0" dirty="0">
                <a:ln>
                  <a:noFill/>
                </a:ln>
                <a:solidFill>
                  <a:srgbClr val="858591"/>
                </a:solidFill>
                <a:effectLst/>
                <a:uLnTx/>
                <a:uFillTx/>
                <a:latin typeface="Roboto"/>
                <a:ea typeface="+mn-ea"/>
                <a:cs typeface="+mn-cs"/>
                <a:hlinkClick r:id="rId3"/>
              </a:rPr>
              <a:t>Bunyan</a:t>
            </a:r>
            <a:r>
              <a:rPr kumimoji="0" lang="en-US" sz="2400" b="0" i="0" u="none" strike="noStrike" kern="1200" cap="none" spc="0" normalizeH="0" baseline="0" noProof="0" dirty="0">
                <a:ln>
                  <a:noFill/>
                </a:ln>
                <a:solidFill>
                  <a:srgbClr val="858591"/>
                </a:solidFill>
                <a:effectLst/>
                <a:uLnTx/>
                <a:uFillTx/>
                <a:latin typeface="Roboto"/>
                <a:ea typeface="+mn-ea"/>
                <a:cs typeface="+mn-cs"/>
              </a:rPr>
              <a:t> (highly popular) or </a:t>
            </a:r>
            <a:r>
              <a:rPr kumimoji="0" lang="en-US" sz="2400" b="0" i="0" u="none" strike="noStrike" kern="1200" cap="none" spc="0" normalizeH="0" baseline="0" noProof="0" dirty="0" err="1">
                <a:ln>
                  <a:noFill/>
                </a:ln>
                <a:solidFill>
                  <a:srgbClr val="858591"/>
                </a:solidFill>
                <a:effectLst/>
                <a:uLnTx/>
                <a:uFillTx/>
                <a:latin typeface="Roboto"/>
                <a:ea typeface="+mn-ea"/>
                <a:cs typeface="+mn-cs"/>
                <a:hlinkClick r:id="rId4"/>
              </a:rPr>
              <a:t>Pino</a:t>
            </a:r>
            <a:r>
              <a:rPr kumimoji="0" lang="en-US" sz="2400" b="0" i="0" u="none" strike="noStrike" kern="1200" cap="none" spc="0" normalizeH="0" baseline="0" noProof="0" dirty="0">
                <a:ln>
                  <a:noFill/>
                </a:ln>
                <a:solidFill>
                  <a:srgbClr val="858591"/>
                </a:solidFill>
                <a:effectLst/>
                <a:uLnTx/>
                <a:uFillTx/>
                <a:latin typeface="Roboto"/>
                <a:ea typeface="+mn-ea"/>
                <a:cs typeface="+mn-cs"/>
              </a:rPr>
              <a:t> (the new kid in town which is focused on performance) is mandatory for serious projects. A set of practices and tools will help to reason about errors much quicker – (1) log frequently using different levels (debug, info, error), (2) when logging, provide contextual information as JSON objects, see example below. (3) watch and filter logs using a log querying API (built-in in most loggers) or a log viewer software (4) Expose and curate log statement for the operation team using operational intelligence tools like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Splunk</a:t>
            </a:r>
            <a:endParaRPr kumimoji="0" lang="en-US" sz="2400" b="0" i="0" u="none" strike="noStrike" kern="1200" cap="none" spc="0" normalizeH="0" baseline="0" noProof="0" dirty="0">
              <a:ln>
                <a:noFill/>
              </a:ln>
              <a:solidFill>
                <a:srgbClr val="858591"/>
              </a:solidFill>
              <a:effectLst/>
              <a:uLnTx/>
              <a:uFillTx/>
              <a:latin typeface="Roboto"/>
              <a:ea typeface="+mn-ea"/>
              <a:cs typeface="+mn-cs"/>
            </a:endParaRPr>
          </a:p>
        </p:txBody>
      </p:sp>
      <p:sp>
        <p:nvSpPr>
          <p:cNvPr id="4" name="Title 1"/>
          <p:cNvSpPr>
            <a:spLocks noGrp="1"/>
          </p:cNvSpPr>
          <p:nvPr>
            <p:ph type="title"/>
          </p:nvPr>
        </p:nvSpPr>
        <p:spPr>
          <a:xfrm>
            <a:off x="584200" y="380941"/>
            <a:ext cx="10210800" cy="923330"/>
          </a:xfrm>
        </p:spPr>
        <p:txBody>
          <a:bodyPr/>
          <a:lstStyle/>
          <a:p>
            <a:r>
              <a:rPr lang="en-US" dirty="0">
                <a:solidFill>
                  <a:srgbClr val="00B0F0"/>
                </a:solidFill>
              </a:rPr>
              <a:t>2.7 Use a mature logger to increase error visibility</a:t>
            </a:r>
            <a:br>
              <a:rPr lang="en-US" dirty="0">
                <a:solidFill>
                  <a:srgbClr val="00B0F0"/>
                </a:solidFill>
              </a:rPr>
            </a:br>
            <a:endParaRPr lang="en-US" dirty="0">
              <a:solidFill>
                <a:srgbClr val="00B0F0"/>
              </a:solidFill>
            </a:endParaRPr>
          </a:p>
        </p:txBody>
      </p:sp>
      <p:sp>
        <p:nvSpPr>
          <p:cNvPr id="5" name="Rectangle 4"/>
          <p:cNvSpPr/>
          <p:nvPr/>
        </p:nvSpPr>
        <p:spPr>
          <a:xfrm>
            <a:off x="584200" y="1404690"/>
            <a:ext cx="386035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Tree>
    <p:extLst>
      <p:ext uri="{BB962C8B-B14F-4D97-AF65-F5344CB8AC3E}">
        <p14:creationId xmlns:p14="http://schemas.microsoft.com/office/powerpoint/2010/main" val="3849574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800" y="566514"/>
            <a:ext cx="9334500" cy="1338828"/>
          </a:xfrm>
        </p:spPr>
        <p:txBody>
          <a:bodyPr/>
          <a:lstStyle/>
          <a:p>
            <a:r>
              <a:rPr lang="en-US" dirty="0"/>
              <a:t>Code Example – Winston Logger in action</a:t>
            </a:r>
            <a:br>
              <a:rPr lang="en-US" dirty="0"/>
            </a:br>
            <a:br>
              <a:rPr lang="en-US" dirty="0"/>
            </a:br>
            <a:endParaRPr lang="en-US" dirty="0"/>
          </a:p>
        </p:txBody>
      </p:sp>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5"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6" name="Rectangle 1">
            <a:extLst>
              <a:ext uri="{FF2B5EF4-FFF2-40B4-BE49-F238E27FC236}">
                <a16:creationId xmlns:a16="http://schemas.microsoft.com/office/drawing/2014/main" id="{713BF653-E4DB-4753-B16C-F20D52269D80}"/>
              </a:ext>
            </a:extLst>
          </p:cNvPr>
          <p:cNvSpPr>
            <a:spLocks noChangeArrowheads="1"/>
          </p:cNvSpPr>
          <p:nvPr/>
        </p:nvSpPr>
        <p:spPr bwMode="auto">
          <a:xfrm>
            <a:off x="1587500" y="2823016"/>
            <a:ext cx="10604500" cy="2200602"/>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your centralized logger object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var</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logger = new </a:t>
            </a: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winston.Logger</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level: 'info',</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transports: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new (</a:t>
            </a: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winston.transports.Console</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new (</a:t>
            </a: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winston.transports.File</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filename: 'somefile.log'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custom code somewhere using the logger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logger.log('info', 'Test Log Message with some parameter %s', 'some parameter', { anything: 'This is metadata' });</a:t>
            </a:r>
          </a:p>
        </p:txBody>
      </p:sp>
    </p:spTree>
    <p:extLst>
      <p:ext uri="{BB962C8B-B14F-4D97-AF65-F5344CB8AC3E}">
        <p14:creationId xmlns:p14="http://schemas.microsoft.com/office/powerpoint/2010/main" val="3863179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800" y="566514"/>
            <a:ext cx="11226800" cy="2169825"/>
          </a:xfrm>
        </p:spPr>
        <p:txBody>
          <a:bodyPr/>
          <a:lstStyle/>
          <a:p>
            <a:r>
              <a:rPr lang="en-US" dirty="0"/>
              <a:t>Code Example – Querying the log folder (searching for entries)</a:t>
            </a:r>
            <a:br>
              <a:rPr lang="en-US" dirty="0"/>
            </a:br>
            <a:br>
              <a:rPr lang="en-US" dirty="0"/>
            </a:br>
            <a:br>
              <a:rPr lang="en-US" dirty="0"/>
            </a:br>
            <a:endParaRPr lang="en-US" dirty="0"/>
          </a:p>
        </p:txBody>
      </p:sp>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5"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6" name="Rectangle 1">
            <a:extLst>
              <a:ext uri="{FF2B5EF4-FFF2-40B4-BE49-F238E27FC236}">
                <a16:creationId xmlns:a16="http://schemas.microsoft.com/office/drawing/2014/main" id="{713BF653-E4DB-4753-B16C-F20D52269D80}"/>
              </a:ext>
            </a:extLst>
          </p:cNvPr>
          <p:cNvSpPr>
            <a:spLocks noChangeArrowheads="1"/>
          </p:cNvSpPr>
          <p:nvPr/>
        </p:nvSpPr>
        <p:spPr bwMode="auto">
          <a:xfrm>
            <a:off x="1941740" y="1891993"/>
            <a:ext cx="10059760" cy="3877985"/>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var</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options =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from: new Date - 24 * 60 * 60 * 1000,</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until: new Date,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limit: 10,</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start: 0,</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order: '</a:t>
            </a: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desc</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fields: ['message']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Find items logged between today and yesterday.</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winston.query</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(options, function (err, results)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execute callback with results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836394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00" y="533341"/>
            <a:ext cx="6438900" cy="711259"/>
          </a:xfrm>
        </p:spPr>
        <p:txBody>
          <a:bodyPr/>
          <a:lstStyle/>
          <a:p>
            <a:r>
              <a:rPr lang="en-US" dirty="0">
                <a:solidFill>
                  <a:srgbClr val="00B0F0"/>
                </a:solidFill>
              </a:rPr>
              <a:t>"Logger Requirements"</a:t>
            </a:r>
            <a:br>
              <a:rPr lang="en-US" dirty="0">
                <a:solidFill>
                  <a:srgbClr val="00B0F0"/>
                </a:solidFill>
              </a:rPr>
            </a:br>
            <a:endParaRPr lang="en-US" dirty="0">
              <a:solidFill>
                <a:srgbClr val="00B0F0"/>
              </a:solidFill>
            </a:endParaRPr>
          </a:p>
        </p:txBody>
      </p:sp>
      <p:sp>
        <p:nvSpPr>
          <p:cNvPr id="4" name="Rectangle 3"/>
          <p:cNvSpPr/>
          <p:nvPr/>
        </p:nvSpPr>
        <p:spPr>
          <a:xfrm>
            <a:off x="711200" y="1582341"/>
            <a:ext cx="9829800" cy="230832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C0C8"/>
                </a:solidFill>
                <a:effectLst/>
                <a:uLnTx/>
                <a:uFillTx/>
                <a:latin typeface="Roboto"/>
                <a:ea typeface="+mn-ea"/>
                <a:cs typeface="+mn-cs"/>
              </a:rPr>
              <a:t>Lets identify a few requirements (for a logger):</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C0C0C8"/>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C0C8"/>
                </a:solidFill>
                <a:effectLst/>
                <a:uLnTx/>
                <a:uFillTx/>
                <a:latin typeface="Roboto"/>
                <a:ea typeface="+mn-ea"/>
                <a:cs typeface="+mn-cs"/>
              </a:rPr>
              <a:t>1. Timestamp each log line. This one is pretty self-explanatory – you should be able to tell when each log entry occurred.</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C0C8"/>
                </a:solidFill>
                <a:effectLst/>
                <a:uLnTx/>
                <a:uFillTx/>
                <a:latin typeface="Roboto"/>
                <a:ea typeface="+mn-ea"/>
                <a:cs typeface="+mn-cs"/>
              </a:rPr>
              <a:t>2. Logging format should be easily digestible by humans as well as machines.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C0C8"/>
                </a:solidFill>
                <a:effectLst/>
                <a:uLnTx/>
                <a:uFillTx/>
                <a:latin typeface="Roboto"/>
                <a:ea typeface="+mn-ea"/>
                <a:cs typeface="+mn-cs"/>
              </a:rPr>
              <a:t>3. Allows for multiple configurable destination streams. For example, you might be writing trace logs to one file but when an error is encountered, write to the same file, then into error file and send an email at the same time…</a:t>
            </a:r>
          </a:p>
        </p:txBody>
      </p:sp>
      <p:sp>
        <p:nvSpPr>
          <p:cNvPr id="5" name="Rectangle 4"/>
          <p:cNvSpPr/>
          <p:nvPr/>
        </p:nvSpPr>
        <p:spPr>
          <a:xfrm>
            <a:off x="711200" y="4666734"/>
            <a:ext cx="2619628"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the blog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A091B"/>
                </a:solidFill>
                <a:effectLst/>
                <a:uLnTx/>
                <a:uFillTx/>
                <a:latin typeface="Roboto"/>
                <a:ea typeface="+mn-ea"/>
                <a:cs typeface="+mn-cs"/>
              </a:rPr>
              <a:t>Strong Loop</a:t>
            </a:r>
          </a:p>
        </p:txBody>
      </p:sp>
      <p:sp>
        <p:nvSpPr>
          <p:cNvPr id="6"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3766016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00" y="685741"/>
            <a:ext cx="11366500" cy="923330"/>
          </a:xfrm>
        </p:spPr>
        <p:txBody>
          <a:bodyPr/>
          <a:lstStyle/>
          <a:p>
            <a:r>
              <a:rPr lang="en-US" dirty="0">
                <a:solidFill>
                  <a:srgbClr val="00B0F0"/>
                </a:solidFill>
              </a:rPr>
              <a:t>2.8 Test error flows using your favorite test framework</a:t>
            </a:r>
            <a:br>
              <a:rPr lang="en-US" dirty="0">
                <a:solidFill>
                  <a:srgbClr val="00B0F0"/>
                </a:solidFill>
              </a:rPr>
            </a:br>
            <a:endParaRPr lang="en-US" dirty="0">
              <a:solidFill>
                <a:srgbClr val="00B0F0"/>
              </a:solidFill>
            </a:endParaRPr>
          </a:p>
        </p:txBody>
      </p:sp>
      <p:sp>
        <p:nvSpPr>
          <p:cNvPr id="3" name="Rectangle 2"/>
          <p:cNvSpPr/>
          <p:nvPr/>
        </p:nvSpPr>
        <p:spPr>
          <a:xfrm>
            <a:off x="596900" y="1362839"/>
            <a:ext cx="10960100" cy="397031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Whether professional automated QA or plain manual developer testing – Ensure that your code not only satisfies positive scenario but also handle and return the right errors. Testing frameworks like Mocha &amp; Chai can handle this easily (see code examples within the "Gist popup")</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Without testing, whether automatically or manually, you can’t rely on our code to return the right errors. Without meaningful errors – there’s no error handling</a:t>
            </a:r>
          </a:p>
        </p:txBody>
      </p:sp>
    </p:spTree>
    <p:extLst>
      <p:ext uri="{BB962C8B-B14F-4D97-AF65-F5344CB8AC3E}">
        <p14:creationId xmlns:p14="http://schemas.microsoft.com/office/powerpoint/2010/main" val="2186586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6600" y="2311281"/>
            <a:ext cx="10934700" cy="310854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858591"/>
                </a:solidFill>
                <a:effectLst/>
                <a:uLnTx/>
                <a:uFillTx/>
                <a:latin typeface="Roboto"/>
                <a:ea typeface="+mn-ea"/>
                <a:cs typeface="+mn-cs"/>
              </a:rPr>
              <a:t>Testing ‘happy’ paths is no better than testing failures. Good testing code coverage demands to test exceptional paths. Otherwise, there is no trust that exceptions are indeed handled correctly. Every unit testing framework, like </a:t>
            </a:r>
            <a:r>
              <a:rPr kumimoji="0" lang="en-US" sz="2800" b="0" i="0" u="none" strike="noStrike" kern="1200" cap="none" spc="0" normalizeH="0" baseline="0" noProof="0" dirty="0">
                <a:ln>
                  <a:noFill/>
                </a:ln>
                <a:solidFill>
                  <a:srgbClr val="858591"/>
                </a:solidFill>
                <a:effectLst/>
                <a:uLnTx/>
                <a:uFillTx/>
                <a:latin typeface="Roboto"/>
                <a:ea typeface="+mn-ea"/>
                <a:cs typeface="+mn-cs"/>
                <a:hlinkClick r:id="rId2"/>
              </a:rPr>
              <a:t>Mocha</a:t>
            </a:r>
            <a:r>
              <a:rPr kumimoji="0" lang="en-US" sz="2800" b="0" i="0" u="none" strike="noStrike" kern="1200" cap="none" spc="0" normalizeH="0" baseline="0" noProof="0" dirty="0">
                <a:ln>
                  <a:noFill/>
                </a:ln>
                <a:solidFill>
                  <a:srgbClr val="858591"/>
                </a:solidFill>
                <a:effectLst/>
                <a:uLnTx/>
                <a:uFillTx/>
                <a:latin typeface="Roboto"/>
                <a:ea typeface="+mn-ea"/>
                <a:cs typeface="+mn-cs"/>
              </a:rPr>
              <a:t> &amp; </a:t>
            </a:r>
            <a:r>
              <a:rPr kumimoji="0" lang="en-US" sz="2800" b="0" i="0" u="none" strike="noStrike" kern="1200" cap="none" spc="0" normalizeH="0" baseline="0" noProof="0" dirty="0">
                <a:ln>
                  <a:noFill/>
                </a:ln>
                <a:solidFill>
                  <a:srgbClr val="858591"/>
                </a:solidFill>
                <a:effectLst/>
                <a:uLnTx/>
                <a:uFillTx/>
                <a:latin typeface="Roboto"/>
                <a:ea typeface="+mn-ea"/>
                <a:cs typeface="+mn-cs"/>
                <a:hlinkClick r:id="rId3"/>
              </a:rPr>
              <a:t>Chai</a:t>
            </a:r>
            <a:r>
              <a:rPr kumimoji="0" lang="en-US" sz="2800" b="0" i="0" u="none" strike="noStrike" kern="1200" cap="none" spc="0" normalizeH="0" baseline="0" noProof="0" dirty="0">
                <a:ln>
                  <a:noFill/>
                </a:ln>
                <a:solidFill>
                  <a:srgbClr val="858591"/>
                </a:solidFill>
                <a:effectLst/>
                <a:uLnTx/>
                <a:uFillTx/>
                <a:latin typeface="Roboto"/>
                <a:ea typeface="+mn-ea"/>
                <a:cs typeface="+mn-cs"/>
              </a:rPr>
              <a:t>, supports exception testing (code examples below). If you find it tedious to test every inner function and exception you may settle with testing only REST API HTTP errors.</a:t>
            </a:r>
          </a:p>
        </p:txBody>
      </p:sp>
      <p:sp>
        <p:nvSpPr>
          <p:cNvPr id="4" name="Rectangle 3"/>
          <p:cNvSpPr/>
          <p:nvPr/>
        </p:nvSpPr>
        <p:spPr>
          <a:xfrm>
            <a:off x="736600" y="1680061"/>
            <a:ext cx="447750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
        <p:nvSpPr>
          <p:cNvPr id="5" name="Title 1"/>
          <p:cNvSpPr>
            <a:spLocks noGrp="1"/>
          </p:cNvSpPr>
          <p:nvPr>
            <p:ph type="title"/>
          </p:nvPr>
        </p:nvSpPr>
        <p:spPr>
          <a:xfrm>
            <a:off x="508000" y="648731"/>
            <a:ext cx="10452100" cy="923330"/>
          </a:xfrm>
        </p:spPr>
        <p:txBody>
          <a:bodyPr/>
          <a:lstStyle/>
          <a:p>
            <a:r>
              <a:rPr lang="en-US" dirty="0">
                <a:solidFill>
                  <a:srgbClr val="00B0F0"/>
                </a:solidFill>
              </a:rPr>
              <a:t>2.8 Test error flows using your favorite test framework</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3212485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11137900" cy="2585323"/>
          </a:xfrm>
        </p:spPr>
        <p:txBody>
          <a:bodyPr/>
          <a:lstStyle/>
          <a:p>
            <a:r>
              <a:rPr lang="en-US" dirty="0"/>
              <a:t>Code example: ensuring the right exception is thrown using Mocha &amp; Chai</a:t>
            </a:r>
            <a:br>
              <a:rPr lang="en-US" dirty="0"/>
            </a:br>
            <a:endParaRPr lang="en-US" dirty="0"/>
          </a:p>
        </p:txBody>
      </p:sp>
      <p:sp>
        <p:nvSpPr>
          <p:cNvPr id="3" name="Rectangle 2"/>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4"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5" name="Rectangle 1">
            <a:extLst>
              <a:ext uri="{FF2B5EF4-FFF2-40B4-BE49-F238E27FC236}">
                <a16:creationId xmlns:a16="http://schemas.microsoft.com/office/drawing/2014/main" id="{713BF653-E4DB-4753-B16C-F20D52269D80}"/>
              </a:ext>
            </a:extLst>
          </p:cNvPr>
          <p:cNvSpPr>
            <a:spLocks noChangeArrowheads="1"/>
          </p:cNvSpPr>
          <p:nvPr/>
        </p:nvSpPr>
        <p:spPr bwMode="auto">
          <a:xfrm>
            <a:off x="1874787" y="2748712"/>
            <a:ext cx="9847313" cy="1969770"/>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describe("Facebook chat", () =&gt;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it("Notifies on new chat message", () =&gt;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var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chatService</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new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chatService</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chatService.participants</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getDisconnectedParticipants</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expect(</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chatService.sendMessage.bind</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message: "Hi"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to.throw</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ConnectionError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122019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11303000" cy="2169825"/>
          </a:xfrm>
        </p:spPr>
        <p:txBody>
          <a:bodyPr/>
          <a:lstStyle/>
          <a:p>
            <a:r>
              <a:rPr lang="en-US" dirty="0"/>
              <a:t>Code example: ensuring API returns the right HTTP error code</a:t>
            </a:r>
            <a:br>
              <a:rPr lang="en-US" dirty="0"/>
            </a:br>
            <a:endParaRPr lang="en-US" dirty="0"/>
          </a:p>
        </p:txBody>
      </p:sp>
      <p:sp>
        <p:nvSpPr>
          <p:cNvPr id="3" name="Rectangle 2"/>
          <p:cNvSpPr/>
          <p:nvPr/>
        </p:nvSpPr>
        <p:spPr>
          <a:xfrm>
            <a:off x="0" y="1673035"/>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just"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4"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6" name="Rectangle 1">
            <a:extLst>
              <a:ext uri="{FF2B5EF4-FFF2-40B4-BE49-F238E27FC236}">
                <a16:creationId xmlns:a16="http://schemas.microsoft.com/office/drawing/2014/main" id="{713BF653-E4DB-4753-B16C-F20D52269D80}"/>
              </a:ext>
            </a:extLst>
          </p:cNvPr>
          <p:cNvSpPr>
            <a:spLocks noChangeArrowheads="1"/>
          </p:cNvSpPr>
          <p:nvPr/>
        </p:nvSpPr>
        <p:spPr bwMode="auto">
          <a:xfrm>
            <a:off x="1874787" y="2117771"/>
            <a:ext cx="9847313" cy="3231654"/>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it("Creates new Facebook group", function (done)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var</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invalidGroupInfo</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httpRequest</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method: 'POST',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uri</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"facebook.com/</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api</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/groups",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resolveWithFullResponse</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true,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body: </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invalidGroupInfo</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json</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true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}).then((response) =&gt;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if we were to execute the code in this block, no error was thrown in the operation above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}).catch(function (response)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expect(400).</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to.equal</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response.statusCode</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done();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250771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34941"/>
            <a:ext cx="10680700" cy="923330"/>
          </a:xfrm>
        </p:spPr>
        <p:txBody>
          <a:bodyPr/>
          <a:lstStyle/>
          <a:p>
            <a:r>
              <a:rPr lang="en-US" dirty="0">
                <a:solidFill>
                  <a:srgbClr val="00B0F0"/>
                </a:solidFill>
              </a:rPr>
              <a:t>2.9 Discover errors and downtime using APM products</a:t>
            </a:r>
            <a:br>
              <a:rPr lang="en-US" dirty="0">
                <a:solidFill>
                  <a:srgbClr val="00B0F0"/>
                </a:solidFill>
              </a:rPr>
            </a:br>
            <a:endParaRPr lang="en-US" dirty="0">
              <a:solidFill>
                <a:srgbClr val="00B0F0"/>
              </a:solidFill>
            </a:endParaRPr>
          </a:p>
        </p:txBody>
      </p:sp>
      <p:sp>
        <p:nvSpPr>
          <p:cNvPr id="3" name="Rectangle 2"/>
          <p:cNvSpPr/>
          <p:nvPr/>
        </p:nvSpPr>
        <p:spPr>
          <a:xfrm>
            <a:off x="755650" y="1558271"/>
            <a:ext cx="10388600" cy="397031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Monitoring and performance products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a.k.a</a:t>
            </a:r>
            <a:r>
              <a:rPr kumimoji="0" lang="en-US" sz="2800" b="0" i="0" u="none" strike="noStrike" kern="1200" cap="none" spc="0" normalizeH="0" baseline="0" noProof="0" dirty="0">
                <a:ln>
                  <a:noFill/>
                </a:ln>
                <a:solidFill>
                  <a:srgbClr val="24292E"/>
                </a:solidFill>
                <a:effectLst/>
                <a:uLnTx/>
                <a:uFillTx/>
                <a:latin typeface="Roboto"/>
                <a:ea typeface="+mn-ea"/>
                <a:cs typeface="+mn-cs"/>
              </a:rPr>
              <a:t> APM) proactively gauge your codebase or API so they can automagically highlight errors, crashes and slow parts that you were missing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You might spend great effort on measuring API performance and downtimes, probably you’ll never be aware which are your slowest code parts under real-world scenario and how these affect the UX</a:t>
            </a:r>
          </a:p>
        </p:txBody>
      </p:sp>
    </p:spTree>
    <p:extLst>
      <p:ext uri="{BB962C8B-B14F-4D97-AF65-F5344CB8AC3E}">
        <p14:creationId xmlns:p14="http://schemas.microsoft.com/office/powerpoint/2010/main" val="3934555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38D160D-145D-4E16-A604-3C8B25CAA798}"/>
              </a:ext>
            </a:extLst>
          </p:cNvPr>
          <p:cNvSpPr>
            <a:spLocks noGrp="1"/>
          </p:cNvSpPr>
          <p:nvPr>
            <p:ph type="title"/>
          </p:nvPr>
        </p:nvSpPr>
        <p:spPr>
          <a:xfrm>
            <a:off x="609600" y="533341"/>
            <a:ext cx="6723078" cy="507831"/>
          </a:xfrm>
        </p:spPr>
        <p:txBody>
          <a:bodyPr/>
          <a:lstStyle/>
          <a:p>
            <a:r>
              <a:rPr lang="en-US" dirty="0"/>
              <a:t>NPM – </a:t>
            </a:r>
            <a:r>
              <a:rPr lang="en-US" dirty="0">
                <a:solidFill>
                  <a:srgbClr val="00B0F0"/>
                </a:solidFill>
              </a:rPr>
              <a:t>Node Package Manager</a:t>
            </a:r>
          </a:p>
        </p:txBody>
      </p:sp>
      <p:sp>
        <p:nvSpPr>
          <p:cNvPr id="11" name="TextBox 10">
            <a:extLst>
              <a:ext uri="{FF2B5EF4-FFF2-40B4-BE49-F238E27FC236}">
                <a16:creationId xmlns:a16="http://schemas.microsoft.com/office/drawing/2014/main" id="{98D716A2-D6F0-4778-803C-F6E2FFAEFC6A}"/>
              </a:ext>
            </a:extLst>
          </p:cNvPr>
          <p:cNvSpPr txBox="1"/>
          <p:nvPr/>
        </p:nvSpPr>
        <p:spPr>
          <a:xfrm>
            <a:off x="2324492" y="2084116"/>
            <a:ext cx="8978509" cy="2965364"/>
          </a:xfrm>
          <a:prstGeom prst="rect">
            <a:avLst/>
          </a:prstGeom>
          <a:noFill/>
        </p:spPr>
        <p:txBody>
          <a:bodyPr wrap="square" rtlCol="0">
            <a:spAutoFit/>
          </a:bodyPr>
          <a:lstStyle/>
          <a:p>
            <a:pPr defTabSz="914446"/>
            <a:r>
              <a:rPr lang="en-US" sz="2667" b="1" dirty="0">
                <a:solidFill>
                  <a:srgbClr val="0A091B"/>
                </a:solidFill>
                <a:latin typeface="Roboto"/>
              </a:rPr>
              <a:t>Solution = 10% your code, 90% others code</a:t>
            </a:r>
          </a:p>
          <a:p>
            <a:pPr defTabSz="914446"/>
            <a:endParaRPr lang="en-US" sz="2667" b="1" dirty="0">
              <a:solidFill>
                <a:srgbClr val="0A091B"/>
              </a:solidFill>
              <a:latin typeface="Roboto"/>
            </a:endParaRPr>
          </a:p>
          <a:p>
            <a:pPr defTabSz="914446"/>
            <a:r>
              <a:rPr lang="en-US" sz="2667" b="1" dirty="0">
                <a:solidFill>
                  <a:srgbClr val="0A091B"/>
                </a:solidFill>
                <a:latin typeface="Roboto"/>
              </a:rPr>
              <a:t>Describes properties and dependencies</a:t>
            </a:r>
          </a:p>
          <a:p>
            <a:pPr defTabSz="914446"/>
            <a:endParaRPr lang="en-US" sz="2667" b="1" dirty="0">
              <a:solidFill>
                <a:srgbClr val="0A091B"/>
              </a:solidFill>
              <a:latin typeface="Roboto"/>
            </a:endParaRPr>
          </a:p>
          <a:p>
            <a:pPr defTabSz="914446"/>
            <a:r>
              <a:rPr lang="en-US" sz="2667" b="1" dirty="0">
                <a:solidFill>
                  <a:srgbClr val="0A091B"/>
                </a:solidFill>
                <a:latin typeface="Roboto"/>
              </a:rPr>
              <a:t>Documented within </a:t>
            </a:r>
            <a:r>
              <a:rPr lang="en-US" sz="2667" b="1" dirty="0" err="1">
                <a:solidFill>
                  <a:srgbClr val="0A091B"/>
                </a:solidFill>
                <a:latin typeface="Roboto"/>
              </a:rPr>
              <a:t>package.json</a:t>
            </a:r>
            <a:endParaRPr lang="en-US" sz="2667" b="1" dirty="0">
              <a:solidFill>
                <a:srgbClr val="0A091B"/>
              </a:solidFill>
              <a:latin typeface="Roboto"/>
            </a:endParaRPr>
          </a:p>
          <a:p>
            <a:pPr defTabSz="914446"/>
            <a:endParaRPr lang="en-US" sz="2667" b="1" dirty="0">
              <a:solidFill>
                <a:srgbClr val="0A091B"/>
              </a:solidFill>
              <a:latin typeface="Roboto"/>
            </a:endParaRPr>
          </a:p>
          <a:p>
            <a:pPr defTabSz="914446"/>
            <a:r>
              <a:rPr lang="en-US" sz="2667" b="1" dirty="0">
                <a:solidFill>
                  <a:srgbClr val="0A091B"/>
                </a:solidFill>
                <a:latin typeface="Roboto"/>
              </a:rPr>
              <a:t>Marketplace of components (720K!)</a:t>
            </a:r>
          </a:p>
        </p:txBody>
      </p:sp>
    </p:spTree>
    <p:extLst>
      <p:ext uri="{BB962C8B-B14F-4D97-AF65-F5344CB8AC3E}">
        <p14:creationId xmlns:p14="http://schemas.microsoft.com/office/powerpoint/2010/main" val="1910032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4200" y="1977241"/>
            <a:ext cx="11061700" cy="341632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58591"/>
                </a:solidFill>
                <a:effectLst/>
                <a:uLnTx/>
                <a:uFillTx/>
                <a:latin typeface="Roboto"/>
                <a:ea typeface="+mn-ea"/>
                <a:cs typeface="+mn-cs"/>
              </a:rPr>
              <a:t>Exception != Error. Traditional error handling assumes the existence of Exception but application errors might come in the form of slow code paths, API downtime, lack of computational resources and more. This is where APM products come in handy as they allow to detect a wide variety of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burried</a:t>
            </a:r>
            <a:r>
              <a:rPr kumimoji="0" lang="en-US" sz="2400" b="0" i="0" u="none" strike="noStrike" kern="1200" cap="none" spc="0" normalizeH="0" baseline="0" noProof="0" dirty="0">
                <a:ln>
                  <a:noFill/>
                </a:ln>
                <a:solidFill>
                  <a:srgbClr val="858591"/>
                </a:solidFill>
                <a:effectLst/>
                <a:uLnTx/>
                <a:uFillTx/>
                <a:latin typeface="Roboto"/>
                <a:ea typeface="+mn-ea"/>
                <a:cs typeface="+mn-cs"/>
              </a:rPr>
              <a:t>’ issues proactively with a minimal setup. Among the common features of APM products are for example alerting when the HTTP API returns errors, detect when the API response time drops below some threshold, detection of ‘code smells’, features to monitor server resources, operational intelligence dashboard with IT metrics and many other useful features. Most vendors offer a free plan.</a:t>
            </a:r>
          </a:p>
        </p:txBody>
      </p:sp>
      <p:sp>
        <p:nvSpPr>
          <p:cNvPr id="4" name="Rectangle 3"/>
          <p:cNvSpPr/>
          <p:nvPr/>
        </p:nvSpPr>
        <p:spPr>
          <a:xfrm>
            <a:off x="584200" y="1456090"/>
            <a:ext cx="386035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
        <p:nvSpPr>
          <p:cNvPr id="5" name="Title 1"/>
          <p:cNvSpPr>
            <a:spLocks noGrp="1"/>
          </p:cNvSpPr>
          <p:nvPr>
            <p:ph type="title"/>
          </p:nvPr>
        </p:nvSpPr>
        <p:spPr>
          <a:xfrm>
            <a:off x="584200" y="532760"/>
            <a:ext cx="10629900" cy="923330"/>
          </a:xfrm>
        </p:spPr>
        <p:txBody>
          <a:bodyPr/>
          <a:lstStyle/>
          <a:p>
            <a:r>
              <a:rPr lang="en-US" dirty="0">
                <a:solidFill>
                  <a:srgbClr val="00B0F0"/>
                </a:solidFill>
              </a:rPr>
              <a:t>2.9 Discover errors and downtime using APM products</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2121734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98921"/>
            <a:ext cx="10845800" cy="2169825"/>
          </a:xfrm>
        </p:spPr>
        <p:txBody>
          <a:bodyPr/>
          <a:lstStyle/>
          <a:p>
            <a:r>
              <a:rPr lang="en-US" dirty="0">
                <a:solidFill>
                  <a:srgbClr val="00B0F0"/>
                </a:solidFill>
              </a:rPr>
              <a:t>2.9 Discover errors and downtime using APM products</a:t>
            </a:r>
            <a:br>
              <a:rPr lang="en-US" dirty="0">
                <a:solidFill>
                  <a:srgbClr val="00B0F0"/>
                </a:solidFill>
              </a:rPr>
            </a:br>
            <a:endParaRPr lang="en-US" dirty="0"/>
          </a:p>
        </p:txBody>
      </p:sp>
      <p:sp>
        <p:nvSpPr>
          <p:cNvPr id="3" name="Rectangle 2"/>
          <p:cNvSpPr/>
          <p:nvPr/>
        </p:nvSpPr>
        <p:spPr>
          <a:xfrm>
            <a:off x="469900" y="2409171"/>
            <a:ext cx="11163300" cy="230832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4292E"/>
                </a:solidFill>
                <a:effectLst/>
                <a:uLnTx/>
                <a:uFillTx/>
                <a:latin typeface="Roboto"/>
                <a:ea typeface="+mn-ea"/>
                <a:cs typeface="+mn-cs"/>
              </a:rPr>
              <a:t>In the fields of information technology and systems management, Application Performance Management (APM) is the monitoring and management of performance and availability of software applications. APM strives to detect and diagnose complex application performance problems to maintain an expected level of service. APM is “the translation of IT metrics into business meaning ([i.e.] value) Major products and segments</a:t>
            </a:r>
          </a:p>
        </p:txBody>
      </p:sp>
      <p:sp>
        <p:nvSpPr>
          <p:cNvPr id="4" name="Rectangle 3"/>
          <p:cNvSpPr/>
          <p:nvPr/>
        </p:nvSpPr>
        <p:spPr>
          <a:xfrm>
            <a:off x="469900" y="1631434"/>
            <a:ext cx="382143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Wikipedia about APM</a:t>
            </a:r>
          </a:p>
        </p:txBody>
      </p:sp>
    </p:spTree>
    <p:extLst>
      <p:ext uri="{BB962C8B-B14F-4D97-AF65-F5344CB8AC3E}">
        <p14:creationId xmlns:p14="http://schemas.microsoft.com/office/powerpoint/2010/main" val="1033877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20639"/>
            <a:ext cx="11087100" cy="901759"/>
          </a:xfrm>
        </p:spPr>
        <p:txBody>
          <a:bodyPr/>
          <a:lstStyle/>
          <a:p>
            <a:r>
              <a:rPr lang="en-US" dirty="0">
                <a:solidFill>
                  <a:srgbClr val="00B0F0"/>
                </a:solidFill>
              </a:rPr>
              <a:t>2.9 Discover errors and downtime using APM products</a:t>
            </a:r>
            <a:br>
              <a:rPr lang="en-US" dirty="0">
                <a:solidFill>
                  <a:srgbClr val="00B0F0"/>
                </a:solidFill>
              </a:rPr>
            </a:br>
            <a:endParaRPr lang="en-US" dirty="0"/>
          </a:p>
        </p:txBody>
      </p:sp>
      <p:sp>
        <p:nvSpPr>
          <p:cNvPr id="3" name="Rectangle 2"/>
          <p:cNvSpPr/>
          <p:nvPr/>
        </p:nvSpPr>
        <p:spPr>
          <a:xfrm>
            <a:off x="584200" y="2200345"/>
            <a:ext cx="11277600" cy="313932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92E"/>
                </a:solidFill>
                <a:effectLst/>
                <a:uLnTx/>
                <a:uFillTx/>
                <a:latin typeface="-apple-system"/>
                <a:ea typeface="+mn-ea"/>
                <a:cs typeface="+mn-cs"/>
              </a:rPr>
              <a:t>APM products constitute 3 major segments:</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4292E"/>
                </a:solidFill>
                <a:effectLst/>
                <a:uLnTx/>
                <a:uFillTx/>
                <a:latin typeface="-apple-system"/>
                <a:ea typeface="+mn-ea"/>
                <a:cs typeface="+mn-cs"/>
              </a:rPr>
              <a:t>Website or API monitoring – external services that constantly monitor uptime and performance via HTTP requests. Can be set up in few minutes. Following are few selected contenders: </a:t>
            </a:r>
            <a:r>
              <a:rPr kumimoji="0" lang="en-US" sz="1800" b="0" i="0" u="none" strike="noStrike" kern="1200" cap="none" spc="0" normalizeH="0" baseline="0" noProof="0" dirty="0" err="1">
                <a:ln>
                  <a:noFill/>
                </a:ln>
                <a:solidFill>
                  <a:srgbClr val="0366D6"/>
                </a:solidFill>
                <a:effectLst/>
                <a:uLnTx/>
                <a:uFillTx/>
                <a:latin typeface="-apple-system"/>
                <a:ea typeface="+mn-ea"/>
                <a:cs typeface="+mn-cs"/>
                <a:hlinkClick r:id="rId2"/>
              </a:rPr>
              <a:t>Pingdom</a:t>
            </a:r>
            <a:r>
              <a:rPr kumimoji="0" lang="en-US" sz="1800" b="0" i="0" u="none" strike="noStrike" kern="1200" cap="none" spc="0" normalizeH="0" baseline="0" noProof="0" dirty="0">
                <a:ln>
                  <a:noFill/>
                </a:ln>
                <a:solidFill>
                  <a:srgbClr val="24292E"/>
                </a:solidFill>
                <a:effectLst/>
                <a:uLnTx/>
                <a:uFillTx/>
                <a:latin typeface="-apple-system"/>
                <a:ea typeface="+mn-ea"/>
                <a:cs typeface="+mn-cs"/>
              </a:rPr>
              <a:t>, </a:t>
            </a:r>
            <a:r>
              <a:rPr kumimoji="0" lang="en-US" sz="1800" b="0" i="0" u="none" strike="noStrike" kern="1200" cap="none" spc="0" normalizeH="0" baseline="0" noProof="0" dirty="0">
                <a:ln>
                  <a:noFill/>
                </a:ln>
                <a:solidFill>
                  <a:srgbClr val="0366D6"/>
                </a:solidFill>
                <a:effectLst/>
                <a:uLnTx/>
                <a:uFillTx/>
                <a:latin typeface="-apple-system"/>
                <a:ea typeface="+mn-ea"/>
                <a:cs typeface="+mn-cs"/>
                <a:hlinkClick r:id="rId3"/>
              </a:rPr>
              <a:t>Uptime Robot</a:t>
            </a:r>
            <a:r>
              <a:rPr kumimoji="0" lang="en-US" sz="1800" b="0" i="0" u="none" strike="noStrike" kern="1200" cap="none" spc="0" normalizeH="0" baseline="0" noProof="0" dirty="0">
                <a:ln>
                  <a:noFill/>
                </a:ln>
                <a:solidFill>
                  <a:srgbClr val="24292E"/>
                </a:solidFill>
                <a:effectLst/>
                <a:uLnTx/>
                <a:uFillTx/>
                <a:latin typeface="-apple-system"/>
                <a:ea typeface="+mn-ea"/>
                <a:cs typeface="+mn-cs"/>
              </a:rPr>
              <a:t>, and </a:t>
            </a:r>
            <a:r>
              <a:rPr kumimoji="0" lang="en-US" sz="1800" b="0" i="0" u="none" strike="noStrike" kern="1200" cap="none" spc="0" normalizeH="0" baseline="0" noProof="0" dirty="0">
                <a:ln>
                  <a:noFill/>
                </a:ln>
                <a:solidFill>
                  <a:srgbClr val="0366D6"/>
                </a:solidFill>
                <a:effectLst/>
                <a:uLnTx/>
                <a:uFillTx/>
                <a:latin typeface="-apple-system"/>
                <a:ea typeface="+mn-ea"/>
                <a:cs typeface="+mn-cs"/>
                <a:hlinkClick r:id="rId4"/>
              </a:rPr>
              <a:t>New Relic</a:t>
            </a:r>
            <a:endParaRPr kumimoji="0" lang="en-US" sz="1800" b="0" i="0" u="none" strike="noStrike" kern="1200" cap="none" spc="0" normalizeH="0" baseline="0" noProof="0" dirty="0">
              <a:ln>
                <a:noFill/>
              </a:ln>
              <a:solidFill>
                <a:srgbClr val="24292E"/>
              </a:solidFill>
              <a:effectLst/>
              <a:uLnTx/>
              <a:uFillTx/>
              <a:latin typeface="-apple-system"/>
              <a:ea typeface="+mn-ea"/>
              <a:cs typeface="+mn-cs"/>
            </a:endParaRP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4292E"/>
                </a:solidFill>
                <a:effectLst/>
                <a:uLnTx/>
                <a:uFillTx/>
                <a:latin typeface="-apple-system"/>
                <a:ea typeface="+mn-ea"/>
                <a:cs typeface="+mn-cs"/>
              </a:rPr>
              <a:t>Code instrumentation – product family which requires embedding an agent within the application to use features like slow code detection, exception statistics, performance monitoring and many more. Following are few selected contenders: New Relic, App Dynamics</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4292E"/>
                </a:solidFill>
                <a:effectLst/>
                <a:uLnTx/>
                <a:uFillTx/>
                <a:latin typeface="-apple-system"/>
                <a:ea typeface="+mn-ea"/>
                <a:cs typeface="+mn-cs"/>
              </a:rPr>
              <a:t>Operational intelligence dashboard – this line of products is focused on facilitating the ops team with metrics and curated content that helps to easily stay on top of application performance. This usually involves aggregating multiple sources of information (application logs, DB logs, servers log, </a:t>
            </a:r>
            <a:r>
              <a:rPr kumimoji="0" lang="en-US" sz="1800" b="0" i="0" u="none" strike="noStrike" kern="1200" cap="none" spc="0" normalizeH="0" baseline="0" noProof="0" dirty="0" err="1">
                <a:ln>
                  <a:noFill/>
                </a:ln>
                <a:solidFill>
                  <a:srgbClr val="24292E"/>
                </a:solidFill>
                <a:effectLst/>
                <a:uLnTx/>
                <a:uFillTx/>
                <a:latin typeface="-apple-system"/>
                <a:ea typeface="+mn-ea"/>
                <a:cs typeface="+mn-cs"/>
              </a:rPr>
              <a:t>etc</a:t>
            </a:r>
            <a:r>
              <a:rPr kumimoji="0" lang="en-US" sz="1800" b="0" i="0" u="none" strike="noStrike" kern="1200" cap="none" spc="0" normalizeH="0" baseline="0" noProof="0" dirty="0">
                <a:ln>
                  <a:noFill/>
                </a:ln>
                <a:solidFill>
                  <a:srgbClr val="24292E"/>
                </a:solidFill>
                <a:effectLst/>
                <a:uLnTx/>
                <a:uFillTx/>
                <a:latin typeface="-apple-system"/>
                <a:ea typeface="+mn-ea"/>
                <a:cs typeface="+mn-cs"/>
              </a:rPr>
              <a:t>) and upfront dashboard design work. Following are few selected contenders: </a:t>
            </a:r>
            <a:r>
              <a:rPr kumimoji="0" lang="en-US" sz="1800" b="0" i="0" u="none" strike="noStrike" kern="1200" cap="none" spc="0" normalizeH="0" baseline="0" noProof="0" dirty="0" err="1">
                <a:ln>
                  <a:noFill/>
                </a:ln>
                <a:solidFill>
                  <a:srgbClr val="0366D6"/>
                </a:solidFill>
                <a:effectLst/>
                <a:uLnTx/>
                <a:uFillTx/>
                <a:latin typeface="-apple-system"/>
                <a:ea typeface="+mn-ea"/>
                <a:cs typeface="+mn-cs"/>
                <a:hlinkClick r:id="rId5"/>
              </a:rPr>
              <a:t>Datadog</a:t>
            </a:r>
            <a:r>
              <a:rPr kumimoji="0" lang="en-US" sz="1800" b="0" i="0" u="none" strike="noStrike" kern="1200" cap="none" spc="0" normalizeH="0" baseline="0" noProof="0" dirty="0">
                <a:ln>
                  <a:noFill/>
                </a:ln>
                <a:solidFill>
                  <a:srgbClr val="24292E"/>
                </a:solidFill>
                <a:effectLst/>
                <a:uLnTx/>
                <a:uFillTx/>
                <a:latin typeface="-apple-system"/>
                <a:ea typeface="+mn-ea"/>
                <a:cs typeface="+mn-cs"/>
              </a:rPr>
              <a:t>, </a:t>
            </a:r>
            <a:r>
              <a:rPr kumimoji="0" lang="en-US" sz="1800" b="0" i="0" u="none" strike="noStrike" kern="1200" cap="none" spc="0" normalizeH="0" baseline="0" noProof="0" dirty="0" err="1">
                <a:ln>
                  <a:noFill/>
                </a:ln>
                <a:solidFill>
                  <a:srgbClr val="0366D6"/>
                </a:solidFill>
                <a:effectLst/>
                <a:uLnTx/>
                <a:uFillTx/>
                <a:latin typeface="-apple-system"/>
                <a:ea typeface="+mn-ea"/>
                <a:cs typeface="+mn-cs"/>
                <a:hlinkClick r:id="rId6"/>
              </a:rPr>
              <a:t>Splunk</a:t>
            </a:r>
            <a:r>
              <a:rPr kumimoji="0" lang="en-US" sz="1800" b="0" i="0" u="none" strike="noStrike" kern="1200" cap="none" spc="0" normalizeH="0" baseline="0" noProof="0" dirty="0">
                <a:ln>
                  <a:noFill/>
                </a:ln>
                <a:solidFill>
                  <a:srgbClr val="24292E"/>
                </a:solidFill>
                <a:effectLst/>
                <a:uLnTx/>
                <a:uFillTx/>
                <a:latin typeface="-apple-system"/>
                <a:ea typeface="+mn-ea"/>
                <a:cs typeface="+mn-cs"/>
              </a:rPr>
              <a:t>, </a:t>
            </a:r>
            <a:r>
              <a:rPr kumimoji="0" lang="en-US" sz="1800" b="0" i="0" u="none" strike="noStrike" kern="1200" cap="none" spc="0" normalizeH="0" baseline="0" noProof="0" dirty="0" err="1">
                <a:ln>
                  <a:noFill/>
                </a:ln>
                <a:solidFill>
                  <a:srgbClr val="0366D6"/>
                </a:solidFill>
                <a:effectLst/>
                <a:uLnTx/>
                <a:uFillTx/>
                <a:latin typeface="-apple-system"/>
                <a:ea typeface="+mn-ea"/>
                <a:cs typeface="+mn-cs"/>
                <a:hlinkClick r:id="rId7"/>
              </a:rPr>
              <a:t>Zabbix</a:t>
            </a:r>
            <a:endParaRPr kumimoji="0" lang="en-US" sz="1800" b="0" i="0" u="none" strike="noStrike" kern="1200" cap="none" spc="0" normalizeH="0" baseline="0" noProof="0" dirty="0">
              <a:ln>
                <a:noFill/>
              </a:ln>
              <a:solidFill>
                <a:srgbClr val="24292E"/>
              </a:solidFill>
              <a:effectLst/>
              <a:uLnTx/>
              <a:uFillTx/>
              <a:latin typeface="-apple-system"/>
              <a:ea typeface="+mn-ea"/>
              <a:cs typeface="+mn-cs"/>
            </a:endParaRPr>
          </a:p>
        </p:txBody>
      </p:sp>
      <p:sp>
        <p:nvSpPr>
          <p:cNvPr id="4" name="Rectangle 3"/>
          <p:cNvSpPr/>
          <p:nvPr/>
        </p:nvSpPr>
        <p:spPr>
          <a:xfrm>
            <a:off x="584200" y="1422990"/>
            <a:ext cx="644548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Understanding the APM marketplace</a:t>
            </a:r>
          </a:p>
        </p:txBody>
      </p:sp>
    </p:spTree>
    <p:extLst>
      <p:ext uri="{BB962C8B-B14F-4D97-AF65-F5344CB8AC3E}">
        <p14:creationId xmlns:p14="http://schemas.microsoft.com/office/powerpoint/2010/main" val="8271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584200" y="609541"/>
            <a:ext cx="11150600" cy="923330"/>
          </a:xfrm>
        </p:spPr>
        <p:txBody>
          <a:bodyPr/>
          <a:lstStyle/>
          <a:p>
            <a:r>
              <a:rPr lang="en-US" dirty="0">
                <a:solidFill>
                  <a:srgbClr val="00B0F0"/>
                </a:solidFill>
              </a:rPr>
              <a:t>2.9 Discover errors and downtime using APM products</a:t>
            </a:r>
            <a:br>
              <a:rPr lang="en-US" dirty="0">
                <a:solidFill>
                  <a:srgbClr val="00B0F0"/>
                </a:solidFill>
              </a:rPr>
            </a:br>
            <a:endParaRPr lang="en-US" dirty="0"/>
          </a:p>
        </p:txBody>
      </p:sp>
      <p:sp>
        <p:nvSpPr>
          <p:cNvPr id="4" name="Rectangle 3"/>
          <p:cNvSpPr/>
          <p:nvPr/>
        </p:nvSpPr>
        <p:spPr>
          <a:xfrm>
            <a:off x="439511" y="1580726"/>
            <a:ext cx="3242106" cy="3686175"/>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a:ln>
                <a:noFill/>
              </a:ln>
              <a:solidFill>
                <a:srgbClr val="0A091B"/>
              </a:solidFill>
              <a:effectLst/>
              <a:uLnTx/>
              <a:uFillTx/>
              <a:latin typeface="Roboto"/>
              <a:ea typeface="+mn-ea"/>
              <a:cs typeface="+mn-cs"/>
            </a:endParaRPr>
          </a:p>
        </p:txBody>
      </p:sp>
      <p:sp>
        <p:nvSpPr>
          <p:cNvPr id="5" name="Rectangle 4"/>
          <p:cNvSpPr/>
          <p:nvPr/>
        </p:nvSpPr>
        <p:spPr>
          <a:xfrm>
            <a:off x="862215" y="2712395"/>
            <a:ext cx="281940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Roboto"/>
                <a:ea typeface="+mn-ea"/>
                <a:cs typeface="+mn-cs"/>
              </a:rPr>
              <a:t>Example: </a:t>
            </a:r>
            <a:r>
              <a:rPr kumimoji="0" lang="en-US" sz="1800" b="1" i="0" u="none" strike="noStrike" kern="1200" cap="none" spc="0" normalizeH="0" baseline="0" noProof="0" dirty="0" err="1">
                <a:ln>
                  <a:noFill/>
                </a:ln>
                <a:solidFill>
                  <a:srgbClr val="FFFFFF"/>
                </a:solidFill>
                <a:effectLst/>
                <a:uLnTx/>
                <a:uFillTx/>
                <a:latin typeface="Roboto"/>
                <a:ea typeface="+mn-ea"/>
                <a:cs typeface="+mn-cs"/>
              </a:rPr>
              <a:t>UpTimeRobot.Com</a:t>
            </a:r>
            <a:r>
              <a:rPr kumimoji="0" lang="en-US" sz="1800" b="1" i="0" u="none" strike="noStrike" kern="1200" cap="none" spc="0" normalizeH="0" baseline="0" noProof="0" dirty="0">
                <a:ln>
                  <a:noFill/>
                </a:ln>
                <a:solidFill>
                  <a:srgbClr val="FFFFFF"/>
                </a:solidFill>
                <a:effectLst/>
                <a:uLnTx/>
                <a:uFillTx/>
                <a:latin typeface="Roboto"/>
                <a:ea typeface="+mn-ea"/>
                <a:cs typeface="+mn-cs"/>
              </a:rPr>
              <a:t> – Website monitoring dashboard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1616" y="1580726"/>
            <a:ext cx="8382000" cy="3686175"/>
          </a:xfrm>
          <a:prstGeom prst="rect">
            <a:avLst/>
          </a:prstGeom>
        </p:spPr>
      </p:pic>
    </p:spTree>
    <p:extLst>
      <p:ext uri="{BB962C8B-B14F-4D97-AF65-F5344CB8AC3E}">
        <p14:creationId xmlns:p14="http://schemas.microsoft.com/office/powerpoint/2010/main" val="1361498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35000" y="596841"/>
            <a:ext cx="10566400" cy="923330"/>
          </a:xfrm>
        </p:spPr>
        <p:txBody>
          <a:bodyPr/>
          <a:lstStyle/>
          <a:p>
            <a:r>
              <a:rPr lang="en-US" dirty="0">
                <a:solidFill>
                  <a:srgbClr val="00B0F0"/>
                </a:solidFill>
              </a:rPr>
              <a:t>2.9 Discover errors and downtime using APM products</a:t>
            </a:r>
            <a:br>
              <a:rPr lang="en-US" dirty="0">
                <a:solidFill>
                  <a:srgbClr val="00B0F0"/>
                </a:solidFill>
              </a:rPr>
            </a:br>
            <a:endParaRPr lang="en-US" dirty="0"/>
          </a:p>
        </p:txBody>
      </p:sp>
      <p:sp>
        <p:nvSpPr>
          <p:cNvPr id="4" name="Rectangle 3"/>
          <p:cNvSpPr/>
          <p:nvPr/>
        </p:nvSpPr>
        <p:spPr>
          <a:xfrm>
            <a:off x="737937" y="1281133"/>
            <a:ext cx="3459011" cy="470224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a:ln>
                <a:noFill/>
              </a:ln>
              <a:solidFill>
                <a:srgbClr val="0A091B"/>
              </a:solidFill>
              <a:effectLst/>
              <a:uLnTx/>
              <a:uFillTx/>
              <a:latin typeface="Roboto"/>
              <a:ea typeface="+mn-ea"/>
              <a:cs typeface="+mn-cs"/>
            </a:endParaRPr>
          </a:p>
        </p:txBody>
      </p:sp>
      <p:sp>
        <p:nvSpPr>
          <p:cNvPr id="5" name="Rectangle 4"/>
          <p:cNvSpPr/>
          <p:nvPr/>
        </p:nvSpPr>
        <p:spPr>
          <a:xfrm>
            <a:off x="1156345" y="2662761"/>
            <a:ext cx="2806056"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Roboto"/>
                <a:ea typeface="+mn-ea"/>
                <a:cs typeface="+mn-cs"/>
              </a:rPr>
              <a:t>Example: </a:t>
            </a:r>
            <a:r>
              <a:rPr kumimoji="0" lang="en-US" sz="2000" b="1" i="0" u="none" strike="noStrike" kern="1200" cap="none" spc="0" normalizeH="0" baseline="0" noProof="0" dirty="0" err="1">
                <a:ln>
                  <a:noFill/>
                </a:ln>
                <a:solidFill>
                  <a:srgbClr val="FFFFFF"/>
                </a:solidFill>
                <a:effectLst/>
                <a:uLnTx/>
                <a:uFillTx/>
                <a:latin typeface="Roboto"/>
                <a:ea typeface="+mn-ea"/>
                <a:cs typeface="+mn-cs"/>
              </a:rPr>
              <a:t>AppDynamics.Com</a:t>
            </a:r>
            <a:r>
              <a:rPr kumimoji="0" lang="en-US" sz="2000" b="1" i="0" u="none" strike="noStrike" kern="1200" cap="none" spc="0" normalizeH="0" baseline="0" noProof="0" dirty="0">
                <a:ln>
                  <a:noFill/>
                </a:ln>
                <a:solidFill>
                  <a:srgbClr val="FFFFFF"/>
                </a:solidFill>
                <a:effectLst/>
                <a:uLnTx/>
                <a:uFillTx/>
                <a:latin typeface="Roboto"/>
                <a:ea typeface="+mn-ea"/>
                <a:cs typeface="+mn-cs"/>
              </a:rPr>
              <a:t> – end to end monitoring combined with code instrumentation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6948" y="1281133"/>
            <a:ext cx="7645110" cy="4702248"/>
          </a:xfrm>
          <a:prstGeom prst="rect">
            <a:avLst/>
          </a:prstGeom>
        </p:spPr>
      </p:pic>
    </p:spTree>
    <p:extLst>
      <p:ext uri="{BB962C8B-B14F-4D97-AF65-F5344CB8AC3E}">
        <p14:creationId xmlns:p14="http://schemas.microsoft.com/office/powerpoint/2010/main" val="3042371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584141"/>
            <a:ext cx="9372600" cy="923330"/>
          </a:xfrm>
        </p:spPr>
        <p:txBody>
          <a:bodyPr/>
          <a:lstStyle/>
          <a:p>
            <a:r>
              <a:rPr lang="en-US" dirty="0">
                <a:solidFill>
                  <a:srgbClr val="00B0F0"/>
                </a:solidFill>
              </a:rPr>
              <a:t> 2.10 Catch unhandled promise rejections</a:t>
            </a:r>
            <a:br>
              <a:rPr lang="en-US" dirty="0">
                <a:solidFill>
                  <a:srgbClr val="00B0F0"/>
                </a:solidFill>
              </a:rPr>
            </a:br>
            <a:endParaRPr lang="en-US" dirty="0">
              <a:solidFill>
                <a:srgbClr val="00B0F0"/>
              </a:solidFill>
            </a:endParaRPr>
          </a:p>
        </p:txBody>
      </p:sp>
      <p:sp>
        <p:nvSpPr>
          <p:cNvPr id="3" name="Rectangle 2"/>
          <p:cNvSpPr/>
          <p:nvPr/>
        </p:nvSpPr>
        <p:spPr>
          <a:xfrm>
            <a:off x="584200" y="1507471"/>
            <a:ext cx="10909300" cy="35394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Any exception thrown within a promise will get swallowed and discarded unless a developer didn’t forget to explicitly handle. Even if your code is subscribed to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process.uncaughtException</a:t>
            </a:r>
            <a:r>
              <a:rPr kumimoji="0" lang="en-US" sz="2800" b="0" i="0" u="none" strike="noStrike" kern="1200" cap="none" spc="0" normalizeH="0" baseline="0" noProof="0" dirty="0">
                <a:ln>
                  <a:noFill/>
                </a:ln>
                <a:solidFill>
                  <a:srgbClr val="24292E"/>
                </a:solidFill>
                <a:effectLst/>
                <a:uLnTx/>
                <a:uFillTx/>
                <a:latin typeface="Roboto"/>
                <a:ea typeface="+mn-ea"/>
                <a:cs typeface="+mn-cs"/>
              </a:rPr>
              <a:t>! Overcome this by registering to the event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process.unhandledRejection</a:t>
            </a: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Your errors will get swallowed and leave no trace. Nothing to worry about</a:t>
            </a:r>
          </a:p>
        </p:txBody>
      </p:sp>
    </p:spTree>
    <p:extLst>
      <p:ext uri="{BB962C8B-B14F-4D97-AF65-F5344CB8AC3E}">
        <p14:creationId xmlns:p14="http://schemas.microsoft.com/office/powerpoint/2010/main" val="1588550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84200" y="584141"/>
            <a:ext cx="10172700" cy="923330"/>
          </a:xfrm>
        </p:spPr>
        <p:txBody>
          <a:bodyPr/>
          <a:lstStyle/>
          <a:p>
            <a:r>
              <a:rPr lang="en-US" dirty="0">
                <a:solidFill>
                  <a:srgbClr val="00B0F0"/>
                </a:solidFill>
              </a:rPr>
              <a:t> 2.10 Catch unhandled promise rejections</a:t>
            </a:r>
            <a:br>
              <a:rPr lang="en-US" dirty="0">
                <a:solidFill>
                  <a:srgbClr val="00B0F0"/>
                </a:solidFill>
              </a:rPr>
            </a:br>
            <a:endParaRPr lang="en-US" dirty="0">
              <a:solidFill>
                <a:srgbClr val="00B0F0"/>
              </a:solidFill>
            </a:endParaRPr>
          </a:p>
        </p:txBody>
      </p:sp>
      <p:sp>
        <p:nvSpPr>
          <p:cNvPr id="6" name="Rectangle 5"/>
          <p:cNvSpPr/>
          <p:nvPr/>
        </p:nvSpPr>
        <p:spPr>
          <a:xfrm>
            <a:off x="584200" y="1908245"/>
            <a:ext cx="11010900" cy="347787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58591"/>
                </a:solidFill>
                <a:effectLst/>
                <a:uLnTx/>
                <a:uFillTx/>
                <a:latin typeface="Roboto"/>
                <a:ea typeface="+mn-ea"/>
                <a:cs typeface="+mn-cs"/>
              </a:rPr>
              <a:t>Typically, most of modern Node.js/Express application code runs within promises – whether within the .then handler, a function callback or in a catch block. Surprisingly, unless a developer remembered to add a .catch clause, errors thrown at these places are not handled by the </a:t>
            </a:r>
            <a:r>
              <a:rPr kumimoji="0" lang="en-US" sz="2000" b="0" i="0" u="none" strike="noStrike" kern="1200" cap="none" spc="0" normalizeH="0" baseline="0" noProof="0" dirty="0" err="1">
                <a:ln>
                  <a:noFill/>
                </a:ln>
                <a:solidFill>
                  <a:srgbClr val="858591"/>
                </a:solidFill>
                <a:effectLst/>
                <a:uLnTx/>
                <a:uFillTx/>
                <a:latin typeface="Roboto"/>
                <a:ea typeface="+mn-ea"/>
                <a:cs typeface="+mn-cs"/>
              </a:rPr>
              <a:t>uncaughtException</a:t>
            </a:r>
            <a:r>
              <a:rPr kumimoji="0" lang="en-US" sz="2000" b="0" i="0" u="none" strike="noStrike" kern="1200" cap="none" spc="0" normalizeH="0" baseline="0" noProof="0" dirty="0">
                <a:ln>
                  <a:noFill/>
                </a:ln>
                <a:solidFill>
                  <a:srgbClr val="858591"/>
                </a:solidFill>
                <a:effectLst/>
                <a:uLnTx/>
                <a:uFillTx/>
                <a:latin typeface="Roboto"/>
                <a:ea typeface="+mn-ea"/>
                <a:cs typeface="+mn-cs"/>
              </a:rPr>
              <a:t> event-handler and disappear. Recent versions of Node added a warning message when an unhandled rejection pops, though this might help to notice when things go wrong but it's obviously not a proper error handling method. The straightforward solution is to never forget adding .catch clauses within each promise chain call and redirect to a centralized error handler. However, building your error handling strategy only on developer’s discipline is somewhat fragile. Consequently, it’s highly recommended using a graceful fallback and subscribe to </a:t>
            </a:r>
            <a:r>
              <a:rPr kumimoji="0" lang="en-US" sz="2000" b="0" i="0" u="none" strike="noStrike" kern="1200" cap="none" spc="0" normalizeH="0" baseline="0" noProof="0" dirty="0" err="1">
                <a:ln>
                  <a:noFill/>
                </a:ln>
                <a:solidFill>
                  <a:srgbClr val="858591"/>
                </a:solidFill>
                <a:effectLst/>
                <a:uLnTx/>
                <a:uFillTx/>
                <a:latin typeface="Roboto"/>
                <a:ea typeface="+mn-ea"/>
                <a:cs typeface="+mn-cs"/>
              </a:rPr>
              <a:t>process.on</a:t>
            </a:r>
            <a:r>
              <a:rPr kumimoji="0" lang="en-US" sz="2000" b="0" i="0" u="none" strike="noStrike" kern="1200" cap="none" spc="0" normalizeH="0" baseline="0" noProof="0" dirty="0">
                <a:ln>
                  <a:noFill/>
                </a:ln>
                <a:solidFill>
                  <a:srgbClr val="858591"/>
                </a:solidFill>
                <a:effectLst/>
                <a:uLnTx/>
                <a:uFillTx/>
                <a:latin typeface="Roboto"/>
                <a:ea typeface="+mn-ea"/>
                <a:cs typeface="+mn-cs"/>
              </a:rPr>
              <a:t>(‘</a:t>
            </a:r>
            <a:r>
              <a:rPr kumimoji="0" lang="en-US" sz="2000" b="0" i="0" u="none" strike="noStrike" kern="1200" cap="none" spc="0" normalizeH="0" baseline="0" noProof="0" dirty="0" err="1">
                <a:ln>
                  <a:noFill/>
                </a:ln>
                <a:solidFill>
                  <a:srgbClr val="858591"/>
                </a:solidFill>
                <a:effectLst/>
                <a:uLnTx/>
                <a:uFillTx/>
                <a:latin typeface="Roboto"/>
                <a:ea typeface="+mn-ea"/>
                <a:cs typeface="+mn-cs"/>
              </a:rPr>
              <a:t>unhandledRejection</a:t>
            </a:r>
            <a:r>
              <a:rPr kumimoji="0" lang="en-US" sz="2000" b="0" i="0" u="none" strike="noStrike" kern="1200" cap="none" spc="0" normalizeH="0" baseline="0" noProof="0" dirty="0">
                <a:ln>
                  <a:noFill/>
                </a:ln>
                <a:solidFill>
                  <a:srgbClr val="858591"/>
                </a:solidFill>
                <a:effectLst/>
                <a:uLnTx/>
                <a:uFillTx/>
                <a:latin typeface="Roboto"/>
                <a:ea typeface="+mn-ea"/>
                <a:cs typeface="+mn-cs"/>
              </a:rPr>
              <a:t>’, callback) – this will ensure that any promise error, if not handled locally, will get its treatment.</a:t>
            </a:r>
          </a:p>
        </p:txBody>
      </p:sp>
      <p:sp>
        <p:nvSpPr>
          <p:cNvPr id="7" name="Rectangle 6"/>
          <p:cNvSpPr/>
          <p:nvPr/>
        </p:nvSpPr>
        <p:spPr>
          <a:xfrm>
            <a:off x="584200" y="1230576"/>
            <a:ext cx="424507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A091B"/>
                </a:solidFill>
                <a:effectLst/>
                <a:uLnTx/>
                <a:uFillTx/>
                <a:latin typeface="Roboto"/>
                <a:ea typeface="+mn-ea"/>
                <a:cs typeface="+mn-cs"/>
              </a:rPr>
              <a:t>One Paragraph Explainer</a:t>
            </a:r>
          </a:p>
        </p:txBody>
      </p:sp>
    </p:spTree>
    <p:extLst>
      <p:ext uri="{BB962C8B-B14F-4D97-AF65-F5344CB8AC3E}">
        <p14:creationId xmlns:p14="http://schemas.microsoft.com/office/powerpoint/2010/main" val="1893528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10909300" cy="863659"/>
          </a:xfrm>
        </p:spPr>
        <p:txBody>
          <a:bodyPr/>
          <a:lstStyle/>
          <a:p>
            <a:r>
              <a:rPr lang="en-US" dirty="0"/>
              <a:t>Code example: these errors will not get caught by any error handler (except </a:t>
            </a:r>
            <a:r>
              <a:rPr lang="en-US" dirty="0" err="1"/>
              <a:t>unhandledRejection</a:t>
            </a:r>
            <a:r>
              <a:rPr lang="en-US" dirty="0"/>
              <a:t>)</a:t>
            </a:r>
            <a:br>
              <a:rPr lang="en-US" dirty="0"/>
            </a:br>
            <a:endParaRPr lang="en-US" dirty="0"/>
          </a:p>
        </p:txBody>
      </p:sp>
      <p:sp>
        <p:nvSpPr>
          <p:cNvPr id="3" name="Rectangle 2"/>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4"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5" name="Rectangle 1">
            <a:extLst>
              <a:ext uri="{FF2B5EF4-FFF2-40B4-BE49-F238E27FC236}">
                <a16:creationId xmlns:a16="http://schemas.microsoft.com/office/drawing/2014/main" id="{713BF653-E4DB-4753-B16C-F20D52269D80}"/>
              </a:ext>
            </a:extLst>
          </p:cNvPr>
          <p:cNvSpPr>
            <a:spLocks noChangeArrowheads="1"/>
          </p:cNvSpPr>
          <p:nvPr/>
        </p:nvSpPr>
        <p:spPr bwMode="auto">
          <a:xfrm>
            <a:off x="2362200" y="2656378"/>
            <a:ext cx="8407400" cy="2154436"/>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DAL.getUserById</a:t>
            </a:r>
            <a:r>
              <a:rPr kumimoji="0" lang="en-US" altLang="en-US" sz="2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(1).then((</a:t>
            </a:r>
            <a:r>
              <a:rPr kumimoji="0" lang="en-US" altLang="en-US" sz="2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johnSnow</a:t>
            </a:r>
            <a:r>
              <a:rPr kumimoji="0" lang="en-US" altLang="en-US" sz="2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=&gt;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this error will just vanish</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if(</a:t>
            </a:r>
            <a:r>
              <a:rPr kumimoji="0" lang="en-US" altLang="en-US" sz="2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johnSnow.isAlive</a:t>
            </a:r>
            <a:r>
              <a:rPr kumimoji="0" lang="en-US" altLang="en-US" sz="2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false)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throw new Error('</a:t>
            </a:r>
            <a:r>
              <a:rPr kumimoji="0" lang="en-US" altLang="en-US" sz="2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ahhhh</a:t>
            </a:r>
            <a:r>
              <a:rPr kumimoji="0" lang="en-US" altLang="en-US" sz="2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4144141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10909300" cy="923330"/>
          </a:xfrm>
        </p:spPr>
        <p:txBody>
          <a:bodyPr/>
          <a:lstStyle/>
          <a:p>
            <a:r>
              <a:rPr lang="en-US" dirty="0"/>
              <a:t>Code example: Catching unresolved and rejected promises</a:t>
            </a:r>
          </a:p>
        </p:txBody>
      </p:sp>
      <p:sp>
        <p:nvSpPr>
          <p:cNvPr id="3" name="Rectangle 2"/>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4"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5" name="Rectangle 1">
            <a:extLst>
              <a:ext uri="{FF2B5EF4-FFF2-40B4-BE49-F238E27FC236}">
                <a16:creationId xmlns:a16="http://schemas.microsoft.com/office/drawing/2014/main" id="{713BF653-E4DB-4753-B16C-F20D52269D80}"/>
              </a:ext>
            </a:extLst>
          </p:cNvPr>
          <p:cNvSpPr>
            <a:spLocks noChangeArrowheads="1"/>
          </p:cNvSpPr>
          <p:nvPr/>
        </p:nvSpPr>
        <p:spPr bwMode="auto">
          <a:xfrm>
            <a:off x="1600200" y="3041098"/>
            <a:ext cx="10452100" cy="1384995"/>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process.on</a:t>
            </a:r>
            <a:r>
              <a:rPr kumimoji="0" lang="en-US" altLang="en-US" sz="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9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unhandledRejection</a:t>
            </a:r>
            <a:r>
              <a:rPr kumimoji="0" lang="en-US" altLang="en-US" sz="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(reason, p) =&gt;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I just caught an unhandled promise rejection, since we already have fallback handler for unhandled errors (see below), let throw and let him handle that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throw reason;</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process.on</a:t>
            </a:r>
            <a:r>
              <a:rPr kumimoji="0" lang="en-US" altLang="en-US" sz="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9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uncaughtException</a:t>
            </a:r>
            <a:r>
              <a:rPr kumimoji="0" lang="en-US" altLang="en-US" sz="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(error) =&gt;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I just received an error that was never handled, time to handle it and then decide whether a restart is needed</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9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errorManagement.handler.handleError</a:t>
            </a:r>
            <a:r>
              <a:rPr kumimoji="0" lang="en-US" altLang="en-US" sz="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(error);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if (!</a:t>
            </a:r>
            <a:r>
              <a:rPr kumimoji="0" lang="en-US" altLang="en-US" sz="9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errorManagement.handler.isTrustedError</a:t>
            </a:r>
            <a:r>
              <a:rPr kumimoji="0" lang="en-US" altLang="en-US" sz="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(error))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9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process.exit</a:t>
            </a:r>
            <a:r>
              <a:rPr kumimoji="0" lang="en-US" altLang="en-US" sz="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(1);</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4008587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46041"/>
            <a:ext cx="10185400" cy="923330"/>
          </a:xfrm>
        </p:spPr>
        <p:txBody>
          <a:bodyPr/>
          <a:lstStyle/>
          <a:p>
            <a:r>
              <a:rPr lang="en-US" dirty="0">
                <a:solidFill>
                  <a:srgbClr val="00B0F0"/>
                </a:solidFill>
              </a:rPr>
              <a:t>"If you can make a mistake, at some point you will"</a:t>
            </a:r>
            <a:br>
              <a:rPr lang="en-US" dirty="0">
                <a:solidFill>
                  <a:srgbClr val="00B0F0"/>
                </a:solidFill>
              </a:rPr>
            </a:br>
            <a:endParaRPr lang="en-US" dirty="0">
              <a:solidFill>
                <a:srgbClr val="00B0F0"/>
              </a:solidFill>
            </a:endParaRPr>
          </a:p>
        </p:txBody>
      </p:sp>
      <p:sp>
        <p:nvSpPr>
          <p:cNvPr id="3" name="Rectangle 2"/>
          <p:cNvSpPr/>
          <p:nvPr/>
        </p:nvSpPr>
        <p:spPr>
          <a:xfrm>
            <a:off x="1005735" y="2150372"/>
            <a:ext cx="958850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6A737D"/>
                </a:solidFill>
                <a:effectLst/>
                <a:uLnTx/>
                <a:uFillTx/>
                <a:latin typeface="Roboto"/>
                <a:ea typeface="+mn-ea"/>
                <a:cs typeface="+mn-cs"/>
              </a:rPr>
              <a:t>Let’s test your understanding. Which of the following would you expect to print an error to the console?</a:t>
            </a:r>
            <a:endParaRPr kumimoji="0" lang="en-US" sz="2800" b="0" i="1" u="none" strike="noStrike" kern="1200" cap="none" spc="0" normalizeH="0" baseline="0" noProof="0" dirty="0">
              <a:ln>
                <a:noFill/>
              </a:ln>
              <a:solidFill>
                <a:srgbClr val="0A091B"/>
              </a:solidFill>
              <a:effectLst/>
              <a:uLnTx/>
              <a:uFillTx/>
              <a:latin typeface="Roboto"/>
              <a:ea typeface="+mn-ea"/>
              <a:cs typeface="+mn-cs"/>
            </a:endParaRPr>
          </a:p>
        </p:txBody>
      </p:sp>
      <p:sp>
        <p:nvSpPr>
          <p:cNvPr id="4" name="Rectangle 3"/>
          <p:cNvSpPr/>
          <p:nvPr/>
        </p:nvSpPr>
        <p:spPr>
          <a:xfrm>
            <a:off x="852120" y="4565134"/>
            <a:ext cx="3288080"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the blog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24292E"/>
                </a:solidFill>
                <a:effectLst/>
                <a:uLnTx/>
                <a:uFillTx/>
                <a:latin typeface="Roboto"/>
                <a:ea typeface="+mn-ea"/>
                <a:cs typeface="+mn-cs"/>
              </a:rPr>
              <a:t>James Nelson</a:t>
            </a:r>
            <a:endParaRPr kumimoji="0" lang="en-US" sz="3600" b="1" i="0" u="none" strike="noStrike" kern="1200" cap="none" spc="0" normalizeH="0" baseline="0" noProof="0" dirty="0">
              <a:ln>
                <a:noFill/>
              </a:ln>
              <a:solidFill>
                <a:srgbClr val="0A091B"/>
              </a:solidFill>
              <a:effectLst/>
              <a:uLnTx/>
              <a:uFillTx/>
              <a:latin typeface="Roboto"/>
              <a:ea typeface="+mn-ea"/>
              <a:cs typeface="+mn-cs"/>
            </a:endParaRPr>
          </a:p>
        </p:txBody>
      </p:sp>
      <p:sp>
        <p:nvSpPr>
          <p:cNvPr id="9"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2677771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F88C1-CD0A-451C-AE40-C01AB578DC6E}"/>
              </a:ext>
            </a:extLst>
          </p:cNvPr>
          <p:cNvSpPr>
            <a:spLocks noGrp="1"/>
          </p:cNvSpPr>
          <p:nvPr>
            <p:ph type="title"/>
          </p:nvPr>
        </p:nvSpPr>
        <p:spPr>
          <a:xfrm>
            <a:off x="599440" y="571441"/>
            <a:ext cx="8163560" cy="507831"/>
          </a:xfrm>
        </p:spPr>
        <p:txBody>
          <a:bodyPr/>
          <a:lstStyle/>
          <a:p>
            <a:r>
              <a:rPr lang="en-US" dirty="0">
                <a:solidFill>
                  <a:srgbClr val="00B0F0"/>
                </a:solidFill>
              </a:rPr>
              <a:t>About Me – Yoni Goldberg</a:t>
            </a:r>
          </a:p>
        </p:txBody>
      </p:sp>
      <p:sp>
        <p:nvSpPr>
          <p:cNvPr id="3" name="TextBox 2">
            <a:extLst>
              <a:ext uri="{FF2B5EF4-FFF2-40B4-BE49-F238E27FC236}">
                <a16:creationId xmlns:a16="http://schemas.microsoft.com/office/drawing/2014/main" id="{CB956B55-A38A-4952-9063-7CD9AE1B3D79}"/>
              </a:ext>
            </a:extLst>
          </p:cNvPr>
          <p:cNvSpPr txBox="1"/>
          <p:nvPr/>
        </p:nvSpPr>
        <p:spPr>
          <a:xfrm>
            <a:off x="3649302" y="2333660"/>
            <a:ext cx="6732302" cy="1871025"/>
          </a:xfrm>
          <a:prstGeom prst="rect">
            <a:avLst/>
          </a:prstGeom>
          <a:noFill/>
        </p:spPr>
        <p:txBody>
          <a:bodyPr wrap="square" rtlCol="0">
            <a:spAutoFit/>
          </a:bodyPr>
          <a:lstStyle/>
          <a:p>
            <a:pPr defTabSz="914446">
              <a:lnSpc>
                <a:spcPct val="150000"/>
              </a:lnSpc>
            </a:pPr>
            <a:r>
              <a:rPr lang="en-US" sz="2667" b="1" dirty="0">
                <a:solidFill>
                  <a:srgbClr val="002B36"/>
                </a:solidFill>
                <a:latin typeface="Roboto"/>
                <a:ea typeface="Roboto Condensed" panose="02000000000000000000" pitchFamily="2" charset="0"/>
                <a:cs typeface="Lato Semibold" panose="020F0502020204030203" pitchFamily="34" charset="0"/>
              </a:rPr>
              <a:t>Backend. Only</a:t>
            </a:r>
          </a:p>
          <a:p>
            <a:pPr defTabSz="914446">
              <a:lnSpc>
                <a:spcPct val="150000"/>
              </a:lnSpc>
            </a:pPr>
            <a:r>
              <a:rPr lang="en-US" sz="2667" b="1" dirty="0">
                <a:solidFill>
                  <a:srgbClr val="002B36"/>
                </a:solidFill>
                <a:latin typeface="Roboto"/>
                <a:ea typeface="Roboto Condensed" panose="02000000000000000000" pitchFamily="2" charset="0"/>
                <a:cs typeface="Lato Semibold" panose="020F0502020204030203" pitchFamily="34" charset="0"/>
              </a:rPr>
              <a:t>Node. Only</a:t>
            </a:r>
          </a:p>
          <a:p>
            <a:pPr defTabSz="914446">
              <a:lnSpc>
                <a:spcPct val="150000"/>
              </a:lnSpc>
            </a:pPr>
            <a:r>
              <a:rPr lang="en-US" sz="2667" b="1" dirty="0">
                <a:solidFill>
                  <a:srgbClr val="002B36"/>
                </a:solidFill>
                <a:latin typeface="Roboto"/>
                <a:ea typeface="Roboto Condensed" panose="02000000000000000000" pitchFamily="2" charset="0"/>
                <a:cs typeface="Lato Semibold" panose="020F0502020204030203" pitchFamily="34" charset="0"/>
              </a:rPr>
              <a:t>Top 15 Node.JS projects on GitHub</a:t>
            </a:r>
          </a:p>
        </p:txBody>
      </p:sp>
    </p:spTree>
    <p:extLst>
      <p:ext uri="{BB962C8B-B14F-4D97-AF65-F5344CB8AC3E}">
        <p14:creationId xmlns:p14="http://schemas.microsoft.com/office/powerpoint/2010/main" val="3428187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38D160D-145D-4E16-A604-3C8B25CAA798}"/>
              </a:ext>
            </a:extLst>
          </p:cNvPr>
          <p:cNvSpPr>
            <a:spLocks noGrp="1"/>
          </p:cNvSpPr>
          <p:nvPr>
            <p:ph type="title"/>
          </p:nvPr>
        </p:nvSpPr>
        <p:spPr>
          <a:xfrm>
            <a:off x="609600" y="533341"/>
            <a:ext cx="6723078" cy="507831"/>
          </a:xfrm>
        </p:spPr>
        <p:txBody>
          <a:bodyPr/>
          <a:lstStyle/>
          <a:p>
            <a:r>
              <a:rPr lang="en-US" dirty="0"/>
              <a:t>NPM – </a:t>
            </a:r>
            <a:r>
              <a:rPr lang="en-US" dirty="0">
                <a:solidFill>
                  <a:srgbClr val="00B0F0"/>
                </a:solidFill>
              </a:rPr>
              <a:t>Popular Commands</a:t>
            </a:r>
          </a:p>
        </p:txBody>
      </p:sp>
      <p:sp>
        <p:nvSpPr>
          <p:cNvPr id="10" name="TextBox 9">
            <a:extLst>
              <a:ext uri="{FF2B5EF4-FFF2-40B4-BE49-F238E27FC236}">
                <a16:creationId xmlns:a16="http://schemas.microsoft.com/office/drawing/2014/main" id="{E236E045-6865-4821-A400-3A73E51E389D}"/>
              </a:ext>
            </a:extLst>
          </p:cNvPr>
          <p:cNvSpPr txBox="1"/>
          <p:nvPr/>
        </p:nvSpPr>
        <p:spPr>
          <a:xfrm>
            <a:off x="1710048" y="2350799"/>
            <a:ext cx="9500259" cy="2677656"/>
          </a:xfrm>
          <a:prstGeom prst="rect">
            <a:avLst/>
          </a:prstGeom>
          <a:noFill/>
        </p:spPr>
        <p:txBody>
          <a:bodyPr wrap="square" rtlCol="0">
            <a:spAutoFit/>
          </a:bodyPr>
          <a:lstStyle/>
          <a:p>
            <a:pPr defTabSz="914446"/>
            <a:r>
              <a:rPr lang="en-US" sz="2400" b="1" dirty="0" err="1">
                <a:solidFill>
                  <a:srgbClr val="0A091B"/>
                </a:solidFill>
                <a:latin typeface="Roboto Condensed"/>
              </a:rPr>
              <a:t>npm</a:t>
            </a:r>
            <a:r>
              <a:rPr lang="en-US" sz="2400" b="1" dirty="0">
                <a:solidFill>
                  <a:srgbClr val="0A091B"/>
                </a:solidFill>
                <a:latin typeface="Roboto Condensed"/>
              </a:rPr>
              <a:t> </a:t>
            </a:r>
            <a:r>
              <a:rPr lang="en-US" sz="2400" b="1" dirty="0" err="1">
                <a:solidFill>
                  <a:srgbClr val="0A091B"/>
                </a:solidFill>
                <a:latin typeface="Roboto Condensed"/>
              </a:rPr>
              <a:t>init</a:t>
            </a:r>
            <a:r>
              <a:rPr lang="en-US" sz="2400" b="1" dirty="0">
                <a:solidFill>
                  <a:srgbClr val="0A091B"/>
                </a:solidFill>
                <a:latin typeface="Roboto Condensed"/>
              </a:rPr>
              <a:t> – craft an empty solution</a:t>
            </a:r>
          </a:p>
          <a:p>
            <a:pPr defTabSz="914446"/>
            <a:r>
              <a:rPr lang="en-US" sz="2400" b="1" dirty="0" err="1">
                <a:solidFill>
                  <a:srgbClr val="00B0F0"/>
                </a:solidFill>
                <a:latin typeface="Roboto Condensed"/>
              </a:rPr>
              <a:t>npm</a:t>
            </a:r>
            <a:r>
              <a:rPr lang="en-US" sz="2400" b="1" dirty="0">
                <a:solidFill>
                  <a:srgbClr val="00B0F0"/>
                </a:solidFill>
                <a:latin typeface="Roboto Condensed"/>
              </a:rPr>
              <a:t> install – add new local/online package</a:t>
            </a:r>
          </a:p>
          <a:p>
            <a:pPr defTabSz="914446"/>
            <a:r>
              <a:rPr lang="en-US" sz="2400" b="1" dirty="0" err="1">
                <a:solidFill>
                  <a:srgbClr val="0A091B"/>
                </a:solidFill>
                <a:latin typeface="Roboto Condensed"/>
              </a:rPr>
              <a:t>npm</a:t>
            </a:r>
            <a:r>
              <a:rPr lang="en-US" sz="2400" b="1" dirty="0">
                <a:solidFill>
                  <a:srgbClr val="0A091B"/>
                </a:solidFill>
                <a:latin typeface="Roboto Condensed"/>
              </a:rPr>
              <a:t> install &lt;</a:t>
            </a:r>
            <a:r>
              <a:rPr lang="en-US" sz="2400" b="1" dirty="0" err="1">
                <a:solidFill>
                  <a:srgbClr val="0A091B"/>
                </a:solidFill>
                <a:latin typeface="Roboto Condensed"/>
              </a:rPr>
              <a:t>pkg</a:t>
            </a:r>
            <a:r>
              <a:rPr lang="en-US" sz="2400" b="1" dirty="0">
                <a:solidFill>
                  <a:srgbClr val="0A091B"/>
                </a:solidFill>
                <a:latin typeface="Roboto Condensed"/>
              </a:rPr>
              <a:t>&gt; --save-dev – add package for dev purposes</a:t>
            </a:r>
          </a:p>
          <a:p>
            <a:pPr defTabSz="914446"/>
            <a:r>
              <a:rPr lang="en-US" sz="2400" b="1" dirty="0" err="1">
                <a:solidFill>
                  <a:srgbClr val="00B0F0"/>
                </a:solidFill>
                <a:latin typeface="Roboto Condensed"/>
              </a:rPr>
              <a:t>npm</a:t>
            </a:r>
            <a:r>
              <a:rPr lang="en-US" sz="2400" b="1" dirty="0">
                <a:solidFill>
                  <a:srgbClr val="00B0F0"/>
                </a:solidFill>
                <a:latin typeface="Roboto Condensed"/>
              </a:rPr>
              <a:t> uninstall &lt;</a:t>
            </a:r>
            <a:r>
              <a:rPr lang="en-US" sz="2400" b="1" dirty="0" err="1">
                <a:solidFill>
                  <a:srgbClr val="00B0F0"/>
                </a:solidFill>
                <a:latin typeface="Roboto Condensed"/>
              </a:rPr>
              <a:t>pkg</a:t>
            </a:r>
            <a:r>
              <a:rPr lang="en-US" sz="2400" b="1" dirty="0">
                <a:solidFill>
                  <a:srgbClr val="00B0F0"/>
                </a:solidFill>
                <a:latin typeface="Roboto Condensed"/>
              </a:rPr>
              <a:t>&gt; --save – remove a package</a:t>
            </a:r>
          </a:p>
          <a:p>
            <a:pPr defTabSz="914446"/>
            <a:r>
              <a:rPr lang="en-US" sz="2400" b="1" dirty="0" err="1">
                <a:solidFill>
                  <a:srgbClr val="0A091B"/>
                </a:solidFill>
                <a:latin typeface="Roboto Condensed"/>
              </a:rPr>
              <a:t>npm</a:t>
            </a:r>
            <a:r>
              <a:rPr lang="en-US" sz="2400" b="1" dirty="0">
                <a:solidFill>
                  <a:srgbClr val="0A091B"/>
                </a:solidFill>
                <a:latin typeface="Roboto Condensed"/>
              </a:rPr>
              <a:t> start – run the application</a:t>
            </a:r>
          </a:p>
          <a:p>
            <a:pPr defTabSz="914446"/>
            <a:r>
              <a:rPr lang="en-US" sz="2400" b="1" dirty="0" err="1">
                <a:solidFill>
                  <a:srgbClr val="00B0F0"/>
                </a:solidFill>
                <a:latin typeface="Roboto Condensed"/>
              </a:rPr>
              <a:t>npm</a:t>
            </a:r>
            <a:r>
              <a:rPr lang="en-US" sz="2400" b="1" dirty="0">
                <a:solidFill>
                  <a:srgbClr val="00B0F0"/>
                </a:solidFill>
                <a:latin typeface="Roboto Condensed"/>
              </a:rPr>
              <a:t> test – test the application</a:t>
            </a:r>
          </a:p>
          <a:p>
            <a:pPr defTabSz="914446"/>
            <a:r>
              <a:rPr lang="en-US" sz="2400" b="1" dirty="0" err="1">
                <a:solidFill>
                  <a:srgbClr val="0A091B"/>
                </a:solidFill>
                <a:latin typeface="Roboto Condensed"/>
              </a:rPr>
              <a:t>npm</a:t>
            </a:r>
            <a:r>
              <a:rPr lang="en-US" sz="2400" b="1" dirty="0">
                <a:solidFill>
                  <a:srgbClr val="0A091B"/>
                </a:solidFill>
                <a:latin typeface="Roboto Condensed"/>
              </a:rPr>
              <a:t> publish [tag] – share your app/package with the world</a:t>
            </a:r>
          </a:p>
        </p:txBody>
      </p:sp>
    </p:spTree>
    <p:extLst>
      <p:ext uri="{BB962C8B-B14F-4D97-AF65-F5344CB8AC3E}">
        <p14:creationId xmlns:p14="http://schemas.microsoft.com/office/powerpoint/2010/main" val="2335416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4"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5" name="Rectangle 1">
            <a:extLst>
              <a:ext uri="{FF2B5EF4-FFF2-40B4-BE49-F238E27FC236}">
                <a16:creationId xmlns:a16="http://schemas.microsoft.com/office/drawing/2014/main" id="{713BF653-E4DB-4753-B16C-F20D52269D80}"/>
              </a:ext>
            </a:extLst>
          </p:cNvPr>
          <p:cNvSpPr>
            <a:spLocks noChangeArrowheads="1"/>
          </p:cNvSpPr>
          <p:nvPr/>
        </p:nvSpPr>
        <p:spPr bwMode="auto">
          <a:xfrm>
            <a:off x="2159000" y="2429861"/>
            <a:ext cx="8623300" cy="2954655"/>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Promise.resolve</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(‘promised value’).then(() =&gt;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throw new Error(‘error’);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Promise.reject</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(‘error value’).catch(() =&gt;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throw new Error(‘error’);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new Promise((resolve, reject) =&gt;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throw new Error(‘error’);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p:txBody>
      </p:sp>
      <p:sp>
        <p:nvSpPr>
          <p:cNvPr id="6" name="Title 1"/>
          <p:cNvSpPr>
            <a:spLocks noGrp="1"/>
          </p:cNvSpPr>
          <p:nvPr>
            <p:ph type="title"/>
          </p:nvPr>
        </p:nvSpPr>
        <p:spPr>
          <a:xfrm>
            <a:off x="584199" y="652496"/>
            <a:ext cx="10471727" cy="508000"/>
          </a:xfrm>
        </p:spPr>
        <p:txBody>
          <a:bodyPr/>
          <a:lstStyle/>
          <a:p>
            <a:r>
              <a:rPr lang="en-US" dirty="0"/>
              <a:t>"If you can make a mistake, at some point you will"</a:t>
            </a:r>
            <a:br>
              <a:rPr lang="en-US" dirty="0"/>
            </a:br>
            <a:endParaRPr lang="en-US" dirty="0"/>
          </a:p>
        </p:txBody>
      </p:sp>
    </p:spTree>
    <p:extLst>
      <p:ext uri="{BB962C8B-B14F-4D97-AF65-F5344CB8AC3E}">
        <p14:creationId xmlns:p14="http://schemas.microsoft.com/office/powerpoint/2010/main" val="4219915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8140" y="1817383"/>
            <a:ext cx="11198431" cy="230832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6A737D"/>
                </a:solidFill>
                <a:effectLst/>
                <a:uLnTx/>
                <a:uFillTx/>
                <a:latin typeface="Roboto"/>
                <a:ea typeface="+mn-ea"/>
                <a:cs typeface="+mn-cs"/>
              </a:rPr>
              <a:t>I don’t know about you, but my answer is that I’d expect all of them to print an error. However, the reality is that a number of modern JavaScript environments won’t print errors for any of </a:t>
            </a:r>
            <a:r>
              <a:rPr kumimoji="0" lang="en-US" sz="2400" b="0" i="1" u="none" strike="noStrike" kern="1200" cap="none" spc="0" normalizeH="0" baseline="0" noProof="0" dirty="0" err="1">
                <a:ln>
                  <a:noFill/>
                </a:ln>
                <a:solidFill>
                  <a:srgbClr val="6A737D"/>
                </a:solidFill>
                <a:effectLst/>
                <a:uLnTx/>
                <a:uFillTx/>
                <a:latin typeface="Roboto"/>
                <a:ea typeface="+mn-ea"/>
                <a:cs typeface="+mn-cs"/>
              </a:rPr>
              <a:t>them.The</a:t>
            </a:r>
            <a:r>
              <a:rPr kumimoji="0" lang="en-US" sz="2400" b="0" i="1" u="none" strike="noStrike" kern="1200" cap="none" spc="0" normalizeH="0" baseline="0" noProof="0" dirty="0">
                <a:ln>
                  <a:noFill/>
                </a:ln>
                <a:solidFill>
                  <a:srgbClr val="6A737D"/>
                </a:solidFill>
                <a:effectLst/>
                <a:uLnTx/>
                <a:uFillTx/>
                <a:latin typeface="Roboto"/>
                <a:ea typeface="+mn-ea"/>
                <a:cs typeface="+mn-cs"/>
              </a:rPr>
              <a:t> problem with being human is that if you can make a mistake, at some point you will. Keeping this in mind, it seems obvious that we should design things in such a way that mistakes hurt as little as possible, and that means handling errors by default, not discarding them.</a:t>
            </a:r>
            <a:endParaRPr kumimoji="0" lang="en-US" sz="2400" b="0" i="1" u="none" strike="noStrike" kern="1200" cap="none" spc="0" normalizeH="0" baseline="0" noProof="0" dirty="0">
              <a:ln>
                <a:noFill/>
              </a:ln>
              <a:solidFill>
                <a:srgbClr val="0A091B"/>
              </a:solidFill>
              <a:effectLst/>
              <a:uLnTx/>
              <a:uFillTx/>
              <a:latin typeface="Roboto"/>
              <a:ea typeface="+mn-ea"/>
              <a:cs typeface="+mn-cs"/>
            </a:endParaRPr>
          </a:p>
        </p:txBody>
      </p:sp>
      <p:sp>
        <p:nvSpPr>
          <p:cNvPr id="4" name="Title 1"/>
          <p:cNvSpPr>
            <a:spLocks noGrp="1"/>
          </p:cNvSpPr>
          <p:nvPr>
            <p:ph type="title"/>
          </p:nvPr>
        </p:nvSpPr>
        <p:spPr>
          <a:xfrm>
            <a:off x="468281" y="527137"/>
            <a:ext cx="10661732" cy="923330"/>
          </a:xfrm>
        </p:spPr>
        <p:txBody>
          <a:bodyPr/>
          <a:lstStyle/>
          <a:p>
            <a:r>
              <a:rPr lang="en-US" dirty="0">
                <a:solidFill>
                  <a:srgbClr val="00B0F0"/>
                </a:solidFill>
              </a:rPr>
              <a:t>"If you can make a mistake, at some point you will"</a:t>
            </a:r>
            <a:br>
              <a:rPr lang="en-US" dirty="0">
                <a:solidFill>
                  <a:srgbClr val="00B0F0"/>
                </a:solidFill>
              </a:rPr>
            </a:br>
            <a:endParaRPr lang="en-US" dirty="0">
              <a:solidFill>
                <a:srgbClr val="00B0F0"/>
              </a:solidFill>
            </a:endParaRPr>
          </a:p>
        </p:txBody>
      </p:sp>
      <p:sp>
        <p:nvSpPr>
          <p:cNvPr id="5" name="Rectangle 4"/>
          <p:cNvSpPr/>
          <p:nvPr/>
        </p:nvSpPr>
        <p:spPr>
          <a:xfrm>
            <a:off x="852120" y="4695762"/>
            <a:ext cx="3288080"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the blog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24292E"/>
                </a:solidFill>
                <a:effectLst/>
                <a:uLnTx/>
                <a:uFillTx/>
                <a:latin typeface="Roboto"/>
                <a:ea typeface="+mn-ea"/>
                <a:cs typeface="+mn-cs"/>
              </a:rPr>
              <a:t>James Nelson</a:t>
            </a:r>
            <a:endParaRPr kumimoji="0" lang="en-US" sz="3600" b="1" i="0" u="none" strike="noStrike" kern="1200" cap="none" spc="0" normalizeH="0" baseline="0" noProof="0" dirty="0">
              <a:ln>
                <a:noFill/>
              </a:ln>
              <a:solidFill>
                <a:srgbClr val="0A091B"/>
              </a:solidFill>
              <a:effectLst/>
              <a:uLnTx/>
              <a:uFillTx/>
              <a:latin typeface="Roboto"/>
              <a:ea typeface="+mn-ea"/>
              <a:cs typeface="+mn-cs"/>
            </a:endParaRPr>
          </a:p>
        </p:txBody>
      </p:sp>
      <p:sp>
        <p:nvSpPr>
          <p:cNvPr id="6" name="Freeform 41"/>
          <p:cNvSpPr>
            <a:spLocks noEditPoints="1"/>
          </p:cNvSpPr>
          <p:nvPr/>
        </p:nvSpPr>
        <p:spPr bwMode="auto">
          <a:xfrm>
            <a:off x="10515471" y="811616"/>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3353699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076" y="594698"/>
            <a:ext cx="10875488" cy="923330"/>
          </a:xfrm>
        </p:spPr>
        <p:txBody>
          <a:bodyPr/>
          <a:lstStyle/>
          <a:p>
            <a:r>
              <a:rPr lang="en-US" dirty="0">
                <a:solidFill>
                  <a:srgbClr val="00B0F0"/>
                </a:solidFill>
              </a:rPr>
              <a:t>2.11 Fail fast, validate arguments using a dedicated library</a:t>
            </a:r>
            <a:br>
              <a:rPr lang="en-US" dirty="0">
                <a:solidFill>
                  <a:srgbClr val="00B0F0"/>
                </a:solidFill>
              </a:rPr>
            </a:br>
            <a:endParaRPr lang="en-US" dirty="0">
              <a:solidFill>
                <a:srgbClr val="00B0F0"/>
              </a:solidFill>
            </a:endParaRPr>
          </a:p>
        </p:txBody>
      </p:sp>
      <p:sp>
        <p:nvSpPr>
          <p:cNvPr id="3" name="Rectangle 2"/>
          <p:cNvSpPr/>
          <p:nvPr/>
        </p:nvSpPr>
        <p:spPr>
          <a:xfrm>
            <a:off x="596076" y="1499075"/>
            <a:ext cx="10604665" cy="440120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This should be part of your Express best practices – Assert API input to avoid nasty bugs that are much harder to track later. The validation code is usually tedious unless you are using a very cool helper library like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Joi</a:t>
            </a: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Consider this – your function expects a numeric argument “Discount” which the caller forgets to pass, later on, your code checks if Discount!=0 (amount of allowed discount is greater than zero), then it will allow the user to enjoy a discount. OMG, what a nasty bug. Can you see it?</a:t>
            </a:r>
          </a:p>
        </p:txBody>
      </p:sp>
    </p:spTree>
    <p:extLst>
      <p:ext uri="{BB962C8B-B14F-4D97-AF65-F5344CB8AC3E}">
        <p14:creationId xmlns:p14="http://schemas.microsoft.com/office/powerpoint/2010/main" val="313025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4201" y="2136339"/>
            <a:ext cx="11207996" cy="230832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58591"/>
                </a:solidFill>
                <a:effectLst/>
                <a:uLnTx/>
                <a:uFillTx/>
                <a:latin typeface="Roboto"/>
                <a:ea typeface="+mn-ea"/>
                <a:cs typeface="+mn-cs"/>
              </a:rPr>
              <a:t>We all know how checking arguments and failing fast is important to avoid hidden bugs (see anti-pattern code example below). If not, read about explicit programming and defensive programming. In reality, we tend to avoid it due to the annoyance of coding it (e.g. think of validating hierarchical JSON object with fields like email and dates) – libraries like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Joi</a:t>
            </a:r>
            <a:r>
              <a:rPr kumimoji="0" lang="en-US" sz="2400" b="0" i="0" u="none" strike="noStrike" kern="1200" cap="none" spc="0" normalizeH="0" baseline="0" noProof="0" dirty="0">
                <a:ln>
                  <a:noFill/>
                </a:ln>
                <a:solidFill>
                  <a:srgbClr val="858591"/>
                </a:solidFill>
                <a:effectLst/>
                <a:uLnTx/>
                <a:uFillTx/>
                <a:latin typeface="Roboto"/>
                <a:ea typeface="+mn-ea"/>
                <a:cs typeface="+mn-cs"/>
              </a:rPr>
              <a:t> and Validator turn this tedious task into a breeze.</a:t>
            </a:r>
          </a:p>
        </p:txBody>
      </p:sp>
      <p:sp>
        <p:nvSpPr>
          <p:cNvPr id="4" name="Rectangle 3"/>
          <p:cNvSpPr/>
          <p:nvPr/>
        </p:nvSpPr>
        <p:spPr>
          <a:xfrm>
            <a:off x="584200" y="1535639"/>
            <a:ext cx="499720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
        <p:nvSpPr>
          <p:cNvPr id="5" name="Title 1"/>
          <p:cNvSpPr>
            <a:spLocks noGrp="1"/>
          </p:cNvSpPr>
          <p:nvPr>
            <p:ph type="title"/>
          </p:nvPr>
        </p:nvSpPr>
        <p:spPr>
          <a:xfrm>
            <a:off x="584199" y="380941"/>
            <a:ext cx="8619177" cy="1338828"/>
          </a:xfrm>
        </p:spPr>
        <p:txBody>
          <a:bodyPr/>
          <a:lstStyle/>
          <a:p>
            <a:r>
              <a:rPr lang="en-US" dirty="0">
                <a:solidFill>
                  <a:srgbClr val="00B0F0"/>
                </a:solidFill>
              </a:rPr>
              <a:t>2.11 Fail fast, validate arguments using a dedicated library</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632481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4200" y="2160090"/>
            <a:ext cx="11103428" cy="193899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4292E"/>
                </a:solidFill>
                <a:effectLst/>
                <a:uLnTx/>
                <a:uFillTx/>
                <a:latin typeface="Roboto"/>
                <a:ea typeface="+mn-ea"/>
                <a:cs typeface="+mn-cs"/>
              </a:rPr>
              <a:t>Defensive programming is an approach to improve software and source code, in terms of General quality – reducing the number of software bugs and problems. Making the source code comprehensible – the source code should be readable and understandable so it is approved in a code audit. Making the software behave in a predictable manner despite unexpected inputs or user actions.</a:t>
            </a:r>
          </a:p>
        </p:txBody>
      </p:sp>
      <p:sp>
        <p:nvSpPr>
          <p:cNvPr id="4" name="Rectangle 3"/>
          <p:cNvSpPr/>
          <p:nvPr/>
        </p:nvSpPr>
        <p:spPr>
          <a:xfrm>
            <a:off x="676895" y="1535639"/>
            <a:ext cx="6555178"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Wikipedia: Defensive Programming</a:t>
            </a:r>
          </a:p>
        </p:txBody>
      </p:sp>
      <p:sp>
        <p:nvSpPr>
          <p:cNvPr id="5" name="Title 1"/>
          <p:cNvSpPr>
            <a:spLocks noGrp="1"/>
          </p:cNvSpPr>
          <p:nvPr>
            <p:ph type="title"/>
          </p:nvPr>
        </p:nvSpPr>
        <p:spPr>
          <a:xfrm>
            <a:off x="584200" y="612309"/>
            <a:ext cx="10839862" cy="923330"/>
          </a:xfrm>
        </p:spPr>
        <p:txBody>
          <a:bodyPr/>
          <a:lstStyle/>
          <a:p>
            <a:r>
              <a:rPr lang="en-US" dirty="0">
                <a:solidFill>
                  <a:srgbClr val="00B0F0"/>
                </a:solidFill>
              </a:rPr>
              <a:t>2.11 Fail fast, validate arguments using a dedicated library</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411882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7" name="Title 6"/>
          <p:cNvSpPr>
            <a:spLocks noGrp="1"/>
          </p:cNvSpPr>
          <p:nvPr>
            <p:ph type="title"/>
          </p:nvPr>
        </p:nvSpPr>
        <p:spPr>
          <a:xfrm>
            <a:off x="571577" y="528473"/>
            <a:ext cx="8124905" cy="1338828"/>
          </a:xfrm>
        </p:spPr>
        <p:txBody>
          <a:bodyPr/>
          <a:lstStyle/>
          <a:p>
            <a:r>
              <a:rPr lang="en-US" dirty="0"/>
              <a:t>Code example: validating complex JSON input using ‘</a:t>
            </a:r>
            <a:r>
              <a:rPr lang="en-US" dirty="0" err="1"/>
              <a:t>Joi</a:t>
            </a:r>
            <a:r>
              <a:rPr lang="en-US" dirty="0"/>
              <a:t>’</a:t>
            </a:r>
            <a:br>
              <a:rPr lang="en-US" dirty="0"/>
            </a:br>
            <a:endParaRPr lang="uk-UA" dirty="0">
              <a:solidFill>
                <a:schemeClr val="accent1"/>
              </a:solidFill>
            </a:endParaRPr>
          </a:p>
        </p:txBody>
      </p:sp>
      <p:sp>
        <p:nvSpPr>
          <p:cNvPr id="3" name="Rectangle 1">
            <a:extLst>
              <a:ext uri="{FF2B5EF4-FFF2-40B4-BE49-F238E27FC236}">
                <a16:creationId xmlns:a16="http://schemas.microsoft.com/office/drawing/2014/main" id="{713BF653-E4DB-4753-B16C-F20D52269D80}"/>
              </a:ext>
            </a:extLst>
          </p:cNvPr>
          <p:cNvSpPr>
            <a:spLocks noChangeArrowheads="1"/>
          </p:cNvSpPr>
          <p:nvPr/>
        </p:nvSpPr>
        <p:spPr bwMode="auto">
          <a:xfrm>
            <a:off x="2030681" y="2256269"/>
            <a:ext cx="9547761" cy="2954655"/>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var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memberSchema</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Joi.object</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().keys({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password: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Joi.string</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().regex(/^[a-zA-Z0-9]{3,30}$/),</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birthyear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Joi.number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().integer().min(1900).max(2013),</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email: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Joi.string</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().email()</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function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addNewMember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newMember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assertions come first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Joi.assert</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newMember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memberSchema</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//throws if validation fails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other logic here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p:txBody>
      </p:sp>
      <p:sp>
        <p:nvSpPr>
          <p:cNvPr id="5"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Tree>
    <p:extLst>
      <p:ext uri="{BB962C8B-B14F-4D97-AF65-F5344CB8AC3E}">
        <p14:creationId xmlns:p14="http://schemas.microsoft.com/office/powerpoint/2010/main" val="389288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7" name="Title 6"/>
          <p:cNvSpPr>
            <a:spLocks noGrp="1"/>
          </p:cNvSpPr>
          <p:nvPr>
            <p:ph type="title"/>
          </p:nvPr>
        </p:nvSpPr>
        <p:spPr>
          <a:xfrm>
            <a:off x="571577" y="528473"/>
            <a:ext cx="9498698" cy="1338828"/>
          </a:xfrm>
        </p:spPr>
        <p:txBody>
          <a:bodyPr/>
          <a:lstStyle/>
          <a:p>
            <a:r>
              <a:rPr lang="en-US" dirty="0"/>
              <a:t>Anti-pattern: no validation yields nasty bugs</a:t>
            </a:r>
            <a:br>
              <a:rPr lang="en-US" dirty="0"/>
            </a:br>
            <a:endParaRPr lang="uk-UA" dirty="0">
              <a:solidFill>
                <a:schemeClr val="accent1"/>
              </a:solidFill>
            </a:endParaRPr>
          </a:p>
        </p:txBody>
      </p:sp>
      <p:sp>
        <p:nvSpPr>
          <p:cNvPr id="3" name="Rectangle 1">
            <a:extLst>
              <a:ext uri="{FF2B5EF4-FFF2-40B4-BE49-F238E27FC236}">
                <a16:creationId xmlns:a16="http://schemas.microsoft.com/office/drawing/2014/main" id="{713BF653-E4DB-4753-B16C-F20D52269D80}"/>
              </a:ext>
            </a:extLst>
          </p:cNvPr>
          <p:cNvSpPr>
            <a:spLocks noChangeArrowheads="1"/>
          </p:cNvSpPr>
          <p:nvPr/>
        </p:nvSpPr>
        <p:spPr bwMode="auto">
          <a:xfrm>
            <a:off x="1579418" y="2764100"/>
            <a:ext cx="10612581" cy="1938992"/>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if the discount is positive let's then redirect the user to </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pring</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his discount coupons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function </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redirectToPrintDiscount</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httpResponse</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member, discount)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if(discount != 0)</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httpResponse.redirect</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discountPrintView</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/${member.id}`);</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redirectToPrintDiscount</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httpResponse</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someMember</a:t>
            </a: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forgot to pass the parameter discount, why the heck was the user redirected to the discount screen?</a:t>
            </a:r>
          </a:p>
        </p:txBody>
      </p:sp>
      <p:sp>
        <p:nvSpPr>
          <p:cNvPr id="5"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Tree>
    <p:extLst>
      <p:ext uri="{BB962C8B-B14F-4D97-AF65-F5344CB8AC3E}">
        <p14:creationId xmlns:p14="http://schemas.microsoft.com/office/powerpoint/2010/main" val="151322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9331696" cy="759090"/>
          </a:xfrm>
        </p:spPr>
        <p:txBody>
          <a:bodyPr/>
          <a:lstStyle/>
          <a:p>
            <a:r>
              <a:rPr lang="en-US" dirty="0"/>
              <a:t>"You should throw these errors immediately"</a:t>
            </a:r>
            <a:br>
              <a:rPr lang="en-US" dirty="0"/>
            </a:br>
            <a:endParaRPr lang="en-US" dirty="0"/>
          </a:p>
        </p:txBody>
      </p:sp>
      <p:sp>
        <p:nvSpPr>
          <p:cNvPr id="3" name="Rectangle 2"/>
          <p:cNvSpPr/>
          <p:nvPr/>
        </p:nvSpPr>
        <p:spPr>
          <a:xfrm>
            <a:off x="550883" y="2448964"/>
            <a:ext cx="11291125" cy="193899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6A737D"/>
                </a:solidFill>
                <a:effectLst/>
                <a:uLnTx/>
                <a:uFillTx/>
                <a:latin typeface="Roboto"/>
                <a:ea typeface="+mn-ea"/>
                <a:cs typeface="+mn-cs"/>
              </a:rPr>
              <a:t>“A degenerate case is where someone calls an asynchronous function but doesn’t pass a callback. You should throw these errors immediately since the program is broken and the best chance of debugging it involves getting at least a stack trace and ideally a core file at the point of the error. To do this, we recommend validating the types of all arguments at the start of the function.”</a:t>
            </a:r>
            <a:endParaRPr kumimoji="0" lang="en-US" sz="2400" b="0" i="0" u="none" strike="noStrike" kern="1200" cap="none" spc="0" normalizeH="0" baseline="0" noProof="0" dirty="0">
              <a:ln>
                <a:noFill/>
              </a:ln>
              <a:solidFill>
                <a:srgbClr val="0A091B"/>
              </a:solidFill>
              <a:effectLst/>
              <a:uLnTx/>
              <a:uFillTx/>
              <a:latin typeface="Roboto"/>
              <a:ea typeface="+mn-ea"/>
              <a:cs typeface="+mn-cs"/>
            </a:endParaRPr>
          </a:p>
        </p:txBody>
      </p:sp>
      <p:sp>
        <p:nvSpPr>
          <p:cNvPr id="4" name="Freeform 41"/>
          <p:cNvSpPr>
            <a:spLocks noEditPoints="1"/>
          </p:cNvSpPr>
          <p:nvPr/>
        </p:nvSpPr>
        <p:spPr bwMode="auto">
          <a:xfrm>
            <a:off x="10529515" y="1273801"/>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5" name="Rectangle 4"/>
          <p:cNvSpPr/>
          <p:nvPr/>
        </p:nvSpPr>
        <p:spPr>
          <a:xfrm>
            <a:off x="755364" y="4828793"/>
            <a:ext cx="2254143"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the blog: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24292E"/>
                </a:solidFill>
                <a:effectLst/>
                <a:uLnTx/>
                <a:uFillTx/>
                <a:latin typeface="Roboto"/>
                <a:ea typeface="+mn-ea"/>
                <a:cs typeface="+mn-cs"/>
              </a:rPr>
              <a:t>Joyent</a:t>
            </a:r>
            <a:endParaRPr kumimoji="0" lang="en-US" sz="3600"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1127141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8178" y="2546708"/>
            <a:ext cx="10002592" cy="913199"/>
          </a:xfrm>
          <a:prstGeom prst="rect">
            <a:avLst/>
          </a:prstGeom>
          <a:noFill/>
        </p:spPr>
        <p:txBody>
          <a:bodyPr wrap="square" rtlCol="0">
            <a:sp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US" sz="5334" b="1" i="0" u="none" strike="noStrike" kern="1200" cap="none" spc="0" normalizeH="0" baseline="0" noProof="0" dirty="0">
                <a:ln>
                  <a:noFill/>
                </a:ln>
                <a:solidFill>
                  <a:srgbClr val="00B0F0"/>
                </a:solidFill>
                <a:effectLst/>
                <a:uLnTx/>
                <a:uFillTx/>
                <a:latin typeface="Roboto"/>
                <a:ea typeface="Roboto Condensed" panose="02000000000000000000" pitchFamily="2" charset="0"/>
                <a:cs typeface="Lato Semibold" panose="020F0502020204030203" pitchFamily="34" charset="0"/>
              </a:rPr>
              <a:t>Part 3 – Code Style Practices </a:t>
            </a:r>
          </a:p>
        </p:txBody>
      </p:sp>
      <p:sp>
        <p:nvSpPr>
          <p:cNvPr id="4" name="TextBox 3">
            <a:extLst>
              <a:ext uri="{FF2B5EF4-FFF2-40B4-BE49-F238E27FC236}">
                <a16:creationId xmlns:a16="http://schemas.microsoft.com/office/drawing/2014/main" id="{B7781D38-6291-4DAD-A87D-3CE9660DBB9F}"/>
              </a:ext>
            </a:extLst>
          </p:cNvPr>
          <p:cNvSpPr txBox="1"/>
          <p:nvPr/>
        </p:nvSpPr>
        <p:spPr>
          <a:xfrm>
            <a:off x="86140" y="280493"/>
            <a:ext cx="2352261" cy="584775"/>
          </a:xfrm>
          <a:prstGeom prst="rect">
            <a:avLst/>
          </a:prstGeom>
          <a:noFill/>
        </p:spPr>
        <p:txBody>
          <a:bodyPr wrap="square" rtlCol="0">
            <a:spAutoFit/>
          </a:bodyPr>
          <a:lstStyle/>
          <a:p>
            <a:pPr defTabSz="914446"/>
            <a:r>
              <a:rPr lang="en-US" sz="3200" b="1" dirty="0">
                <a:solidFill>
                  <a:srgbClr val="0A091B"/>
                </a:solidFill>
                <a:latin typeface="Roboto"/>
                <a:ea typeface="Roboto Condensed" panose="02000000000000000000" pitchFamily="2" charset="0"/>
                <a:cs typeface="Lato Semibold" panose="020F0502020204030203" pitchFamily="34" charset="0"/>
              </a:rPr>
              <a:t>Appendix</a:t>
            </a:r>
          </a:p>
        </p:txBody>
      </p:sp>
    </p:spTree>
    <p:extLst>
      <p:ext uri="{BB962C8B-B14F-4D97-AF65-F5344CB8AC3E}">
        <p14:creationId xmlns:p14="http://schemas.microsoft.com/office/powerpoint/2010/main" val="3750479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701" y="642198"/>
            <a:ext cx="3632200" cy="923330"/>
          </a:xfrm>
        </p:spPr>
        <p:txBody>
          <a:bodyPr/>
          <a:lstStyle/>
          <a:p>
            <a:r>
              <a:rPr lang="en-US" dirty="0">
                <a:solidFill>
                  <a:srgbClr val="00B0F0"/>
                </a:solidFill>
              </a:rPr>
              <a:t>3.1 Use </a:t>
            </a:r>
            <a:r>
              <a:rPr lang="en-US" dirty="0" err="1">
                <a:solidFill>
                  <a:srgbClr val="00B0F0"/>
                </a:solidFill>
              </a:rPr>
              <a:t>ESLint</a:t>
            </a:r>
            <a:br>
              <a:rPr lang="en-US" dirty="0">
                <a:solidFill>
                  <a:srgbClr val="00B0F0"/>
                </a:solidFill>
              </a:rPr>
            </a:br>
            <a:endParaRPr lang="en-US" dirty="0">
              <a:solidFill>
                <a:srgbClr val="00B0F0"/>
              </a:solidFill>
            </a:endParaRPr>
          </a:p>
        </p:txBody>
      </p:sp>
      <p:sp>
        <p:nvSpPr>
          <p:cNvPr id="3" name="Rectangle 2"/>
          <p:cNvSpPr/>
          <p:nvPr/>
        </p:nvSpPr>
        <p:spPr>
          <a:xfrm>
            <a:off x="631701" y="1859340"/>
            <a:ext cx="10804237" cy="341632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TL;DR:</a:t>
            </a:r>
            <a:r>
              <a:rPr kumimoji="0" lang="en-US" sz="2400" b="0" i="0" u="none" strike="noStrike" kern="1200" cap="none" spc="0" normalizeH="0" baseline="0" noProof="0" dirty="0">
                <a:ln>
                  <a:noFill/>
                </a:ln>
                <a:solidFill>
                  <a:srgbClr val="24292E"/>
                </a:solidFill>
                <a:effectLst/>
                <a:uLnTx/>
                <a:uFillTx/>
                <a:latin typeface="Roboto"/>
                <a:ea typeface="+mn-ea"/>
                <a:cs typeface="+mn-cs"/>
              </a:rPr>
              <a:t> </a:t>
            </a:r>
            <a:r>
              <a:rPr kumimoji="0" lang="en-US" sz="2400" b="0" i="0" u="none" strike="noStrike" kern="1200" cap="none" spc="0" normalizeH="0" baseline="0" noProof="0" dirty="0" err="1">
                <a:ln>
                  <a:noFill/>
                </a:ln>
                <a:solidFill>
                  <a:srgbClr val="0366D6"/>
                </a:solidFill>
                <a:effectLst/>
                <a:uLnTx/>
                <a:uFillTx/>
                <a:latin typeface="Roboto"/>
                <a:ea typeface="+mn-ea"/>
                <a:cs typeface="+mn-cs"/>
                <a:hlinkClick r:id="rId2"/>
              </a:rPr>
              <a:t>ESLint</a:t>
            </a:r>
            <a:r>
              <a:rPr kumimoji="0" lang="en-US" sz="2400" b="0" i="0" u="none" strike="noStrike" kern="1200" cap="none" spc="0" normalizeH="0" baseline="0" noProof="0" dirty="0">
                <a:ln>
                  <a:noFill/>
                </a:ln>
                <a:solidFill>
                  <a:srgbClr val="24292E"/>
                </a:solidFill>
                <a:effectLst/>
                <a:uLnTx/>
                <a:uFillTx/>
                <a:latin typeface="Roboto"/>
                <a:ea typeface="+mn-ea"/>
                <a:cs typeface="+mn-cs"/>
              </a:rPr>
              <a:t> is the de-facto standard for checking possible code errors and fixing code style, not only to identify nitty-gritty spacing issues but also to detect serious code anti-patterns like developers throwing errors without classification. Though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ESLint</a:t>
            </a:r>
            <a:r>
              <a:rPr kumimoji="0" lang="en-US" sz="2400" b="0" i="0" u="none" strike="noStrike" kern="1200" cap="none" spc="0" normalizeH="0" baseline="0" noProof="0" dirty="0">
                <a:ln>
                  <a:noFill/>
                </a:ln>
                <a:solidFill>
                  <a:srgbClr val="24292E"/>
                </a:solidFill>
                <a:effectLst/>
                <a:uLnTx/>
                <a:uFillTx/>
                <a:latin typeface="Roboto"/>
                <a:ea typeface="+mn-ea"/>
                <a:cs typeface="+mn-cs"/>
              </a:rPr>
              <a:t> can automatically fix code styles, other tools like </a:t>
            </a:r>
            <a:r>
              <a:rPr kumimoji="0" lang="en-US" sz="2400" b="0" i="0" u="none" strike="noStrike" kern="1200" cap="none" spc="0" normalizeH="0" baseline="0" noProof="0" dirty="0">
                <a:ln>
                  <a:noFill/>
                </a:ln>
                <a:solidFill>
                  <a:srgbClr val="0366D6"/>
                </a:solidFill>
                <a:effectLst/>
                <a:uLnTx/>
                <a:uFillTx/>
                <a:latin typeface="Roboto"/>
                <a:ea typeface="+mn-ea"/>
                <a:cs typeface="+mn-cs"/>
                <a:hlinkClick r:id="rId3"/>
              </a:rPr>
              <a:t>prettier</a:t>
            </a:r>
            <a:r>
              <a:rPr kumimoji="0" lang="en-US" sz="2400" b="0" i="0" u="none" strike="noStrike" kern="1200" cap="none" spc="0" normalizeH="0" baseline="0" noProof="0" dirty="0">
                <a:ln>
                  <a:noFill/>
                </a:ln>
                <a:solidFill>
                  <a:srgbClr val="24292E"/>
                </a:solidFill>
                <a:effectLst/>
                <a:uLnTx/>
                <a:uFillTx/>
                <a:latin typeface="Roboto"/>
                <a:ea typeface="+mn-ea"/>
                <a:cs typeface="+mn-cs"/>
              </a:rPr>
              <a:t> and </a:t>
            </a:r>
            <a:r>
              <a:rPr kumimoji="0" lang="en-US" sz="2400" b="0" i="0" u="none" strike="noStrike" kern="1200" cap="none" spc="0" normalizeH="0" baseline="0" noProof="0" dirty="0">
                <a:ln>
                  <a:noFill/>
                </a:ln>
                <a:solidFill>
                  <a:srgbClr val="0366D6"/>
                </a:solidFill>
                <a:effectLst/>
                <a:uLnTx/>
                <a:uFillTx/>
                <a:latin typeface="Roboto"/>
                <a:ea typeface="+mn-ea"/>
                <a:cs typeface="+mn-cs"/>
                <a:hlinkClick r:id="rId4"/>
              </a:rPr>
              <a:t>beautify</a:t>
            </a:r>
            <a:r>
              <a:rPr kumimoji="0" lang="en-US" sz="2400" b="0" i="0" u="none" strike="noStrike" kern="1200" cap="none" spc="0" normalizeH="0" baseline="0" noProof="0" dirty="0">
                <a:ln>
                  <a:noFill/>
                </a:ln>
                <a:solidFill>
                  <a:srgbClr val="24292E"/>
                </a:solidFill>
                <a:effectLst/>
                <a:uLnTx/>
                <a:uFillTx/>
                <a:latin typeface="Roboto"/>
                <a:ea typeface="+mn-ea"/>
                <a:cs typeface="+mn-cs"/>
              </a:rPr>
              <a:t> are more powerful in formatting the fix and work in conjunction with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ESLint</a:t>
            </a:r>
            <a:endParaRPr kumimoji="0" lang="en-US" sz="24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400" b="0" i="0" u="none" strike="noStrike" kern="1200" cap="none" spc="0" normalizeH="0" baseline="0" noProof="0" dirty="0">
                <a:ln>
                  <a:noFill/>
                </a:ln>
                <a:solidFill>
                  <a:srgbClr val="24292E"/>
                </a:solidFill>
                <a:effectLst/>
                <a:uLnTx/>
                <a:uFillTx/>
                <a:latin typeface="Roboto"/>
                <a:ea typeface="+mn-ea"/>
                <a:cs typeface="+mn-cs"/>
              </a:rPr>
              <a:t> Developers will focus on tedious spacing and line-width concerns and time might be wasted overthinking about the project's code style</a:t>
            </a:r>
          </a:p>
        </p:txBody>
      </p:sp>
    </p:spTree>
    <p:extLst>
      <p:ext uri="{BB962C8B-B14F-4D97-AF65-F5344CB8AC3E}">
        <p14:creationId xmlns:p14="http://schemas.microsoft.com/office/powerpoint/2010/main" val="1074937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dirty="0">
              <a:solidFill>
                <a:srgbClr val="F2F2F5"/>
              </a:solidFill>
              <a:latin typeface="Roboto"/>
            </a:endParaRPr>
          </a:p>
        </p:txBody>
      </p:sp>
      <p:sp>
        <p:nvSpPr>
          <p:cNvPr id="7" name="Title 6"/>
          <p:cNvSpPr>
            <a:spLocks noGrp="1"/>
          </p:cNvSpPr>
          <p:nvPr>
            <p:ph type="title"/>
          </p:nvPr>
        </p:nvSpPr>
        <p:spPr>
          <a:xfrm>
            <a:off x="607203" y="177423"/>
            <a:ext cx="5318109" cy="923330"/>
          </a:xfrm>
        </p:spPr>
        <p:txBody>
          <a:bodyPr/>
          <a:lstStyle/>
          <a:p>
            <a:br>
              <a:rPr lang="en-US" dirty="0"/>
            </a:br>
            <a:r>
              <a:rPr lang="en-US" dirty="0"/>
              <a:t>Hello-World Exercise</a:t>
            </a:r>
            <a:endParaRPr lang="uk-UA" dirty="0">
              <a:solidFill>
                <a:schemeClr val="accent1"/>
              </a:solidFill>
            </a:endParaRPr>
          </a:p>
        </p:txBody>
      </p:sp>
      <p:sp>
        <p:nvSpPr>
          <p:cNvPr id="6" name="TextBox 5">
            <a:extLst>
              <a:ext uri="{FF2B5EF4-FFF2-40B4-BE49-F238E27FC236}">
                <a16:creationId xmlns:a16="http://schemas.microsoft.com/office/drawing/2014/main" id="{21754A3F-903B-4A6F-95E1-A04134788FED}"/>
              </a:ext>
            </a:extLst>
          </p:cNvPr>
          <p:cNvSpPr txBox="1"/>
          <p:nvPr/>
        </p:nvSpPr>
        <p:spPr>
          <a:xfrm>
            <a:off x="802226" y="2486660"/>
            <a:ext cx="11981037" cy="3370666"/>
          </a:xfrm>
          <a:prstGeom prst="rect">
            <a:avLst/>
          </a:prstGeom>
          <a:noFill/>
        </p:spPr>
        <p:txBody>
          <a:bodyPr wrap="square" rtlCol="0">
            <a:spAutoFit/>
          </a:bodyPr>
          <a:lstStyle/>
          <a:p>
            <a:pPr defTabSz="914446">
              <a:lnSpc>
                <a:spcPct val="150000"/>
              </a:lnSpc>
            </a:pPr>
            <a:r>
              <a:rPr lang="en-US" sz="1600" b="1" dirty="0">
                <a:solidFill>
                  <a:srgbClr val="F2F2F5"/>
                </a:solidFill>
                <a:latin typeface="Roboto Condensed"/>
              </a:rPr>
              <a:t>Goal: </a:t>
            </a:r>
            <a:r>
              <a:rPr lang="en-US" sz="1600" dirty="0">
                <a:solidFill>
                  <a:srgbClr val="F2F2F5"/>
                </a:solidFill>
                <a:latin typeface="Roboto Condensed"/>
              </a:rPr>
              <a:t>Combine JS, NPM and modules (require)</a:t>
            </a:r>
          </a:p>
          <a:p>
            <a:pPr defTabSz="914446">
              <a:lnSpc>
                <a:spcPct val="150000"/>
              </a:lnSpc>
            </a:pPr>
            <a:r>
              <a:rPr lang="en-US" sz="1600" b="1" dirty="0">
                <a:solidFill>
                  <a:srgbClr val="F2F2F5"/>
                </a:solidFill>
                <a:latin typeface="Roboto Condensed"/>
              </a:rPr>
              <a:t>Time: </a:t>
            </a:r>
            <a:r>
              <a:rPr lang="en-US" sz="1600" dirty="0">
                <a:solidFill>
                  <a:srgbClr val="F2F2F5"/>
                </a:solidFill>
                <a:latin typeface="Roboto Condensed"/>
              </a:rPr>
              <a:t>20 minutes</a:t>
            </a:r>
          </a:p>
          <a:p>
            <a:pPr defTabSz="914446">
              <a:lnSpc>
                <a:spcPct val="150000"/>
              </a:lnSpc>
            </a:pPr>
            <a:r>
              <a:rPr lang="en-US" sz="1600" b="1" dirty="0">
                <a:solidFill>
                  <a:srgbClr val="F2F2F5"/>
                </a:solidFill>
                <a:latin typeface="Roboto Condensed"/>
              </a:rPr>
              <a:t>Requirements: </a:t>
            </a:r>
          </a:p>
          <a:p>
            <a:pPr defTabSz="914446">
              <a:lnSpc>
                <a:spcPct val="150000"/>
              </a:lnSpc>
            </a:pPr>
            <a:r>
              <a:rPr lang="en-US" sz="1600" dirty="0">
                <a:solidFill>
                  <a:srgbClr val="F2F2F5"/>
                </a:solidFill>
                <a:latin typeface="Roboto Condensed"/>
              </a:rPr>
              <a:t>Get input – City name</a:t>
            </a:r>
          </a:p>
          <a:p>
            <a:pPr defTabSz="914446">
              <a:lnSpc>
                <a:spcPct val="150000"/>
              </a:lnSpc>
            </a:pPr>
            <a:r>
              <a:rPr lang="en-US" sz="1600" dirty="0">
                <a:solidFill>
                  <a:srgbClr val="F2F2F5"/>
                </a:solidFill>
                <a:latin typeface="Roboto Condensed"/>
              </a:rPr>
              <a:t>Output – whether we need to pack a coat or not</a:t>
            </a:r>
          </a:p>
          <a:p>
            <a:pPr defTabSz="914446">
              <a:lnSpc>
                <a:spcPct val="150000"/>
              </a:lnSpc>
            </a:pPr>
            <a:r>
              <a:rPr lang="en-US" sz="1600" dirty="0">
                <a:solidFill>
                  <a:srgbClr val="F2F2F5"/>
                </a:solidFill>
                <a:latin typeface="Roboto Condensed"/>
              </a:rPr>
              <a:t>Logic – If the temperature will drop below 15 degree in the next 5 days - output that a coat is needed</a:t>
            </a:r>
          </a:p>
          <a:p>
            <a:pPr defTabSz="914446">
              <a:lnSpc>
                <a:spcPct val="150000"/>
              </a:lnSpc>
            </a:pPr>
            <a:r>
              <a:rPr lang="en-US" sz="1600" b="1" dirty="0">
                <a:solidFill>
                  <a:srgbClr val="F2F2F5"/>
                </a:solidFill>
                <a:latin typeface="Roboto Condensed"/>
              </a:rPr>
              <a:t>Tech:</a:t>
            </a:r>
            <a:r>
              <a:rPr lang="en-US" sz="1600" dirty="0">
                <a:solidFill>
                  <a:srgbClr val="F2F2F5"/>
                </a:solidFill>
                <a:latin typeface="Roboto Condensed"/>
              </a:rPr>
              <a:t> use the NPM package "weather-</a:t>
            </a:r>
            <a:r>
              <a:rPr lang="en-US" sz="1600" dirty="0" err="1">
                <a:solidFill>
                  <a:srgbClr val="F2F2F5"/>
                </a:solidFill>
                <a:latin typeface="Roboto Condensed"/>
              </a:rPr>
              <a:t>js</a:t>
            </a:r>
            <a:r>
              <a:rPr lang="en-US" sz="1600" dirty="0">
                <a:solidFill>
                  <a:srgbClr val="F2F2F5"/>
                </a:solidFill>
                <a:latin typeface="Roboto Condensed"/>
              </a:rPr>
              <a:t>", encapsulate login in a Class</a:t>
            </a:r>
          </a:p>
          <a:p>
            <a:pPr defTabSz="914446">
              <a:lnSpc>
                <a:spcPct val="150000"/>
              </a:lnSpc>
            </a:pPr>
            <a:r>
              <a:rPr lang="en-US" sz="1600" b="1" dirty="0">
                <a:solidFill>
                  <a:srgbClr val="F2F2F5"/>
                </a:solidFill>
                <a:latin typeface="Roboto Condensed"/>
              </a:rPr>
              <a:t>Starter file: ~/basics/the-packing-advisor/start.js</a:t>
            </a:r>
            <a:endParaRPr lang="en-US" sz="1600" dirty="0">
              <a:solidFill>
                <a:srgbClr val="F2F2F5"/>
              </a:solidFill>
              <a:latin typeface="Roboto Condensed"/>
            </a:endParaRPr>
          </a:p>
          <a:p>
            <a:pPr marL="838242" lvl="1" indent="-381019" defTabSz="914446">
              <a:lnSpc>
                <a:spcPct val="150000"/>
              </a:lnSpc>
              <a:buFont typeface="Arial" panose="020B0604020202020204" pitchFamily="34" charset="0"/>
              <a:buChar char="•"/>
            </a:pPr>
            <a:endParaRPr lang="uk-UA" sz="1600" dirty="0">
              <a:solidFill>
                <a:srgbClr val="F2F2F5"/>
              </a:solidFill>
              <a:latin typeface="+mj-lt"/>
            </a:endParaRPr>
          </a:p>
        </p:txBody>
      </p:sp>
      <p:sp>
        <p:nvSpPr>
          <p:cNvPr id="2" name="TextBox 1"/>
          <p:cNvSpPr txBox="1"/>
          <p:nvPr/>
        </p:nvSpPr>
        <p:spPr>
          <a:xfrm>
            <a:off x="1523262" y="1880981"/>
            <a:ext cx="5787846" cy="461665"/>
          </a:xfrm>
          <a:prstGeom prst="rect">
            <a:avLst/>
          </a:prstGeom>
          <a:noFill/>
        </p:spPr>
        <p:txBody>
          <a:bodyPr wrap="square" rtlCol="0">
            <a:spAutoFit/>
          </a:bodyPr>
          <a:lstStyle/>
          <a:p>
            <a:pPr defTabSz="914446"/>
            <a:r>
              <a:rPr lang="en-US" sz="2400" b="1" dirty="0">
                <a:solidFill>
                  <a:srgbClr val="F2F2F5"/>
                </a:solidFill>
                <a:latin typeface="Roboto Condensed"/>
              </a:rPr>
              <a:t>The Packing Advisor</a:t>
            </a:r>
            <a:endParaRPr lang="uk-UA" sz="2400" b="1" dirty="0">
              <a:solidFill>
                <a:srgbClr val="F2F2F5"/>
              </a:solidFill>
              <a:latin typeface="+mj-lt"/>
            </a:endParaRPr>
          </a:p>
        </p:txBody>
      </p:sp>
      <p:grpSp>
        <p:nvGrpSpPr>
          <p:cNvPr id="8" name="Group 7">
            <a:extLst>
              <a:ext uri="{FF2B5EF4-FFF2-40B4-BE49-F238E27FC236}">
                <a16:creationId xmlns:a16="http://schemas.microsoft.com/office/drawing/2014/main" id="{98671352-A194-4275-8038-B137DD925AD9}"/>
              </a:ext>
            </a:extLst>
          </p:cNvPr>
          <p:cNvGrpSpPr/>
          <p:nvPr/>
        </p:nvGrpSpPr>
        <p:grpSpPr>
          <a:xfrm>
            <a:off x="607203" y="1661160"/>
            <a:ext cx="825500" cy="825500"/>
            <a:chOff x="9565997" y="2838450"/>
            <a:chExt cx="1238250" cy="1238250"/>
          </a:xfrm>
        </p:grpSpPr>
        <p:sp>
          <p:nvSpPr>
            <p:cNvPr id="11" name="Oval 10">
              <a:extLst>
                <a:ext uri="{FF2B5EF4-FFF2-40B4-BE49-F238E27FC236}">
                  <a16:creationId xmlns:a16="http://schemas.microsoft.com/office/drawing/2014/main" id="{352125C3-D780-48C8-8F34-C7A261BA896A}"/>
                </a:ext>
              </a:extLst>
            </p:cNvPr>
            <p:cNvSpPr/>
            <p:nvPr/>
          </p:nvSpPr>
          <p:spPr>
            <a:xfrm>
              <a:off x="9565997" y="2838450"/>
              <a:ext cx="1238250" cy="12382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12" name="Freeform 27">
              <a:extLst>
                <a:ext uri="{FF2B5EF4-FFF2-40B4-BE49-F238E27FC236}">
                  <a16:creationId xmlns:a16="http://schemas.microsoft.com/office/drawing/2014/main" id="{77C86C7E-9CF6-4612-BA5F-F983FF79FE9C}"/>
                </a:ext>
              </a:extLst>
            </p:cNvPr>
            <p:cNvSpPr>
              <a:spLocks noEditPoints="1"/>
            </p:cNvSpPr>
            <p:nvPr/>
          </p:nvSpPr>
          <p:spPr bwMode="auto">
            <a:xfrm>
              <a:off x="9926675" y="3143248"/>
              <a:ext cx="516894" cy="628654"/>
            </a:xfrm>
            <a:custGeom>
              <a:avLst/>
              <a:gdLst>
                <a:gd name="T0" fmla="*/ 28 w 144"/>
                <a:gd name="T1" fmla="*/ 88 h 176"/>
                <a:gd name="T2" fmla="*/ 76 w 144"/>
                <a:gd name="T3" fmla="*/ 88 h 176"/>
                <a:gd name="T4" fmla="*/ 80 w 144"/>
                <a:gd name="T5" fmla="*/ 84 h 176"/>
                <a:gd name="T6" fmla="*/ 76 w 144"/>
                <a:gd name="T7" fmla="*/ 80 h 176"/>
                <a:gd name="T8" fmla="*/ 28 w 144"/>
                <a:gd name="T9" fmla="*/ 80 h 176"/>
                <a:gd name="T10" fmla="*/ 24 w 144"/>
                <a:gd name="T11" fmla="*/ 84 h 176"/>
                <a:gd name="T12" fmla="*/ 28 w 144"/>
                <a:gd name="T13" fmla="*/ 88 h 176"/>
                <a:gd name="T14" fmla="*/ 28 w 144"/>
                <a:gd name="T15" fmla="*/ 112 h 176"/>
                <a:gd name="T16" fmla="*/ 116 w 144"/>
                <a:gd name="T17" fmla="*/ 112 h 176"/>
                <a:gd name="T18" fmla="*/ 120 w 144"/>
                <a:gd name="T19" fmla="*/ 108 h 176"/>
                <a:gd name="T20" fmla="*/ 116 w 144"/>
                <a:gd name="T21" fmla="*/ 104 h 176"/>
                <a:gd name="T22" fmla="*/ 28 w 144"/>
                <a:gd name="T23" fmla="*/ 104 h 176"/>
                <a:gd name="T24" fmla="*/ 24 w 144"/>
                <a:gd name="T25" fmla="*/ 108 h 176"/>
                <a:gd name="T26" fmla="*/ 28 w 144"/>
                <a:gd name="T27" fmla="*/ 112 h 176"/>
                <a:gd name="T28" fmla="*/ 28 w 144"/>
                <a:gd name="T29" fmla="*/ 136 h 176"/>
                <a:gd name="T30" fmla="*/ 100 w 144"/>
                <a:gd name="T31" fmla="*/ 136 h 176"/>
                <a:gd name="T32" fmla="*/ 104 w 144"/>
                <a:gd name="T33" fmla="*/ 132 h 176"/>
                <a:gd name="T34" fmla="*/ 100 w 144"/>
                <a:gd name="T35" fmla="*/ 128 h 176"/>
                <a:gd name="T36" fmla="*/ 28 w 144"/>
                <a:gd name="T37" fmla="*/ 128 h 176"/>
                <a:gd name="T38" fmla="*/ 24 w 144"/>
                <a:gd name="T39" fmla="*/ 132 h 176"/>
                <a:gd name="T40" fmla="*/ 28 w 144"/>
                <a:gd name="T41" fmla="*/ 136 h 176"/>
                <a:gd name="T42" fmla="*/ 136 w 144"/>
                <a:gd name="T43" fmla="*/ 24 h 176"/>
                <a:gd name="T44" fmla="*/ 104 w 144"/>
                <a:gd name="T45" fmla="*/ 24 h 176"/>
                <a:gd name="T46" fmla="*/ 104 w 144"/>
                <a:gd name="T47" fmla="*/ 16 h 176"/>
                <a:gd name="T48" fmla="*/ 96 w 144"/>
                <a:gd name="T49" fmla="*/ 8 h 176"/>
                <a:gd name="T50" fmla="*/ 80 w 144"/>
                <a:gd name="T51" fmla="*/ 8 h 176"/>
                <a:gd name="T52" fmla="*/ 72 w 144"/>
                <a:gd name="T53" fmla="*/ 0 h 176"/>
                <a:gd name="T54" fmla="*/ 64 w 144"/>
                <a:gd name="T55" fmla="*/ 8 h 176"/>
                <a:gd name="T56" fmla="*/ 48 w 144"/>
                <a:gd name="T57" fmla="*/ 8 h 176"/>
                <a:gd name="T58" fmla="*/ 40 w 144"/>
                <a:gd name="T59" fmla="*/ 16 h 176"/>
                <a:gd name="T60" fmla="*/ 40 w 144"/>
                <a:gd name="T61" fmla="*/ 24 h 176"/>
                <a:gd name="T62" fmla="*/ 8 w 144"/>
                <a:gd name="T63" fmla="*/ 24 h 176"/>
                <a:gd name="T64" fmla="*/ 0 w 144"/>
                <a:gd name="T65" fmla="*/ 32 h 176"/>
                <a:gd name="T66" fmla="*/ 0 w 144"/>
                <a:gd name="T67" fmla="*/ 168 h 176"/>
                <a:gd name="T68" fmla="*/ 8 w 144"/>
                <a:gd name="T69" fmla="*/ 176 h 176"/>
                <a:gd name="T70" fmla="*/ 136 w 144"/>
                <a:gd name="T71" fmla="*/ 176 h 176"/>
                <a:gd name="T72" fmla="*/ 144 w 144"/>
                <a:gd name="T73" fmla="*/ 168 h 176"/>
                <a:gd name="T74" fmla="*/ 144 w 144"/>
                <a:gd name="T75" fmla="*/ 32 h 176"/>
                <a:gd name="T76" fmla="*/ 136 w 144"/>
                <a:gd name="T77" fmla="*/ 24 h 176"/>
                <a:gd name="T78" fmla="*/ 48 w 144"/>
                <a:gd name="T79" fmla="*/ 16 h 176"/>
                <a:gd name="T80" fmla="*/ 96 w 144"/>
                <a:gd name="T81" fmla="*/ 16 h 176"/>
                <a:gd name="T82" fmla="*/ 96 w 144"/>
                <a:gd name="T83" fmla="*/ 32 h 176"/>
                <a:gd name="T84" fmla="*/ 48 w 144"/>
                <a:gd name="T85" fmla="*/ 32 h 176"/>
                <a:gd name="T86" fmla="*/ 48 w 144"/>
                <a:gd name="T87" fmla="*/ 16 h 176"/>
                <a:gd name="T88" fmla="*/ 136 w 144"/>
                <a:gd name="T89" fmla="*/ 168 h 176"/>
                <a:gd name="T90" fmla="*/ 8 w 144"/>
                <a:gd name="T91" fmla="*/ 168 h 176"/>
                <a:gd name="T92" fmla="*/ 8 w 144"/>
                <a:gd name="T93" fmla="*/ 56 h 176"/>
                <a:gd name="T94" fmla="*/ 136 w 144"/>
                <a:gd name="T95" fmla="*/ 56 h 176"/>
                <a:gd name="T96" fmla="*/ 136 w 144"/>
                <a:gd name="T97" fmla="*/ 168 h 176"/>
                <a:gd name="T98" fmla="*/ 136 w 144"/>
                <a:gd name="T99" fmla="*/ 48 h 176"/>
                <a:gd name="T100" fmla="*/ 8 w 144"/>
                <a:gd name="T101" fmla="*/ 48 h 176"/>
                <a:gd name="T102" fmla="*/ 8 w 144"/>
                <a:gd name="T103" fmla="*/ 32 h 176"/>
                <a:gd name="T104" fmla="*/ 40 w 144"/>
                <a:gd name="T105" fmla="*/ 32 h 176"/>
                <a:gd name="T106" fmla="*/ 48 w 144"/>
                <a:gd name="T107" fmla="*/ 40 h 176"/>
                <a:gd name="T108" fmla="*/ 96 w 144"/>
                <a:gd name="T109" fmla="*/ 40 h 176"/>
                <a:gd name="T110" fmla="*/ 104 w 144"/>
                <a:gd name="T111" fmla="*/ 32 h 176"/>
                <a:gd name="T112" fmla="*/ 136 w 144"/>
                <a:gd name="T113" fmla="*/ 32 h 176"/>
                <a:gd name="T114" fmla="*/ 136 w 144"/>
                <a:gd name="T115"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176">
                  <a:moveTo>
                    <a:pt x="28" y="88"/>
                  </a:moveTo>
                  <a:cubicBezTo>
                    <a:pt x="76" y="88"/>
                    <a:pt x="76" y="88"/>
                    <a:pt x="76" y="88"/>
                  </a:cubicBezTo>
                  <a:cubicBezTo>
                    <a:pt x="78" y="88"/>
                    <a:pt x="80" y="86"/>
                    <a:pt x="80" y="84"/>
                  </a:cubicBezTo>
                  <a:cubicBezTo>
                    <a:pt x="80" y="82"/>
                    <a:pt x="78" y="80"/>
                    <a:pt x="76" y="80"/>
                  </a:cubicBezTo>
                  <a:cubicBezTo>
                    <a:pt x="28" y="80"/>
                    <a:pt x="28" y="80"/>
                    <a:pt x="28" y="80"/>
                  </a:cubicBezTo>
                  <a:cubicBezTo>
                    <a:pt x="26" y="80"/>
                    <a:pt x="24" y="82"/>
                    <a:pt x="24" y="84"/>
                  </a:cubicBezTo>
                  <a:cubicBezTo>
                    <a:pt x="24" y="86"/>
                    <a:pt x="26" y="88"/>
                    <a:pt x="28" y="88"/>
                  </a:cubicBezTo>
                  <a:moveTo>
                    <a:pt x="28" y="112"/>
                  </a:moveTo>
                  <a:cubicBezTo>
                    <a:pt x="116" y="112"/>
                    <a:pt x="116" y="112"/>
                    <a:pt x="116" y="112"/>
                  </a:cubicBezTo>
                  <a:cubicBezTo>
                    <a:pt x="118" y="112"/>
                    <a:pt x="120" y="110"/>
                    <a:pt x="120" y="108"/>
                  </a:cubicBezTo>
                  <a:cubicBezTo>
                    <a:pt x="120" y="106"/>
                    <a:pt x="118" y="104"/>
                    <a:pt x="116" y="104"/>
                  </a:cubicBezTo>
                  <a:cubicBezTo>
                    <a:pt x="28" y="104"/>
                    <a:pt x="28" y="104"/>
                    <a:pt x="28" y="104"/>
                  </a:cubicBezTo>
                  <a:cubicBezTo>
                    <a:pt x="26" y="104"/>
                    <a:pt x="24" y="106"/>
                    <a:pt x="24" y="108"/>
                  </a:cubicBezTo>
                  <a:cubicBezTo>
                    <a:pt x="24" y="110"/>
                    <a:pt x="26" y="112"/>
                    <a:pt x="28" y="112"/>
                  </a:cubicBezTo>
                  <a:moveTo>
                    <a:pt x="28" y="136"/>
                  </a:moveTo>
                  <a:cubicBezTo>
                    <a:pt x="100" y="136"/>
                    <a:pt x="100" y="136"/>
                    <a:pt x="100" y="136"/>
                  </a:cubicBezTo>
                  <a:cubicBezTo>
                    <a:pt x="102" y="136"/>
                    <a:pt x="104" y="134"/>
                    <a:pt x="104" y="132"/>
                  </a:cubicBezTo>
                  <a:cubicBezTo>
                    <a:pt x="104" y="130"/>
                    <a:pt x="102" y="128"/>
                    <a:pt x="100" y="128"/>
                  </a:cubicBezTo>
                  <a:cubicBezTo>
                    <a:pt x="28" y="128"/>
                    <a:pt x="28" y="128"/>
                    <a:pt x="28" y="128"/>
                  </a:cubicBezTo>
                  <a:cubicBezTo>
                    <a:pt x="26" y="128"/>
                    <a:pt x="24" y="130"/>
                    <a:pt x="24" y="132"/>
                  </a:cubicBezTo>
                  <a:cubicBezTo>
                    <a:pt x="24" y="134"/>
                    <a:pt x="26" y="136"/>
                    <a:pt x="28" y="136"/>
                  </a:cubicBezTo>
                  <a:moveTo>
                    <a:pt x="136" y="24"/>
                  </a:moveTo>
                  <a:cubicBezTo>
                    <a:pt x="104" y="24"/>
                    <a:pt x="104" y="24"/>
                    <a:pt x="104" y="24"/>
                  </a:cubicBezTo>
                  <a:cubicBezTo>
                    <a:pt x="104" y="16"/>
                    <a:pt x="104" y="16"/>
                    <a:pt x="104" y="16"/>
                  </a:cubicBezTo>
                  <a:cubicBezTo>
                    <a:pt x="104" y="12"/>
                    <a:pt x="100" y="8"/>
                    <a:pt x="96" y="8"/>
                  </a:cubicBezTo>
                  <a:cubicBezTo>
                    <a:pt x="80" y="8"/>
                    <a:pt x="80" y="8"/>
                    <a:pt x="80" y="8"/>
                  </a:cubicBezTo>
                  <a:cubicBezTo>
                    <a:pt x="80" y="4"/>
                    <a:pt x="76" y="0"/>
                    <a:pt x="72" y="0"/>
                  </a:cubicBezTo>
                  <a:cubicBezTo>
                    <a:pt x="68" y="0"/>
                    <a:pt x="64" y="4"/>
                    <a:pt x="64" y="8"/>
                  </a:cubicBezTo>
                  <a:cubicBezTo>
                    <a:pt x="48" y="8"/>
                    <a:pt x="48" y="8"/>
                    <a:pt x="48" y="8"/>
                  </a:cubicBezTo>
                  <a:cubicBezTo>
                    <a:pt x="44" y="8"/>
                    <a:pt x="40" y="12"/>
                    <a:pt x="40" y="16"/>
                  </a:cubicBezTo>
                  <a:cubicBezTo>
                    <a:pt x="40" y="24"/>
                    <a:pt x="40" y="24"/>
                    <a:pt x="40" y="24"/>
                  </a:cubicBezTo>
                  <a:cubicBezTo>
                    <a:pt x="8" y="24"/>
                    <a:pt x="8" y="24"/>
                    <a:pt x="8" y="24"/>
                  </a:cubicBezTo>
                  <a:cubicBezTo>
                    <a:pt x="4" y="24"/>
                    <a:pt x="0" y="28"/>
                    <a:pt x="0" y="32"/>
                  </a:cubicBezTo>
                  <a:cubicBezTo>
                    <a:pt x="0" y="168"/>
                    <a:pt x="0" y="168"/>
                    <a:pt x="0" y="168"/>
                  </a:cubicBezTo>
                  <a:cubicBezTo>
                    <a:pt x="0" y="172"/>
                    <a:pt x="4" y="176"/>
                    <a:pt x="8" y="176"/>
                  </a:cubicBezTo>
                  <a:cubicBezTo>
                    <a:pt x="136" y="176"/>
                    <a:pt x="136" y="176"/>
                    <a:pt x="136" y="176"/>
                  </a:cubicBezTo>
                  <a:cubicBezTo>
                    <a:pt x="140" y="176"/>
                    <a:pt x="144" y="172"/>
                    <a:pt x="144" y="168"/>
                  </a:cubicBezTo>
                  <a:cubicBezTo>
                    <a:pt x="144" y="32"/>
                    <a:pt x="144" y="32"/>
                    <a:pt x="144" y="32"/>
                  </a:cubicBezTo>
                  <a:cubicBezTo>
                    <a:pt x="144" y="28"/>
                    <a:pt x="140" y="24"/>
                    <a:pt x="136" y="24"/>
                  </a:cubicBezTo>
                  <a:moveTo>
                    <a:pt x="48" y="16"/>
                  </a:moveTo>
                  <a:cubicBezTo>
                    <a:pt x="96" y="16"/>
                    <a:pt x="96" y="16"/>
                    <a:pt x="96" y="16"/>
                  </a:cubicBezTo>
                  <a:cubicBezTo>
                    <a:pt x="96" y="32"/>
                    <a:pt x="96" y="32"/>
                    <a:pt x="96" y="32"/>
                  </a:cubicBezTo>
                  <a:cubicBezTo>
                    <a:pt x="48" y="32"/>
                    <a:pt x="48" y="32"/>
                    <a:pt x="48" y="32"/>
                  </a:cubicBezTo>
                  <a:lnTo>
                    <a:pt x="48" y="16"/>
                  </a:lnTo>
                  <a:close/>
                  <a:moveTo>
                    <a:pt x="136" y="168"/>
                  </a:moveTo>
                  <a:cubicBezTo>
                    <a:pt x="8" y="168"/>
                    <a:pt x="8" y="168"/>
                    <a:pt x="8" y="168"/>
                  </a:cubicBezTo>
                  <a:cubicBezTo>
                    <a:pt x="8" y="56"/>
                    <a:pt x="8" y="56"/>
                    <a:pt x="8" y="56"/>
                  </a:cubicBezTo>
                  <a:cubicBezTo>
                    <a:pt x="136" y="56"/>
                    <a:pt x="136" y="56"/>
                    <a:pt x="136" y="56"/>
                  </a:cubicBezTo>
                  <a:lnTo>
                    <a:pt x="136" y="168"/>
                  </a:lnTo>
                  <a:close/>
                  <a:moveTo>
                    <a:pt x="136" y="48"/>
                  </a:moveTo>
                  <a:cubicBezTo>
                    <a:pt x="8" y="48"/>
                    <a:pt x="8" y="48"/>
                    <a:pt x="8" y="48"/>
                  </a:cubicBezTo>
                  <a:cubicBezTo>
                    <a:pt x="8" y="32"/>
                    <a:pt x="8" y="32"/>
                    <a:pt x="8" y="32"/>
                  </a:cubicBezTo>
                  <a:cubicBezTo>
                    <a:pt x="40" y="32"/>
                    <a:pt x="40" y="32"/>
                    <a:pt x="40" y="32"/>
                  </a:cubicBezTo>
                  <a:cubicBezTo>
                    <a:pt x="40" y="36"/>
                    <a:pt x="44" y="40"/>
                    <a:pt x="48" y="40"/>
                  </a:cubicBezTo>
                  <a:cubicBezTo>
                    <a:pt x="96" y="40"/>
                    <a:pt x="96" y="40"/>
                    <a:pt x="96" y="40"/>
                  </a:cubicBezTo>
                  <a:cubicBezTo>
                    <a:pt x="100" y="40"/>
                    <a:pt x="104" y="36"/>
                    <a:pt x="104" y="32"/>
                  </a:cubicBezTo>
                  <a:cubicBezTo>
                    <a:pt x="136" y="32"/>
                    <a:pt x="136" y="32"/>
                    <a:pt x="136" y="32"/>
                  </a:cubicBezTo>
                  <a:lnTo>
                    <a:pt x="136" y="48"/>
                  </a:lnTo>
                  <a:close/>
                </a:path>
              </a:pathLst>
            </a:custGeom>
            <a:solidFill>
              <a:schemeClr val="bg1"/>
            </a:solidFill>
            <a:ln>
              <a:noFill/>
            </a:ln>
          </p:spPr>
          <p:txBody>
            <a:bodyPr vert="horz" wrap="square" lIns="60960" tIns="30480" rIns="60960" bIns="30480" numCol="1" anchor="t" anchorCtr="0" compatLnSpc="1">
              <a:prstTxWarp prst="textNoShape">
                <a:avLst/>
              </a:prstTxWarp>
            </a:bodyPr>
            <a:lstStyle/>
            <a:p>
              <a:pPr defTabSz="914446"/>
              <a:endParaRPr lang="uk-UA">
                <a:solidFill>
                  <a:srgbClr val="0A091B"/>
                </a:solidFill>
                <a:latin typeface="Roboto"/>
              </a:endParaRPr>
            </a:p>
          </p:txBody>
        </p:sp>
      </p:grpSp>
      <p:sp>
        <p:nvSpPr>
          <p:cNvPr id="27" name="Freeform 15">
            <a:extLst>
              <a:ext uri="{FF2B5EF4-FFF2-40B4-BE49-F238E27FC236}">
                <a16:creationId xmlns:a16="http://schemas.microsoft.com/office/drawing/2014/main" id="{A90E76BF-5A7C-449D-A1D9-DCAC1BC5B10C}"/>
              </a:ext>
            </a:extLst>
          </p:cNvPr>
          <p:cNvSpPr>
            <a:spLocks noEditPoints="1"/>
          </p:cNvSpPr>
          <p:nvPr/>
        </p:nvSpPr>
        <p:spPr bwMode="auto">
          <a:xfrm>
            <a:off x="2587612" y="2931461"/>
            <a:ext cx="247029" cy="247029"/>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bg1"/>
          </a:solidFill>
          <a:ln>
            <a:noFill/>
          </a:ln>
        </p:spPr>
        <p:txBody>
          <a:bodyPr vert="horz" wrap="square" lIns="60960" tIns="30480" rIns="60960" bIns="30480" numCol="1" anchor="t" anchorCtr="0" compatLnSpc="1">
            <a:prstTxWarp prst="textNoShape">
              <a:avLst/>
            </a:prstTxWarp>
          </a:bodyPr>
          <a:lstStyle/>
          <a:p>
            <a:pPr defTabSz="914446"/>
            <a:endParaRPr lang="uk-UA" dirty="0">
              <a:solidFill>
                <a:srgbClr val="0A091B"/>
              </a:solidFill>
              <a:latin typeface="Roboto"/>
            </a:endParaRPr>
          </a:p>
        </p:txBody>
      </p:sp>
    </p:spTree>
    <p:extLst>
      <p:ext uri="{BB962C8B-B14F-4D97-AF65-F5344CB8AC3E}">
        <p14:creationId xmlns:p14="http://schemas.microsoft.com/office/powerpoint/2010/main" val="2257152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618447"/>
            <a:ext cx="8951686" cy="923330"/>
          </a:xfrm>
        </p:spPr>
        <p:txBody>
          <a:bodyPr/>
          <a:lstStyle/>
          <a:p>
            <a:r>
              <a:rPr lang="en-US" dirty="0">
                <a:solidFill>
                  <a:srgbClr val="00B0F0"/>
                </a:solidFill>
              </a:rPr>
              <a:t>3.2 Node.js Specific Plugins</a:t>
            </a:r>
            <a:br>
              <a:rPr lang="en-US" dirty="0">
                <a:solidFill>
                  <a:srgbClr val="00B0F0"/>
                </a:solidFill>
              </a:rPr>
            </a:br>
            <a:endParaRPr lang="en-US" dirty="0">
              <a:solidFill>
                <a:srgbClr val="00B0F0"/>
              </a:solidFill>
            </a:endParaRPr>
          </a:p>
        </p:txBody>
      </p:sp>
      <p:sp>
        <p:nvSpPr>
          <p:cNvPr id="3" name="Rectangle 2"/>
          <p:cNvSpPr/>
          <p:nvPr/>
        </p:nvSpPr>
        <p:spPr>
          <a:xfrm>
            <a:off x="584200" y="1541777"/>
            <a:ext cx="11006117" cy="483209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apple-system"/>
                <a:ea typeface="+mn-ea"/>
                <a:cs typeface="+mn-cs"/>
              </a:rPr>
              <a:t>TL;DR:</a:t>
            </a:r>
            <a:r>
              <a:rPr kumimoji="0" lang="en-US" sz="2800" b="0" i="0" u="none" strike="noStrike" kern="1200" cap="none" spc="0" normalizeH="0" baseline="0" noProof="0" dirty="0">
                <a:ln>
                  <a:noFill/>
                </a:ln>
                <a:solidFill>
                  <a:srgbClr val="24292E"/>
                </a:solidFill>
                <a:effectLst/>
                <a:uLnTx/>
                <a:uFillTx/>
                <a:latin typeface="-apple-system"/>
                <a:ea typeface="+mn-ea"/>
                <a:cs typeface="+mn-cs"/>
              </a:rPr>
              <a:t> On top of </a:t>
            </a:r>
            <a:r>
              <a:rPr kumimoji="0" lang="en-US" sz="2800" b="0" i="0" u="none" strike="noStrike" kern="1200" cap="none" spc="0" normalizeH="0" baseline="0" noProof="0" dirty="0" err="1">
                <a:ln>
                  <a:noFill/>
                </a:ln>
                <a:solidFill>
                  <a:srgbClr val="24292E"/>
                </a:solidFill>
                <a:effectLst/>
                <a:uLnTx/>
                <a:uFillTx/>
                <a:latin typeface="-apple-system"/>
                <a:ea typeface="+mn-ea"/>
                <a:cs typeface="+mn-cs"/>
              </a:rPr>
              <a:t>ESLint</a:t>
            </a:r>
            <a:r>
              <a:rPr kumimoji="0" lang="en-US" sz="2800" b="0" i="0" u="none" strike="noStrike" kern="1200" cap="none" spc="0" normalizeH="0" baseline="0" noProof="0" dirty="0">
                <a:ln>
                  <a:noFill/>
                </a:ln>
                <a:solidFill>
                  <a:srgbClr val="24292E"/>
                </a:solidFill>
                <a:effectLst/>
                <a:uLnTx/>
                <a:uFillTx/>
                <a:latin typeface="-apple-system"/>
                <a:ea typeface="+mn-ea"/>
                <a:cs typeface="+mn-cs"/>
              </a:rPr>
              <a:t> standard rules that cover vanilla JS only, add Node-specific plugins like </a:t>
            </a:r>
            <a:r>
              <a:rPr kumimoji="0" lang="en-US" sz="2800" b="0" i="0" u="none" strike="noStrike" kern="1200" cap="none" spc="0" normalizeH="0" baseline="0" noProof="0" dirty="0" err="1">
                <a:ln>
                  <a:noFill/>
                </a:ln>
                <a:solidFill>
                  <a:srgbClr val="0366D6"/>
                </a:solidFill>
                <a:effectLst/>
                <a:uLnTx/>
                <a:uFillTx/>
                <a:latin typeface="-apple-system"/>
                <a:ea typeface="+mn-ea"/>
                <a:cs typeface="+mn-cs"/>
                <a:hlinkClick r:id="rId2"/>
              </a:rPr>
              <a:t>eslint</a:t>
            </a:r>
            <a:r>
              <a:rPr kumimoji="0" lang="en-US" sz="2800" b="0" i="0" u="none" strike="noStrike" kern="1200" cap="none" spc="0" normalizeH="0" baseline="0" noProof="0" dirty="0">
                <a:ln>
                  <a:noFill/>
                </a:ln>
                <a:solidFill>
                  <a:srgbClr val="0366D6"/>
                </a:solidFill>
                <a:effectLst/>
                <a:uLnTx/>
                <a:uFillTx/>
                <a:latin typeface="-apple-system"/>
                <a:ea typeface="+mn-ea"/>
                <a:cs typeface="+mn-cs"/>
                <a:hlinkClick r:id="rId2"/>
              </a:rPr>
              <a:t>-plugin-node</a:t>
            </a:r>
            <a:r>
              <a:rPr kumimoji="0" lang="en-US" sz="2800" b="0" i="0" u="none" strike="noStrike" kern="1200" cap="none" spc="0" normalizeH="0" baseline="0" noProof="0" dirty="0">
                <a:ln>
                  <a:noFill/>
                </a:ln>
                <a:solidFill>
                  <a:srgbClr val="24292E"/>
                </a:solidFill>
                <a:effectLst/>
                <a:uLnTx/>
                <a:uFillTx/>
                <a:latin typeface="-apple-system"/>
                <a:ea typeface="+mn-ea"/>
                <a:cs typeface="+mn-cs"/>
              </a:rPr>
              <a:t>, </a:t>
            </a:r>
            <a:r>
              <a:rPr kumimoji="0" lang="en-US" sz="2800" b="0" i="0" u="none" strike="noStrike" kern="1200" cap="none" spc="0" normalizeH="0" baseline="0" noProof="0" dirty="0" err="1">
                <a:ln>
                  <a:noFill/>
                </a:ln>
                <a:solidFill>
                  <a:srgbClr val="0366D6"/>
                </a:solidFill>
                <a:effectLst/>
                <a:uLnTx/>
                <a:uFillTx/>
                <a:latin typeface="-apple-system"/>
                <a:ea typeface="+mn-ea"/>
                <a:cs typeface="+mn-cs"/>
                <a:hlinkClick r:id="rId3"/>
              </a:rPr>
              <a:t>eslint</a:t>
            </a:r>
            <a:r>
              <a:rPr kumimoji="0" lang="en-US" sz="2800" b="0" i="0" u="none" strike="noStrike" kern="1200" cap="none" spc="0" normalizeH="0" baseline="0" noProof="0" dirty="0">
                <a:ln>
                  <a:noFill/>
                </a:ln>
                <a:solidFill>
                  <a:srgbClr val="0366D6"/>
                </a:solidFill>
                <a:effectLst/>
                <a:uLnTx/>
                <a:uFillTx/>
                <a:latin typeface="-apple-system"/>
                <a:ea typeface="+mn-ea"/>
                <a:cs typeface="+mn-cs"/>
                <a:hlinkClick r:id="rId3"/>
              </a:rPr>
              <a:t>-plugin-mocha</a:t>
            </a:r>
            <a:r>
              <a:rPr kumimoji="0" lang="en-US" sz="2800" b="0" i="0" u="none" strike="noStrike" kern="1200" cap="none" spc="0" normalizeH="0" baseline="0" noProof="0" dirty="0">
                <a:ln>
                  <a:noFill/>
                </a:ln>
                <a:solidFill>
                  <a:srgbClr val="24292E"/>
                </a:solidFill>
                <a:effectLst/>
                <a:uLnTx/>
                <a:uFillTx/>
                <a:latin typeface="-apple-system"/>
                <a:ea typeface="+mn-ea"/>
                <a:cs typeface="+mn-cs"/>
              </a:rPr>
              <a:t> and </a:t>
            </a:r>
            <a:r>
              <a:rPr kumimoji="0" lang="en-US" sz="2800" b="0" i="0" u="none" strike="noStrike" kern="1200" cap="none" spc="0" normalizeH="0" baseline="0" noProof="0" dirty="0" err="1">
                <a:ln>
                  <a:noFill/>
                </a:ln>
                <a:solidFill>
                  <a:srgbClr val="0366D6"/>
                </a:solidFill>
                <a:effectLst/>
                <a:uLnTx/>
                <a:uFillTx/>
                <a:latin typeface="-apple-system"/>
                <a:ea typeface="+mn-ea"/>
                <a:cs typeface="+mn-cs"/>
                <a:hlinkClick r:id="rId4"/>
              </a:rPr>
              <a:t>eslint</a:t>
            </a:r>
            <a:r>
              <a:rPr kumimoji="0" lang="en-US" sz="2800" b="0" i="0" u="none" strike="noStrike" kern="1200" cap="none" spc="0" normalizeH="0" baseline="0" noProof="0" dirty="0">
                <a:ln>
                  <a:noFill/>
                </a:ln>
                <a:solidFill>
                  <a:srgbClr val="0366D6"/>
                </a:solidFill>
                <a:effectLst/>
                <a:uLnTx/>
                <a:uFillTx/>
                <a:latin typeface="-apple-system"/>
                <a:ea typeface="+mn-ea"/>
                <a:cs typeface="+mn-cs"/>
                <a:hlinkClick r:id="rId4"/>
              </a:rPr>
              <a:t>-plugin-node-security</a:t>
            </a:r>
            <a:endParaRPr kumimoji="0" lang="en-US" sz="2800" b="0" i="0" u="none" strike="noStrike" kern="1200" cap="none" spc="0" normalizeH="0" baseline="0" noProof="0" dirty="0">
              <a:ln>
                <a:noFill/>
              </a:ln>
              <a:solidFill>
                <a:srgbClr val="0366D6"/>
              </a:solidFill>
              <a:effectLst/>
              <a:uLnTx/>
              <a:uFillTx/>
              <a:latin typeface="-apple-system"/>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apple-system"/>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apple-system"/>
                <a:ea typeface="+mn-ea"/>
                <a:cs typeface="+mn-cs"/>
              </a:rPr>
              <a:t>Otherwise:</a:t>
            </a:r>
            <a:r>
              <a:rPr kumimoji="0" lang="en-US" sz="2800" b="0" i="0" u="none" strike="noStrike" kern="1200" cap="none" spc="0" normalizeH="0" baseline="0" noProof="0" dirty="0">
                <a:ln>
                  <a:noFill/>
                </a:ln>
                <a:solidFill>
                  <a:srgbClr val="24292E"/>
                </a:solidFill>
                <a:effectLst/>
                <a:uLnTx/>
                <a:uFillTx/>
                <a:latin typeface="-apple-system"/>
                <a:ea typeface="+mn-ea"/>
                <a:cs typeface="+mn-cs"/>
              </a:rPr>
              <a:t> Many faulty Node.js code patterns might escape under the radar. For example, developers might require(</a:t>
            </a:r>
            <a:r>
              <a:rPr kumimoji="0" lang="en-US" sz="2800" b="0" i="0" u="none" strike="noStrike" kern="1200" cap="none" spc="0" normalizeH="0" baseline="0" noProof="0" dirty="0" err="1">
                <a:ln>
                  <a:noFill/>
                </a:ln>
                <a:solidFill>
                  <a:srgbClr val="24292E"/>
                </a:solidFill>
                <a:effectLst/>
                <a:uLnTx/>
                <a:uFillTx/>
                <a:latin typeface="-apple-system"/>
                <a:ea typeface="+mn-ea"/>
                <a:cs typeface="+mn-cs"/>
              </a:rPr>
              <a:t>variableAsPath</a:t>
            </a:r>
            <a:r>
              <a:rPr kumimoji="0" lang="en-US" sz="2800" b="0" i="0" u="none" strike="noStrike" kern="1200" cap="none" spc="0" normalizeH="0" baseline="0" noProof="0" dirty="0">
                <a:ln>
                  <a:noFill/>
                </a:ln>
                <a:solidFill>
                  <a:srgbClr val="24292E"/>
                </a:solidFill>
                <a:effectLst/>
                <a:uLnTx/>
                <a:uFillTx/>
                <a:latin typeface="-apple-system"/>
                <a:ea typeface="+mn-ea"/>
                <a:cs typeface="+mn-cs"/>
              </a:rPr>
              <a:t>) files with a variable given as path which allows attackers to execute any JS script. Node.js linters can detect such patterns and complain early</a:t>
            </a:r>
          </a:p>
          <a:p>
            <a:pPr marL="0" marR="0" lvl="0" indent="0" algn="just" defTabSz="914400" rtl="0" eaLnBrk="1" fontAlgn="auto" latinLnBrk="0" hangingPunct="1">
              <a:lnSpc>
                <a:spcPct val="100000"/>
              </a:lnSpc>
              <a:spcBef>
                <a:spcPts val="0"/>
              </a:spcBef>
              <a:spcAft>
                <a:spcPts val="0"/>
              </a:spcAft>
              <a:buClrTx/>
              <a:buSzTx/>
              <a:buFontTx/>
              <a:buNone/>
              <a:tabLst/>
              <a:defRPr/>
            </a:pPr>
            <a:br>
              <a:rPr kumimoji="0" lang="en-US" sz="2800" b="0" i="0" u="none" strike="noStrike" kern="1200" cap="none" spc="0" normalizeH="0" baseline="0" noProof="0" dirty="0">
                <a:ln>
                  <a:noFill/>
                </a:ln>
                <a:solidFill>
                  <a:srgbClr val="0A091B"/>
                </a:solidFill>
                <a:effectLst/>
                <a:uLnTx/>
                <a:uFillTx/>
                <a:latin typeface="Roboto"/>
                <a:ea typeface="+mn-ea"/>
                <a:cs typeface="+mn-cs"/>
              </a:rPr>
            </a:br>
            <a:endParaRPr kumimoji="0" lang="en-US" sz="2800" b="0"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3408531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074" y="535320"/>
            <a:ext cx="10400475" cy="923330"/>
          </a:xfrm>
        </p:spPr>
        <p:txBody>
          <a:bodyPr/>
          <a:lstStyle/>
          <a:p>
            <a:r>
              <a:rPr lang="en-US" dirty="0">
                <a:solidFill>
                  <a:srgbClr val="00B0F0"/>
                </a:solidFill>
              </a:rPr>
              <a:t>3.3 Start a </a:t>
            </a:r>
            <a:r>
              <a:rPr lang="en-US" dirty="0" err="1">
                <a:solidFill>
                  <a:srgbClr val="00B0F0"/>
                </a:solidFill>
              </a:rPr>
              <a:t>Codeblock's</a:t>
            </a:r>
            <a:r>
              <a:rPr lang="en-US" dirty="0">
                <a:solidFill>
                  <a:srgbClr val="00B0F0"/>
                </a:solidFill>
              </a:rPr>
              <a:t> Curly Braces on the Same Line</a:t>
            </a:r>
            <a:br>
              <a:rPr lang="en-US" dirty="0">
                <a:solidFill>
                  <a:srgbClr val="00B0F0"/>
                </a:solidFill>
              </a:rPr>
            </a:br>
            <a:endParaRPr lang="en-US" dirty="0">
              <a:solidFill>
                <a:srgbClr val="00B0F0"/>
              </a:solidFill>
            </a:endParaRPr>
          </a:p>
        </p:txBody>
      </p:sp>
      <p:sp>
        <p:nvSpPr>
          <p:cNvPr id="3" name="Rectangle 2"/>
          <p:cNvSpPr/>
          <p:nvPr/>
        </p:nvSpPr>
        <p:spPr>
          <a:xfrm>
            <a:off x="441695" y="1918303"/>
            <a:ext cx="11255500" cy="193899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24292E"/>
                </a:solidFill>
                <a:effectLst/>
                <a:uLnTx/>
                <a:uFillTx/>
                <a:latin typeface="Roboto"/>
                <a:ea typeface="+mn-ea"/>
                <a:cs typeface="+mn-cs"/>
              </a:rPr>
              <a:t>TL;DR:</a:t>
            </a:r>
            <a:r>
              <a:rPr kumimoji="0" lang="en-US" sz="4000" b="0" i="0" u="none" strike="noStrike" kern="1200" cap="none" spc="0" normalizeH="0" baseline="0" noProof="0" dirty="0">
                <a:ln>
                  <a:noFill/>
                </a:ln>
                <a:solidFill>
                  <a:srgbClr val="24292E"/>
                </a:solidFill>
                <a:effectLst/>
                <a:uLnTx/>
                <a:uFillTx/>
                <a:latin typeface="Roboto"/>
                <a:ea typeface="+mn-ea"/>
                <a:cs typeface="+mn-cs"/>
              </a:rPr>
              <a:t> The opening curly braces of a code block should be in the same line of the opening statement</a:t>
            </a:r>
            <a:endParaRPr kumimoji="0" lang="en-US" sz="4000" b="0"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1943327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634760"/>
            <a:ext cx="3632200" cy="923330"/>
          </a:xfrm>
        </p:spPr>
        <p:txBody>
          <a:bodyPr/>
          <a:lstStyle/>
          <a:p>
            <a:r>
              <a:rPr lang="en-US" dirty="0"/>
              <a:t>Code Example</a:t>
            </a:r>
            <a:br>
              <a:rPr lang="en-US" dirty="0"/>
            </a:br>
            <a:endParaRPr lang="en-US" dirty="0"/>
          </a:p>
        </p:txBody>
      </p:sp>
      <p:sp>
        <p:nvSpPr>
          <p:cNvPr id="3" name="Rectangle 2"/>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4"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5" name="Rectangle 1">
            <a:extLst>
              <a:ext uri="{FF2B5EF4-FFF2-40B4-BE49-F238E27FC236}">
                <a16:creationId xmlns:a16="http://schemas.microsoft.com/office/drawing/2014/main" id="{713BF653-E4DB-4753-B16C-F20D52269D80}"/>
              </a:ext>
            </a:extLst>
          </p:cNvPr>
          <p:cNvSpPr>
            <a:spLocks noChangeArrowheads="1"/>
          </p:cNvSpPr>
          <p:nvPr/>
        </p:nvSpPr>
        <p:spPr bwMode="auto">
          <a:xfrm>
            <a:off x="3254988" y="1865916"/>
            <a:ext cx="7254674" cy="4104329"/>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667"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Do</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667"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function </a:t>
            </a:r>
            <a:r>
              <a:rPr kumimoji="0" lang="en-US" altLang="en-US" sz="2667"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someFunction</a:t>
            </a:r>
            <a:r>
              <a:rPr kumimoji="0" lang="en-US" altLang="en-US" sz="2667"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667"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code block</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667"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2667"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667"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Avoid</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667"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function </a:t>
            </a:r>
            <a:r>
              <a:rPr kumimoji="0" lang="en-US" altLang="en-US" sz="2667"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someFunction</a:t>
            </a:r>
            <a:r>
              <a:rPr kumimoji="0" lang="en-US" altLang="en-US" sz="2667"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667"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667"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code block</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667"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2538857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573" y="606572"/>
            <a:ext cx="7586023" cy="923330"/>
          </a:xfrm>
        </p:spPr>
        <p:txBody>
          <a:bodyPr/>
          <a:lstStyle/>
          <a:p>
            <a:r>
              <a:rPr lang="en-US" dirty="0">
                <a:solidFill>
                  <a:srgbClr val="00B0F0"/>
                </a:solidFill>
              </a:rPr>
              <a:t>3.4 Don't Forget the Semicolon</a:t>
            </a:r>
            <a:br>
              <a:rPr lang="en-US" dirty="0">
                <a:solidFill>
                  <a:srgbClr val="00B0F0"/>
                </a:solidFill>
              </a:rPr>
            </a:br>
            <a:endParaRPr lang="en-US" dirty="0">
              <a:solidFill>
                <a:srgbClr val="00B0F0"/>
              </a:solidFill>
            </a:endParaRPr>
          </a:p>
        </p:txBody>
      </p:sp>
      <p:sp>
        <p:nvSpPr>
          <p:cNvPr id="3" name="Rectangle 2"/>
          <p:cNvSpPr/>
          <p:nvPr/>
        </p:nvSpPr>
        <p:spPr>
          <a:xfrm>
            <a:off x="548573" y="1997839"/>
            <a:ext cx="10982367" cy="397031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While not unanimously agreed upon, it is still recommended to put a semicolon at the end of each statement. This will make your code more readable and explicit to other developers who read it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As seen in the previous section, JavaScript's interpreter automatically adds a semicolon at the end of a statement if there isn't one which might lead to some undesired results</a:t>
            </a:r>
          </a:p>
          <a:p>
            <a:pPr marL="0" marR="0" lvl="0" indent="0" algn="just" defTabSz="914400" rtl="0" eaLnBrk="1" fontAlgn="auto" latinLnBrk="0" hangingPunct="1">
              <a:lnSpc>
                <a:spcPct val="100000"/>
              </a:lnSpc>
              <a:spcBef>
                <a:spcPts val="0"/>
              </a:spcBef>
              <a:spcAft>
                <a:spcPts val="0"/>
              </a:spcAft>
              <a:buClrTx/>
              <a:buSzTx/>
              <a:buFontTx/>
              <a:buNone/>
              <a:tabLst/>
              <a:defRPr/>
            </a:pPr>
            <a:br>
              <a:rPr kumimoji="0" lang="en-US" sz="2800" b="0" i="0" u="none" strike="noStrike" kern="1200" cap="none" spc="0" normalizeH="0" baseline="0" noProof="0" dirty="0">
                <a:ln>
                  <a:noFill/>
                </a:ln>
                <a:solidFill>
                  <a:srgbClr val="0A091B"/>
                </a:solidFill>
                <a:effectLst/>
                <a:uLnTx/>
                <a:uFillTx/>
                <a:latin typeface="Roboto"/>
                <a:ea typeface="+mn-ea"/>
                <a:cs typeface="+mn-cs"/>
              </a:rPr>
            </a:br>
            <a:endParaRPr kumimoji="0" lang="en-US" sz="2800" b="0"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2499802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075" y="677824"/>
            <a:ext cx="8381670" cy="923330"/>
          </a:xfrm>
        </p:spPr>
        <p:txBody>
          <a:bodyPr/>
          <a:lstStyle/>
          <a:p>
            <a:r>
              <a:rPr lang="en-US" dirty="0">
                <a:solidFill>
                  <a:srgbClr val="00B0F0"/>
                </a:solidFill>
              </a:rPr>
              <a:t>3.5 Name Your Functions</a:t>
            </a:r>
            <a:br>
              <a:rPr lang="en-US" dirty="0">
                <a:solidFill>
                  <a:srgbClr val="00B0F0"/>
                </a:solidFill>
              </a:rPr>
            </a:br>
            <a:endParaRPr lang="en-US" dirty="0">
              <a:solidFill>
                <a:srgbClr val="00B0F0"/>
              </a:solidFill>
            </a:endParaRPr>
          </a:p>
        </p:txBody>
      </p:sp>
      <p:sp>
        <p:nvSpPr>
          <p:cNvPr id="3" name="Rectangle 2"/>
          <p:cNvSpPr/>
          <p:nvPr/>
        </p:nvSpPr>
        <p:spPr>
          <a:xfrm>
            <a:off x="596075" y="1601154"/>
            <a:ext cx="10934865" cy="35394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Name all functions, including closures and callbacks. Avoid anonymous functions. This is especially useful when profiling a node app. Naming all functions will allow you to easily understand what you're looking at when checking a memory snapshot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Debugging production issues using a core dump (memory snapshot) might become challenging as you notice significant memory consumption from anonymous functions</a:t>
            </a:r>
          </a:p>
        </p:txBody>
      </p:sp>
    </p:spTree>
    <p:extLst>
      <p:ext uri="{BB962C8B-B14F-4D97-AF65-F5344CB8AC3E}">
        <p14:creationId xmlns:p14="http://schemas.microsoft.com/office/powerpoint/2010/main" val="3787732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11053618" cy="1338828"/>
          </a:xfrm>
        </p:spPr>
        <p:txBody>
          <a:bodyPr/>
          <a:lstStyle/>
          <a:p>
            <a:r>
              <a:rPr lang="en-US" dirty="0">
                <a:solidFill>
                  <a:srgbClr val="00B0F0"/>
                </a:solidFill>
              </a:rPr>
              <a:t>3.6 Naming conventions for variables, constants, functions and classes</a:t>
            </a:r>
            <a:br>
              <a:rPr lang="en-US" dirty="0">
                <a:solidFill>
                  <a:srgbClr val="00B0F0"/>
                </a:solidFill>
              </a:rPr>
            </a:br>
            <a:endParaRPr lang="en-US" dirty="0">
              <a:solidFill>
                <a:srgbClr val="00B0F0"/>
              </a:solidFill>
            </a:endParaRPr>
          </a:p>
        </p:txBody>
      </p:sp>
      <p:sp>
        <p:nvSpPr>
          <p:cNvPr id="3" name="Rectangle 2"/>
          <p:cNvSpPr/>
          <p:nvPr/>
        </p:nvSpPr>
        <p:spPr>
          <a:xfrm>
            <a:off x="584200" y="1719769"/>
            <a:ext cx="11136745" cy="304698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TL;DR:</a:t>
            </a:r>
            <a:r>
              <a:rPr kumimoji="0" lang="en-US" sz="2400" b="0" i="0" u="none" strike="noStrike" kern="1200" cap="none" spc="0" normalizeH="0" baseline="0" noProof="0" dirty="0">
                <a:ln>
                  <a:noFill/>
                </a:ln>
                <a:solidFill>
                  <a:srgbClr val="24292E"/>
                </a:solidFill>
                <a:effectLst/>
                <a:uLnTx/>
                <a:uFillTx/>
                <a:latin typeface="Roboto"/>
                <a:ea typeface="+mn-ea"/>
                <a:cs typeface="+mn-cs"/>
              </a:rPr>
              <a:t> Use </a:t>
            </a:r>
            <a:r>
              <a:rPr kumimoji="0" lang="en-US" sz="2400" b="1" i="1" u="none" strike="noStrike" kern="1200" cap="none" spc="0" normalizeH="0" baseline="0" noProof="0" dirty="0" err="1">
                <a:ln>
                  <a:noFill/>
                </a:ln>
                <a:solidFill>
                  <a:srgbClr val="24292E"/>
                </a:solidFill>
                <a:effectLst/>
                <a:uLnTx/>
                <a:uFillTx/>
                <a:latin typeface="Roboto"/>
                <a:ea typeface="+mn-ea"/>
                <a:cs typeface="+mn-cs"/>
              </a:rPr>
              <a:t>lowerCamelCase</a:t>
            </a:r>
            <a:r>
              <a:rPr kumimoji="0" lang="en-US" sz="2400" b="0" i="0" u="none" strike="noStrike" kern="1200" cap="none" spc="0" normalizeH="0" baseline="0" noProof="0" dirty="0">
                <a:ln>
                  <a:noFill/>
                </a:ln>
                <a:solidFill>
                  <a:srgbClr val="24292E"/>
                </a:solidFill>
                <a:effectLst/>
                <a:uLnTx/>
                <a:uFillTx/>
                <a:latin typeface="Roboto"/>
                <a:ea typeface="+mn-ea"/>
                <a:cs typeface="+mn-cs"/>
              </a:rPr>
              <a:t> when naming constants, variables and functions and </a:t>
            </a:r>
            <a:r>
              <a:rPr kumimoji="0" lang="en-US" sz="2400" b="1" i="1" u="none" strike="noStrike" kern="1200" cap="none" spc="0" normalizeH="0" baseline="0" noProof="0" dirty="0" err="1">
                <a:ln>
                  <a:noFill/>
                </a:ln>
                <a:solidFill>
                  <a:srgbClr val="24292E"/>
                </a:solidFill>
                <a:effectLst/>
                <a:uLnTx/>
                <a:uFillTx/>
                <a:latin typeface="Roboto"/>
                <a:ea typeface="+mn-ea"/>
                <a:cs typeface="+mn-cs"/>
              </a:rPr>
              <a:t>UpperCamelCase</a:t>
            </a:r>
            <a:r>
              <a:rPr kumimoji="0" lang="en-US" sz="2400" b="0" i="0" u="none" strike="noStrike" kern="1200" cap="none" spc="0" normalizeH="0" baseline="0" noProof="0" dirty="0">
                <a:ln>
                  <a:noFill/>
                </a:ln>
                <a:solidFill>
                  <a:srgbClr val="24292E"/>
                </a:solidFill>
                <a:effectLst/>
                <a:uLnTx/>
                <a:uFillTx/>
                <a:latin typeface="Roboto"/>
                <a:ea typeface="+mn-ea"/>
                <a:cs typeface="+mn-cs"/>
              </a:rPr>
              <a:t> (capital first letter as well) when naming classes. This will help you to easily distinguish between plain variables/functions, and classes that require instantiation. Use descriptive names, but try to keep them short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400" b="0" i="0" u="none" strike="noStrike" kern="1200" cap="none" spc="0" normalizeH="0" baseline="0" noProof="0" dirty="0">
                <a:ln>
                  <a:noFill/>
                </a:ln>
                <a:solidFill>
                  <a:srgbClr val="24292E"/>
                </a:solidFill>
                <a:effectLst/>
                <a:uLnTx/>
                <a:uFillTx/>
                <a:latin typeface="Roboto"/>
                <a:ea typeface="+mn-ea"/>
                <a:cs typeface="+mn-cs"/>
              </a:rPr>
              <a:t>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Javascript</a:t>
            </a:r>
            <a:r>
              <a:rPr kumimoji="0" lang="en-US" sz="2400" b="0" i="0" u="none" strike="noStrike" kern="1200" cap="none" spc="0" normalizeH="0" baseline="0" noProof="0" dirty="0">
                <a:ln>
                  <a:noFill/>
                </a:ln>
                <a:solidFill>
                  <a:srgbClr val="24292E"/>
                </a:solidFill>
                <a:effectLst/>
                <a:uLnTx/>
                <a:uFillTx/>
                <a:latin typeface="Roboto"/>
                <a:ea typeface="+mn-ea"/>
                <a:cs typeface="+mn-cs"/>
              </a:rPr>
              <a:t> is the only language in the world which allows invoking a constructor ("Class") directly without instantiating it first. Consequently, Classes and function-constructors are differentiated by starting with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UpperCamelCase</a:t>
            </a:r>
            <a:endParaRPr kumimoji="0" lang="en-US" sz="2400" b="0" i="0" u="none" strike="noStrike" kern="1200" cap="none" spc="0" normalizeH="0" baseline="0" noProof="0" dirty="0">
              <a:ln>
                <a:noFill/>
              </a:ln>
              <a:solidFill>
                <a:srgbClr val="24292E"/>
              </a:solidFill>
              <a:effectLst/>
              <a:uLnTx/>
              <a:uFillTx/>
              <a:latin typeface="Roboto"/>
              <a:ea typeface="+mn-ea"/>
              <a:cs typeface="+mn-cs"/>
            </a:endParaRPr>
          </a:p>
        </p:txBody>
      </p:sp>
    </p:spTree>
    <p:extLst>
      <p:ext uri="{BB962C8B-B14F-4D97-AF65-F5344CB8AC3E}">
        <p14:creationId xmlns:p14="http://schemas.microsoft.com/office/powerpoint/2010/main" val="222435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Example</a:t>
            </a:r>
            <a:br>
              <a:rPr lang="en-US" dirty="0"/>
            </a:br>
            <a:endParaRPr lang="en-US" dirty="0"/>
          </a:p>
        </p:txBody>
      </p:sp>
      <p:sp>
        <p:nvSpPr>
          <p:cNvPr id="3" name="Rectangle 2"/>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4"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5" name="Rectangle 1">
            <a:extLst>
              <a:ext uri="{FF2B5EF4-FFF2-40B4-BE49-F238E27FC236}">
                <a16:creationId xmlns:a16="http://schemas.microsoft.com/office/drawing/2014/main" id="{713BF653-E4DB-4753-B16C-F20D52269D80}"/>
              </a:ext>
            </a:extLst>
          </p:cNvPr>
          <p:cNvSpPr>
            <a:spLocks noChangeArrowheads="1"/>
          </p:cNvSpPr>
          <p:nvPr/>
        </p:nvSpPr>
        <p:spPr bwMode="auto">
          <a:xfrm>
            <a:off x="1816925" y="2040825"/>
            <a:ext cx="10141527" cy="3385542"/>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for class name we use </a:t>
            </a:r>
            <a:r>
              <a:rPr kumimoji="0" lang="en-US" altLang="en-US" sz="20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UpperCamelCase</a:t>
            </a:r>
            <a:endPar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class </a:t>
            </a:r>
            <a:r>
              <a:rPr kumimoji="0" lang="en-US" altLang="en-US" sz="20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SomeClassExample</a:t>
            </a: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for </a:t>
            </a:r>
            <a:r>
              <a:rPr kumimoji="0" lang="en-US" altLang="en-US" sz="20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const</a:t>
            </a: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names we use the </a:t>
            </a:r>
            <a:r>
              <a:rPr kumimoji="0" lang="en-US" altLang="en-US" sz="20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const</a:t>
            </a: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keyword and </a:t>
            </a:r>
            <a:r>
              <a:rPr kumimoji="0" lang="en-US" altLang="en-US" sz="20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lowerCamelCase</a:t>
            </a:r>
            <a:endPar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const</a:t>
            </a: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20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config</a:t>
            </a: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key: 'value'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for variables and functions names we use </a:t>
            </a:r>
            <a:r>
              <a:rPr kumimoji="0" lang="en-US" altLang="en-US" sz="20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lowerCamelCase</a:t>
            </a:r>
            <a:endPar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let </a:t>
            </a:r>
            <a:r>
              <a:rPr kumimoji="0" lang="en-US" altLang="en-US" sz="20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someVariableExample</a:t>
            </a: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'value';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function </a:t>
            </a:r>
            <a:r>
              <a:rPr kumimoji="0" lang="en-US" altLang="en-US" sz="20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doSomething</a:t>
            </a: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1124789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075" y="618448"/>
            <a:ext cx="8880434" cy="923330"/>
          </a:xfrm>
        </p:spPr>
        <p:txBody>
          <a:bodyPr/>
          <a:lstStyle/>
          <a:p>
            <a:r>
              <a:rPr lang="en-US" dirty="0">
                <a:solidFill>
                  <a:srgbClr val="00B0F0"/>
                </a:solidFill>
              </a:rPr>
              <a:t>3.7 Prefer </a:t>
            </a:r>
            <a:r>
              <a:rPr lang="en-US" dirty="0" err="1">
                <a:solidFill>
                  <a:srgbClr val="00B0F0"/>
                </a:solidFill>
              </a:rPr>
              <a:t>const</a:t>
            </a:r>
            <a:r>
              <a:rPr lang="en-US" dirty="0">
                <a:solidFill>
                  <a:srgbClr val="00B0F0"/>
                </a:solidFill>
              </a:rPr>
              <a:t> over let. Ditch the </a:t>
            </a:r>
            <a:r>
              <a:rPr lang="en-US" dirty="0" err="1">
                <a:solidFill>
                  <a:srgbClr val="00B0F0"/>
                </a:solidFill>
              </a:rPr>
              <a:t>var</a:t>
            </a:r>
            <a:br>
              <a:rPr lang="en-US" dirty="0">
                <a:solidFill>
                  <a:srgbClr val="00B0F0"/>
                </a:solidFill>
              </a:rPr>
            </a:br>
            <a:endParaRPr lang="en-US" dirty="0">
              <a:solidFill>
                <a:srgbClr val="00B0F0"/>
              </a:solidFill>
            </a:endParaRPr>
          </a:p>
        </p:txBody>
      </p:sp>
      <p:sp>
        <p:nvSpPr>
          <p:cNvPr id="4" name="Rectangle 3"/>
          <p:cNvSpPr/>
          <p:nvPr/>
        </p:nvSpPr>
        <p:spPr>
          <a:xfrm>
            <a:off x="596075" y="1582341"/>
            <a:ext cx="11279250" cy="378565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A091B"/>
                </a:solidFill>
                <a:effectLst/>
                <a:uLnTx/>
                <a:uFillTx/>
                <a:latin typeface="Roboto"/>
                <a:ea typeface="+mn-ea"/>
                <a:cs typeface="+mn-cs"/>
              </a:rPr>
              <a:t>TL;DR: </a:t>
            </a:r>
            <a:r>
              <a:rPr kumimoji="0" lang="en-US" sz="2400" b="0" i="0" u="none" strike="noStrike" kern="1200" cap="none" spc="0" normalizeH="0" baseline="0" noProof="0" dirty="0">
                <a:ln>
                  <a:noFill/>
                </a:ln>
                <a:solidFill>
                  <a:srgbClr val="0A091B"/>
                </a:solidFill>
                <a:effectLst/>
                <a:uLnTx/>
                <a:uFillTx/>
                <a:latin typeface="Roboto"/>
                <a:ea typeface="+mn-ea"/>
                <a:cs typeface="+mn-cs"/>
              </a:rPr>
              <a:t>Using </a:t>
            </a:r>
            <a:r>
              <a:rPr kumimoji="0" lang="en-US" sz="2400" b="0" i="0" u="none" strike="noStrike" kern="1200" cap="none" spc="0" normalizeH="0" baseline="0" noProof="0" dirty="0" err="1">
                <a:ln>
                  <a:noFill/>
                </a:ln>
                <a:solidFill>
                  <a:srgbClr val="0A091B"/>
                </a:solidFill>
                <a:effectLst/>
                <a:uLnTx/>
                <a:uFillTx/>
                <a:latin typeface="Roboto"/>
                <a:ea typeface="+mn-ea"/>
                <a:cs typeface="+mn-cs"/>
              </a:rPr>
              <a:t>const</a:t>
            </a:r>
            <a:r>
              <a:rPr kumimoji="0" lang="en-US" sz="2400" b="0" i="0" u="none" strike="noStrike" kern="1200" cap="none" spc="0" normalizeH="0" baseline="0" noProof="0" dirty="0">
                <a:ln>
                  <a:noFill/>
                </a:ln>
                <a:solidFill>
                  <a:srgbClr val="0A091B"/>
                </a:solidFill>
                <a:effectLst/>
                <a:uLnTx/>
                <a:uFillTx/>
                <a:latin typeface="Roboto"/>
                <a:ea typeface="+mn-ea"/>
                <a:cs typeface="+mn-cs"/>
              </a:rPr>
              <a:t> means that once a variable is assigned, it cannot be reassigned. Preferring </a:t>
            </a:r>
            <a:r>
              <a:rPr kumimoji="0" lang="en-US" sz="2400" b="0" i="0" u="none" strike="noStrike" kern="1200" cap="none" spc="0" normalizeH="0" baseline="0" noProof="0" dirty="0" err="1">
                <a:ln>
                  <a:noFill/>
                </a:ln>
                <a:solidFill>
                  <a:srgbClr val="0A091B"/>
                </a:solidFill>
                <a:effectLst/>
                <a:uLnTx/>
                <a:uFillTx/>
                <a:latin typeface="Roboto"/>
                <a:ea typeface="+mn-ea"/>
                <a:cs typeface="+mn-cs"/>
              </a:rPr>
              <a:t>const</a:t>
            </a:r>
            <a:r>
              <a:rPr kumimoji="0" lang="en-US" sz="2400" b="0" i="0" u="none" strike="noStrike" kern="1200" cap="none" spc="0" normalizeH="0" baseline="0" noProof="0" dirty="0">
                <a:ln>
                  <a:noFill/>
                </a:ln>
                <a:solidFill>
                  <a:srgbClr val="0A091B"/>
                </a:solidFill>
                <a:effectLst/>
                <a:uLnTx/>
                <a:uFillTx/>
                <a:latin typeface="Roboto"/>
                <a:ea typeface="+mn-ea"/>
                <a:cs typeface="+mn-cs"/>
              </a:rPr>
              <a:t> will help you to not be tempted to use the same variable for different uses, and make your code clearer. If a variable needs to be reassigned, in a for loop, for example, use let to declare it. Another important aspect of let is that a variable declared using it is only available in the block scope in which it was defined. </a:t>
            </a:r>
            <a:r>
              <a:rPr kumimoji="0" lang="en-US" sz="2400" b="0" i="0" u="none" strike="noStrike" kern="1200" cap="none" spc="0" normalizeH="0" baseline="0" noProof="0" dirty="0" err="1">
                <a:ln>
                  <a:noFill/>
                </a:ln>
                <a:solidFill>
                  <a:srgbClr val="0A091B"/>
                </a:solidFill>
                <a:effectLst/>
                <a:uLnTx/>
                <a:uFillTx/>
                <a:latin typeface="Roboto"/>
                <a:ea typeface="+mn-ea"/>
                <a:cs typeface="+mn-cs"/>
              </a:rPr>
              <a:t>var</a:t>
            </a:r>
            <a:r>
              <a:rPr kumimoji="0" lang="en-US" sz="2400" b="0" i="0" u="none" strike="noStrike" kern="1200" cap="none" spc="0" normalizeH="0" baseline="0" noProof="0" dirty="0">
                <a:ln>
                  <a:noFill/>
                </a:ln>
                <a:solidFill>
                  <a:srgbClr val="0A091B"/>
                </a:solidFill>
                <a:effectLst/>
                <a:uLnTx/>
                <a:uFillTx/>
                <a:latin typeface="Roboto"/>
                <a:ea typeface="+mn-ea"/>
                <a:cs typeface="+mn-cs"/>
              </a:rPr>
              <a:t> is function scoped, not block scoped, and shouldn't be used in ES6 now that you have </a:t>
            </a:r>
            <a:r>
              <a:rPr kumimoji="0" lang="en-US" sz="2400" b="0" i="0" u="none" strike="noStrike" kern="1200" cap="none" spc="0" normalizeH="0" baseline="0" noProof="0" dirty="0" err="1">
                <a:ln>
                  <a:noFill/>
                </a:ln>
                <a:solidFill>
                  <a:srgbClr val="0A091B"/>
                </a:solidFill>
                <a:effectLst/>
                <a:uLnTx/>
                <a:uFillTx/>
                <a:latin typeface="Roboto"/>
                <a:ea typeface="+mn-ea"/>
                <a:cs typeface="+mn-cs"/>
              </a:rPr>
              <a:t>const</a:t>
            </a:r>
            <a:r>
              <a:rPr kumimoji="0" lang="en-US" sz="2400" b="0" i="0" u="none" strike="noStrike" kern="1200" cap="none" spc="0" normalizeH="0" baseline="0" noProof="0" dirty="0">
                <a:ln>
                  <a:noFill/>
                </a:ln>
                <a:solidFill>
                  <a:srgbClr val="0A091B"/>
                </a:solidFill>
                <a:effectLst/>
                <a:uLnTx/>
                <a:uFillTx/>
                <a:latin typeface="Roboto"/>
                <a:ea typeface="+mn-ea"/>
                <a:cs typeface="+mn-cs"/>
              </a:rPr>
              <a:t> and let at your disposal</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A091B"/>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A091B"/>
                </a:solidFill>
                <a:effectLst/>
                <a:uLnTx/>
                <a:uFillTx/>
                <a:latin typeface="Roboto"/>
                <a:ea typeface="+mn-ea"/>
                <a:cs typeface="+mn-cs"/>
              </a:rPr>
              <a:t>Otherwise:</a:t>
            </a:r>
            <a:r>
              <a:rPr kumimoji="0" lang="en-US" sz="2400" b="0" i="0" u="none" strike="noStrike" kern="1200" cap="none" spc="0" normalizeH="0" baseline="0" noProof="0" dirty="0">
                <a:ln>
                  <a:noFill/>
                </a:ln>
                <a:solidFill>
                  <a:srgbClr val="0A091B"/>
                </a:solidFill>
                <a:effectLst/>
                <a:uLnTx/>
                <a:uFillTx/>
                <a:latin typeface="Roboto"/>
                <a:ea typeface="+mn-ea"/>
                <a:cs typeface="+mn-cs"/>
              </a:rPr>
              <a:t> Debugging becomes way more cumbersome when following a variable that frequently changes</a:t>
            </a:r>
          </a:p>
        </p:txBody>
      </p:sp>
    </p:spTree>
    <p:extLst>
      <p:ext uri="{BB962C8B-B14F-4D97-AF65-F5344CB8AC3E}">
        <p14:creationId xmlns:p14="http://schemas.microsoft.com/office/powerpoint/2010/main" val="3912206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606572"/>
            <a:ext cx="9818584" cy="923330"/>
          </a:xfrm>
        </p:spPr>
        <p:txBody>
          <a:bodyPr/>
          <a:lstStyle/>
          <a:p>
            <a:r>
              <a:rPr lang="en-US" dirty="0">
                <a:solidFill>
                  <a:srgbClr val="00B0F0"/>
                </a:solidFill>
              </a:rPr>
              <a:t>3.8 Requires come first, and not inside functions</a:t>
            </a:r>
            <a:br>
              <a:rPr lang="en-US" dirty="0">
                <a:solidFill>
                  <a:srgbClr val="00B0F0"/>
                </a:solidFill>
              </a:rPr>
            </a:br>
            <a:endParaRPr lang="en-US" dirty="0">
              <a:solidFill>
                <a:srgbClr val="00B0F0"/>
              </a:solidFill>
            </a:endParaRPr>
          </a:p>
        </p:txBody>
      </p:sp>
      <p:sp>
        <p:nvSpPr>
          <p:cNvPr id="3" name="Rectangle 2"/>
          <p:cNvSpPr/>
          <p:nvPr/>
        </p:nvSpPr>
        <p:spPr>
          <a:xfrm>
            <a:off x="584200" y="1435832"/>
            <a:ext cx="11172370" cy="378565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TL;DR:</a:t>
            </a:r>
            <a:r>
              <a:rPr kumimoji="0" lang="en-US" sz="2400" b="0" i="0" u="none" strike="noStrike" kern="1200" cap="none" spc="0" normalizeH="0" baseline="0" noProof="0" dirty="0">
                <a:ln>
                  <a:noFill/>
                </a:ln>
                <a:solidFill>
                  <a:srgbClr val="24292E"/>
                </a:solidFill>
                <a:effectLst/>
                <a:uLnTx/>
                <a:uFillTx/>
                <a:latin typeface="Roboto"/>
                <a:ea typeface="+mn-ea"/>
                <a:cs typeface="+mn-cs"/>
              </a:rPr>
              <a:t> Require modules at the beginning of each file, before and outside of any functions. This simple best practice will not only help you easily and quickly tell the dependencies of a file right at the top but also avoids a couple of potential problems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400" b="0" i="0" u="none" strike="noStrike" kern="1200" cap="none" spc="0" normalizeH="0" baseline="0" noProof="0" dirty="0">
                <a:ln>
                  <a:noFill/>
                </a:ln>
                <a:solidFill>
                  <a:srgbClr val="24292E"/>
                </a:solidFill>
                <a:effectLst/>
                <a:uLnTx/>
                <a:uFillTx/>
                <a:latin typeface="Roboto"/>
                <a:ea typeface="+mn-ea"/>
                <a:cs typeface="+mn-cs"/>
              </a:rPr>
              <a:t> Requires are run synchronously by Node.js. If they are called from within a function, it may block other requests from being handled at a more critical time. Also, if a required module or any of its own dependencies throw an error and crash the server, it is best to find out about it as soon as possible, which might not be the case if that module is required from within a function</a:t>
            </a:r>
          </a:p>
        </p:txBody>
      </p:sp>
    </p:spTree>
    <p:extLst>
      <p:ext uri="{BB962C8B-B14F-4D97-AF65-F5344CB8AC3E}">
        <p14:creationId xmlns:p14="http://schemas.microsoft.com/office/powerpoint/2010/main" val="2951815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074" y="606573"/>
            <a:ext cx="10436101" cy="923330"/>
          </a:xfrm>
        </p:spPr>
        <p:txBody>
          <a:bodyPr/>
          <a:lstStyle/>
          <a:p>
            <a:r>
              <a:rPr lang="en-US" dirty="0">
                <a:solidFill>
                  <a:srgbClr val="00B0F0"/>
                </a:solidFill>
              </a:rPr>
              <a:t>3.9 Do Require on the folders, not directly on the files</a:t>
            </a:r>
            <a:br>
              <a:rPr lang="en-US" dirty="0">
                <a:solidFill>
                  <a:srgbClr val="00B0F0"/>
                </a:solidFill>
              </a:rPr>
            </a:br>
            <a:endParaRPr lang="en-US" dirty="0">
              <a:solidFill>
                <a:srgbClr val="00B0F0"/>
              </a:solidFill>
            </a:endParaRPr>
          </a:p>
        </p:txBody>
      </p:sp>
      <p:sp>
        <p:nvSpPr>
          <p:cNvPr id="3" name="Rectangle 2"/>
          <p:cNvSpPr/>
          <p:nvPr/>
        </p:nvSpPr>
        <p:spPr>
          <a:xfrm>
            <a:off x="486888" y="1688943"/>
            <a:ext cx="11340935" cy="310854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When developing a module/library in a folder, place an index.js file that exposes the module's internals so every consumer will pass through it. This serves as an 'interface' to your module and eases future changes without breaking the contract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Changing the internal structure of files or the signature may break the interface with clients</a:t>
            </a:r>
          </a:p>
        </p:txBody>
      </p:sp>
    </p:spTree>
    <p:extLst>
      <p:ext uri="{BB962C8B-B14F-4D97-AF65-F5344CB8AC3E}">
        <p14:creationId xmlns:p14="http://schemas.microsoft.com/office/powerpoint/2010/main" val="1112260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8178" y="2546708"/>
            <a:ext cx="10002592" cy="913199"/>
          </a:xfrm>
          <a:prstGeom prst="rect">
            <a:avLst/>
          </a:prstGeom>
          <a:noFill/>
        </p:spPr>
        <p:txBody>
          <a:bodyPr wrap="square" rtlCol="0">
            <a:spAutoFit/>
          </a:bodyPr>
          <a:lstStyle/>
          <a:p>
            <a:pPr algn="ctr" defTabSz="914446"/>
            <a:r>
              <a:rPr lang="en-US" sz="5334" b="1" dirty="0">
                <a:solidFill>
                  <a:srgbClr val="00B0F0"/>
                </a:solidFill>
                <a:latin typeface="Roboto"/>
                <a:ea typeface="Roboto Condensed" panose="02000000000000000000" pitchFamily="2" charset="0"/>
                <a:cs typeface="Lato Semibold" panose="020F0502020204030203" pitchFamily="34" charset="0"/>
              </a:rPr>
              <a:t>Asynchronous Programming</a:t>
            </a:r>
          </a:p>
        </p:txBody>
      </p:sp>
      <p:sp>
        <p:nvSpPr>
          <p:cNvPr id="4" name="TextBox 3">
            <a:extLst>
              <a:ext uri="{FF2B5EF4-FFF2-40B4-BE49-F238E27FC236}">
                <a16:creationId xmlns:a16="http://schemas.microsoft.com/office/drawing/2014/main" id="{64976B81-82AE-4844-A2E3-0A9C9B4BE044}"/>
              </a:ext>
            </a:extLst>
          </p:cNvPr>
          <p:cNvSpPr txBox="1"/>
          <p:nvPr/>
        </p:nvSpPr>
        <p:spPr>
          <a:xfrm>
            <a:off x="86140" y="280493"/>
            <a:ext cx="2352261" cy="584775"/>
          </a:xfrm>
          <a:prstGeom prst="rect">
            <a:avLst/>
          </a:prstGeom>
          <a:noFill/>
        </p:spPr>
        <p:txBody>
          <a:bodyPr wrap="square" rtlCol="0">
            <a:spAutoFit/>
          </a:bodyPr>
          <a:lstStyle/>
          <a:p>
            <a:pPr defTabSz="914446"/>
            <a:r>
              <a:rPr lang="en-US" sz="3200" b="1" dirty="0">
                <a:solidFill>
                  <a:srgbClr val="0A091B"/>
                </a:solidFill>
                <a:latin typeface="Roboto"/>
                <a:ea typeface="Roboto Condensed" panose="02000000000000000000" pitchFamily="2" charset="0"/>
                <a:cs typeface="Lato Semibold" panose="020F0502020204030203" pitchFamily="34" charset="0"/>
              </a:rPr>
              <a:t>Section</a:t>
            </a:r>
          </a:p>
        </p:txBody>
      </p:sp>
    </p:spTree>
    <p:extLst>
      <p:ext uri="{BB962C8B-B14F-4D97-AF65-F5344CB8AC3E}">
        <p14:creationId xmlns:p14="http://schemas.microsoft.com/office/powerpoint/2010/main" val="354986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826" y="612348"/>
            <a:ext cx="3632200" cy="923330"/>
          </a:xfrm>
        </p:spPr>
        <p:txBody>
          <a:bodyPr/>
          <a:lstStyle/>
          <a:p>
            <a:r>
              <a:rPr lang="en-US" dirty="0"/>
              <a:t>Code example</a:t>
            </a:r>
            <a:br>
              <a:rPr lang="en-US" dirty="0"/>
            </a:br>
            <a:endParaRPr lang="en-US" dirty="0"/>
          </a:p>
        </p:txBody>
      </p:sp>
      <p:sp>
        <p:nvSpPr>
          <p:cNvPr id="3" name="Rectangle 2"/>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4"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5" name="Rectangle 1">
            <a:extLst>
              <a:ext uri="{FF2B5EF4-FFF2-40B4-BE49-F238E27FC236}">
                <a16:creationId xmlns:a16="http://schemas.microsoft.com/office/drawing/2014/main" id="{713BF653-E4DB-4753-B16C-F20D52269D80}"/>
              </a:ext>
            </a:extLst>
          </p:cNvPr>
          <p:cNvSpPr>
            <a:spLocks noChangeArrowheads="1"/>
          </p:cNvSpPr>
          <p:nvPr/>
        </p:nvSpPr>
        <p:spPr bwMode="auto">
          <a:xfrm>
            <a:off x="1699707" y="2871822"/>
            <a:ext cx="10270619" cy="1723549"/>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Do</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module.exports.SMSProvider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require('./</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SMSProvider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module.exports.SMSNumberResolver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require('./</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SMSNumberResolver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Avoid</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module.exports.SMSProvider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require('./</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SMSProvider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/SMSProvider.js');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module.exports.SMSNumberResolver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require('./</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SMSNumberResolver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/SMSNumberResolver.js');</a:t>
            </a:r>
          </a:p>
        </p:txBody>
      </p:sp>
    </p:spTree>
    <p:extLst>
      <p:ext uri="{BB962C8B-B14F-4D97-AF65-F5344CB8AC3E}">
        <p14:creationId xmlns:p14="http://schemas.microsoft.com/office/powerpoint/2010/main" val="2168882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199" y="689700"/>
            <a:ext cx="5970979" cy="507831"/>
          </a:xfrm>
        </p:spPr>
        <p:txBody>
          <a:bodyPr/>
          <a:lstStyle/>
          <a:p>
            <a:r>
              <a:rPr lang="en-US" dirty="0">
                <a:solidFill>
                  <a:srgbClr val="00B0F0"/>
                </a:solidFill>
              </a:rPr>
              <a:t>3.10 Use the === operator</a:t>
            </a:r>
          </a:p>
        </p:txBody>
      </p:sp>
      <p:sp>
        <p:nvSpPr>
          <p:cNvPr id="6" name="Rectangle 5"/>
          <p:cNvSpPr/>
          <p:nvPr/>
        </p:nvSpPr>
        <p:spPr>
          <a:xfrm>
            <a:off x="382319" y="1740448"/>
            <a:ext cx="10922990" cy="403187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A091B"/>
                </a:solidFill>
                <a:effectLst/>
                <a:uLnTx/>
                <a:uFillTx/>
                <a:latin typeface="Roboto"/>
                <a:ea typeface="+mn-ea"/>
                <a:cs typeface="+mn-cs"/>
              </a:rPr>
              <a:t>TL;DR: </a:t>
            </a:r>
            <a:r>
              <a:rPr kumimoji="0" lang="en-US" sz="3200" b="0" i="0" u="none" strike="noStrike" kern="1200" cap="none" spc="0" normalizeH="0" baseline="0" noProof="0" dirty="0">
                <a:ln>
                  <a:noFill/>
                </a:ln>
                <a:solidFill>
                  <a:srgbClr val="0A091B"/>
                </a:solidFill>
                <a:effectLst/>
                <a:uLnTx/>
                <a:uFillTx/>
                <a:latin typeface="Roboto"/>
                <a:ea typeface="+mn-ea"/>
                <a:cs typeface="+mn-cs"/>
              </a:rPr>
              <a:t>Prefer the strict equality operator === over the weaker abstract equality operator ==. == will compare two variables after converting them to a common type. There is no type conversion in ===, and both variables must be of the same type to be equal</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A091B"/>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A091B"/>
                </a:solidFill>
                <a:effectLst/>
                <a:uLnTx/>
                <a:uFillTx/>
                <a:latin typeface="Roboto"/>
                <a:ea typeface="+mn-ea"/>
                <a:cs typeface="+mn-cs"/>
              </a:rPr>
              <a:t>Otherwise:</a:t>
            </a:r>
            <a:r>
              <a:rPr kumimoji="0" lang="en-US" sz="3200" b="0" i="0" u="none" strike="noStrike" kern="1200" cap="none" spc="0" normalizeH="0" baseline="0" noProof="0" dirty="0">
                <a:ln>
                  <a:noFill/>
                </a:ln>
                <a:solidFill>
                  <a:srgbClr val="0A091B"/>
                </a:solidFill>
                <a:effectLst/>
                <a:uLnTx/>
                <a:uFillTx/>
                <a:latin typeface="Roboto"/>
                <a:ea typeface="+mn-ea"/>
                <a:cs typeface="+mn-cs"/>
              </a:rPr>
              <a:t> Unequal variables might return true when compared with the == operator</a:t>
            </a:r>
          </a:p>
        </p:txBody>
      </p:sp>
    </p:spTree>
    <p:extLst>
      <p:ext uri="{BB962C8B-B14F-4D97-AF65-F5344CB8AC3E}">
        <p14:creationId xmlns:p14="http://schemas.microsoft.com/office/powerpoint/2010/main" val="30543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559071"/>
            <a:ext cx="3632200" cy="923330"/>
          </a:xfrm>
        </p:spPr>
        <p:txBody>
          <a:bodyPr/>
          <a:lstStyle/>
          <a:p>
            <a:r>
              <a:rPr lang="en-US" dirty="0"/>
              <a:t>Code example</a:t>
            </a:r>
            <a:br>
              <a:rPr lang="en-US" dirty="0"/>
            </a:br>
            <a:endParaRPr lang="en-US" dirty="0"/>
          </a:p>
        </p:txBody>
      </p:sp>
      <p:sp>
        <p:nvSpPr>
          <p:cNvPr id="4" name="Rectangle 3"/>
          <p:cNvSpPr/>
          <p:nvPr/>
        </p:nvSpPr>
        <p:spPr>
          <a:xfrm>
            <a:off x="0" y="1708662"/>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5"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6" name="Rectangle 1">
            <a:extLst>
              <a:ext uri="{FF2B5EF4-FFF2-40B4-BE49-F238E27FC236}">
                <a16:creationId xmlns:a16="http://schemas.microsoft.com/office/drawing/2014/main" id="{713BF653-E4DB-4753-B16C-F20D52269D80}"/>
              </a:ext>
            </a:extLst>
          </p:cNvPr>
          <p:cNvSpPr>
            <a:spLocks noChangeArrowheads="1"/>
          </p:cNvSpPr>
          <p:nvPr/>
        </p:nvSpPr>
        <p:spPr bwMode="auto">
          <a:xfrm>
            <a:off x="3934886" y="1993815"/>
            <a:ext cx="5817374" cy="3693319"/>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da-DK"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'0'           // false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da-DK"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0 == ''             // true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da-DK"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0 == '0'            // true</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da-DK"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da-DK"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false == 'false'    // false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da-DK"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false == '0'        // true</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da-DK"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da-DK"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false == undefined  // false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da-DK"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false == null       // false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da-DK"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null == undefined   // true</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da-DK"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da-DK"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\t\r\n ' == 0     // true</a:t>
            </a:r>
            <a:endPar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1692388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950" y="606573"/>
            <a:ext cx="9462325" cy="507831"/>
          </a:xfrm>
        </p:spPr>
        <p:txBody>
          <a:bodyPr/>
          <a:lstStyle/>
          <a:p>
            <a:r>
              <a:rPr lang="en-US" dirty="0">
                <a:solidFill>
                  <a:srgbClr val="00B0F0"/>
                </a:solidFill>
              </a:rPr>
              <a:t>3.11 Use </a:t>
            </a:r>
            <a:r>
              <a:rPr lang="en-US" dirty="0" err="1">
                <a:solidFill>
                  <a:srgbClr val="00B0F0"/>
                </a:solidFill>
              </a:rPr>
              <a:t>Async</a:t>
            </a:r>
            <a:r>
              <a:rPr lang="en-US" dirty="0">
                <a:solidFill>
                  <a:srgbClr val="00B0F0"/>
                </a:solidFill>
              </a:rPr>
              <a:t> Await, avoid callbacks</a:t>
            </a:r>
          </a:p>
        </p:txBody>
      </p:sp>
      <p:sp>
        <p:nvSpPr>
          <p:cNvPr id="3" name="Rectangle 2"/>
          <p:cNvSpPr/>
          <p:nvPr/>
        </p:nvSpPr>
        <p:spPr>
          <a:xfrm>
            <a:off x="607949" y="1859340"/>
            <a:ext cx="11338627" cy="341632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TL;DR:</a:t>
            </a:r>
            <a:r>
              <a:rPr kumimoji="0" lang="en-US" sz="2400" b="0" i="0" u="none" strike="noStrike" kern="1200" cap="none" spc="0" normalizeH="0" baseline="0" noProof="0" dirty="0">
                <a:ln>
                  <a:noFill/>
                </a:ln>
                <a:solidFill>
                  <a:srgbClr val="24292E"/>
                </a:solidFill>
                <a:effectLst/>
                <a:uLnTx/>
                <a:uFillTx/>
                <a:latin typeface="Roboto"/>
                <a:ea typeface="+mn-ea"/>
                <a:cs typeface="+mn-cs"/>
              </a:rPr>
              <a:t> Node 8 LTS now has full support for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Async</a:t>
            </a:r>
            <a:r>
              <a:rPr kumimoji="0" lang="en-US" sz="2400" b="0" i="0" u="none" strike="noStrike" kern="1200" cap="none" spc="0" normalizeH="0" baseline="0" noProof="0" dirty="0">
                <a:ln>
                  <a:noFill/>
                </a:ln>
                <a:solidFill>
                  <a:srgbClr val="24292E"/>
                </a:solidFill>
                <a:effectLst/>
                <a:uLnTx/>
                <a:uFillTx/>
                <a:latin typeface="Roboto"/>
                <a:ea typeface="+mn-ea"/>
                <a:cs typeface="+mn-cs"/>
              </a:rPr>
              <a:t>-await. This is a new way of dealing with asynchronous code which supersedes callbacks and promises.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Async</a:t>
            </a:r>
            <a:r>
              <a:rPr kumimoji="0" lang="en-US" sz="2400" b="0" i="0" u="none" strike="noStrike" kern="1200" cap="none" spc="0" normalizeH="0" baseline="0" noProof="0" dirty="0">
                <a:ln>
                  <a:noFill/>
                </a:ln>
                <a:solidFill>
                  <a:srgbClr val="24292E"/>
                </a:solidFill>
                <a:effectLst/>
                <a:uLnTx/>
                <a:uFillTx/>
                <a:latin typeface="Roboto"/>
                <a:ea typeface="+mn-ea"/>
                <a:cs typeface="+mn-cs"/>
              </a:rPr>
              <a:t>-await is non-blocking, and it makes asynchronous code look synchronous. The best gift you can give to your code is using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async</a:t>
            </a:r>
            <a:r>
              <a:rPr kumimoji="0" lang="en-US" sz="2400" b="0" i="0" u="none" strike="noStrike" kern="1200" cap="none" spc="0" normalizeH="0" baseline="0" noProof="0" dirty="0">
                <a:ln>
                  <a:noFill/>
                </a:ln>
                <a:solidFill>
                  <a:srgbClr val="24292E"/>
                </a:solidFill>
                <a:effectLst/>
                <a:uLnTx/>
                <a:uFillTx/>
                <a:latin typeface="Roboto"/>
                <a:ea typeface="+mn-ea"/>
                <a:cs typeface="+mn-cs"/>
              </a:rPr>
              <a:t>-await which provides a much more compact and familiar code syntax like try-catch</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400" b="0" i="0" u="none" strike="noStrike" kern="1200" cap="none" spc="0" normalizeH="0" baseline="0" noProof="0" dirty="0">
                <a:ln>
                  <a:noFill/>
                </a:ln>
                <a:solidFill>
                  <a:srgbClr val="24292E"/>
                </a:solidFill>
                <a:effectLst/>
                <a:uLnTx/>
                <a:uFillTx/>
                <a:latin typeface="Roboto"/>
                <a:ea typeface="+mn-ea"/>
                <a:cs typeface="+mn-cs"/>
              </a:rPr>
              <a:t> Handling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async</a:t>
            </a:r>
            <a:r>
              <a:rPr kumimoji="0" lang="en-US" sz="2400" b="0" i="0" u="none" strike="noStrike" kern="1200" cap="none" spc="0" normalizeH="0" baseline="0" noProof="0" dirty="0">
                <a:ln>
                  <a:noFill/>
                </a:ln>
                <a:solidFill>
                  <a:srgbClr val="24292E"/>
                </a:solidFill>
                <a:effectLst/>
                <a:uLnTx/>
                <a:uFillTx/>
                <a:latin typeface="Roboto"/>
                <a:ea typeface="+mn-ea"/>
                <a:cs typeface="+mn-cs"/>
              </a:rPr>
              <a:t> errors in callback style is probably the fastest way to hell - this style forces to check errors all over, deal with awkward code nesting and make it difficult to reason about the code flow</a:t>
            </a:r>
          </a:p>
        </p:txBody>
      </p:sp>
    </p:spTree>
    <p:extLst>
      <p:ext uri="{BB962C8B-B14F-4D97-AF65-F5344CB8AC3E}">
        <p14:creationId xmlns:p14="http://schemas.microsoft.com/office/powerpoint/2010/main" val="1714273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499694"/>
            <a:ext cx="7502896" cy="923330"/>
          </a:xfrm>
        </p:spPr>
        <p:txBody>
          <a:bodyPr/>
          <a:lstStyle/>
          <a:p>
            <a:r>
              <a:rPr lang="en-US" dirty="0">
                <a:solidFill>
                  <a:srgbClr val="00B0F0"/>
                </a:solidFill>
              </a:rPr>
              <a:t>3.12 Use Fat (=&gt;) Arrow Functions</a:t>
            </a:r>
            <a:br>
              <a:rPr lang="en-US" dirty="0">
                <a:solidFill>
                  <a:srgbClr val="00B0F0"/>
                </a:solidFill>
              </a:rPr>
            </a:br>
            <a:endParaRPr lang="en-US" dirty="0">
              <a:solidFill>
                <a:srgbClr val="00B0F0"/>
              </a:solidFill>
            </a:endParaRPr>
          </a:p>
        </p:txBody>
      </p:sp>
      <p:sp>
        <p:nvSpPr>
          <p:cNvPr id="3" name="Rectangle 2"/>
          <p:cNvSpPr/>
          <p:nvPr/>
        </p:nvSpPr>
        <p:spPr>
          <a:xfrm>
            <a:off x="584200" y="1423024"/>
            <a:ext cx="11291124" cy="310854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Though it's recommended to use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async</a:t>
            </a:r>
            <a:r>
              <a:rPr kumimoji="0" lang="en-US" sz="2800" b="0" i="0" u="none" strike="noStrike" kern="1200" cap="none" spc="0" normalizeH="0" baseline="0" noProof="0" dirty="0">
                <a:ln>
                  <a:noFill/>
                </a:ln>
                <a:solidFill>
                  <a:srgbClr val="24292E"/>
                </a:solidFill>
                <a:effectLst/>
                <a:uLnTx/>
                <a:uFillTx/>
                <a:latin typeface="Roboto"/>
                <a:ea typeface="+mn-ea"/>
                <a:cs typeface="+mn-cs"/>
              </a:rPr>
              <a:t>-await and avoid function parameters when dealing with older API that accept promises or callbacks - arrow functions make the code structure more compact and keep the lexical context of the root function (i.e. 'this')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Longer code (in ES5 functions) is more prone to bugs and cumbersome to read</a:t>
            </a:r>
          </a:p>
        </p:txBody>
      </p:sp>
    </p:spTree>
    <p:extLst>
      <p:ext uri="{BB962C8B-B14F-4D97-AF65-F5344CB8AC3E}">
        <p14:creationId xmlns:p14="http://schemas.microsoft.com/office/powerpoint/2010/main" val="172395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8178" y="2546708"/>
            <a:ext cx="10002592" cy="1734064"/>
          </a:xfrm>
          <a:prstGeom prst="rect">
            <a:avLst/>
          </a:prstGeom>
          <a:noFill/>
        </p:spPr>
        <p:txBody>
          <a:bodyPr wrap="square" rtlCol="0">
            <a:sp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US" sz="5334" b="1" i="0" u="none" strike="noStrike" kern="1200" cap="none" spc="0" normalizeH="0" baseline="0" noProof="0" dirty="0">
                <a:ln>
                  <a:noFill/>
                </a:ln>
                <a:solidFill>
                  <a:srgbClr val="00B0F0"/>
                </a:solidFill>
                <a:effectLst/>
                <a:uLnTx/>
                <a:uFillTx/>
                <a:latin typeface="Roboto"/>
                <a:ea typeface="Roboto Condensed" panose="02000000000000000000" pitchFamily="2" charset="0"/>
                <a:cs typeface="Lato Semibold" panose="020F0502020204030203" pitchFamily="34" charset="0"/>
              </a:rPr>
              <a:t>Part 4 – Testing And Overall Quality Practices </a:t>
            </a:r>
          </a:p>
        </p:txBody>
      </p:sp>
      <p:sp>
        <p:nvSpPr>
          <p:cNvPr id="4" name="TextBox 3">
            <a:extLst>
              <a:ext uri="{FF2B5EF4-FFF2-40B4-BE49-F238E27FC236}">
                <a16:creationId xmlns:a16="http://schemas.microsoft.com/office/drawing/2014/main" id="{0FE89591-ADAE-4790-88F1-3966AF7DFCF0}"/>
              </a:ext>
            </a:extLst>
          </p:cNvPr>
          <p:cNvSpPr txBox="1"/>
          <p:nvPr/>
        </p:nvSpPr>
        <p:spPr>
          <a:xfrm>
            <a:off x="86140" y="280493"/>
            <a:ext cx="2352261" cy="584775"/>
          </a:xfrm>
          <a:prstGeom prst="rect">
            <a:avLst/>
          </a:prstGeom>
          <a:noFill/>
        </p:spPr>
        <p:txBody>
          <a:bodyPr wrap="square" rtlCol="0">
            <a:spAutoFit/>
          </a:bodyPr>
          <a:lstStyle/>
          <a:p>
            <a:pPr defTabSz="914446"/>
            <a:r>
              <a:rPr lang="en-US" sz="3200" b="1" dirty="0">
                <a:solidFill>
                  <a:srgbClr val="0A091B"/>
                </a:solidFill>
                <a:latin typeface="Roboto"/>
                <a:ea typeface="Roboto Condensed" panose="02000000000000000000" pitchFamily="2" charset="0"/>
                <a:cs typeface="Lato Semibold" panose="020F0502020204030203" pitchFamily="34" charset="0"/>
              </a:rPr>
              <a:t>Appendix</a:t>
            </a:r>
          </a:p>
        </p:txBody>
      </p:sp>
    </p:spTree>
    <p:extLst>
      <p:ext uri="{BB962C8B-B14F-4D97-AF65-F5344CB8AC3E}">
        <p14:creationId xmlns:p14="http://schemas.microsoft.com/office/powerpoint/2010/main" val="2974280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074" y="535321"/>
            <a:ext cx="10056091" cy="923330"/>
          </a:xfrm>
        </p:spPr>
        <p:txBody>
          <a:bodyPr/>
          <a:lstStyle/>
          <a:p>
            <a:r>
              <a:rPr lang="en-US" dirty="0">
                <a:solidFill>
                  <a:srgbClr val="00B0F0"/>
                </a:solidFill>
              </a:rPr>
              <a:t>4.1 At the very least, write API (component) testing</a:t>
            </a:r>
            <a:br>
              <a:rPr lang="en-US" dirty="0">
                <a:solidFill>
                  <a:srgbClr val="00B0F0"/>
                </a:solidFill>
              </a:rPr>
            </a:br>
            <a:endParaRPr lang="en-US" dirty="0">
              <a:solidFill>
                <a:srgbClr val="00B0F0"/>
              </a:solidFill>
            </a:endParaRPr>
          </a:p>
        </p:txBody>
      </p:sp>
      <p:sp>
        <p:nvSpPr>
          <p:cNvPr id="3" name="Rectangle 2"/>
          <p:cNvSpPr/>
          <p:nvPr/>
        </p:nvSpPr>
        <p:spPr>
          <a:xfrm>
            <a:off x="596075" y="1214206"/>
            <a:ext cx="11421754" cy="569386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Most projects just don't have any automated testing due to short timetables or often the 'testing project' run out of control and being abandoned. For that reason, prioritize and start with API testing which is the easiest to write and provide more coverage than unit testing (you may even craft API tests without code using tools like </a:t>
            </a:r>
            <a:r>
              <a:rPr kumimoji="0" lang="en-US" sz="2800" b="0" i="0" u="none" strike="noStrike" kern="1200" cap="none" spc="0" normalizeH="0" baseline="0" noProof="0" dirty="0">
                <a:ln>
                  <a:noFill/>
                </a:ln>
                <a:solidFill>
                  <a:srgbClr val="0366D6"/>
                </a:solidFill>
                <a:effectLst/>
                <a:uLnTx/>
                <a:uFillTx/>
                <a:latin typeface="Roboto"/>
                <a:ea typeface="+mn-ea"/>
                <a:cs typeface="+mn-cs"/>
                <a:hlinkClick r:id="rId2"/>
              </a:rPr>
              <a:t>Postman</a:t>
            </a:r>
            <a:r>
              <a:rPr kumimoji="0" lang="en-US" sz="2800" b="0" i="0" u="none" strike="noStrike" kern="1200" cap="none" spc="0" normalizeH="0" baseline="0" noProof="0" dirty="0">
                <a:ln>
                  <a:noFill/>
                </a:ln>
                <a:solidFill>
                  <a:srgbClr val="24292E"/>
                </a:solidFill>
                <a:effectLst/>
                <a:uLnTx/>
                <a:uFillTx/>
                <a:latin typeface="Roboto"/>
                <a:ea typeface="+mn-ea"/>
                <a:cs typeface="+mn-cs"/>
              </a:rPr>
              <a:t>. Afterward, should you have more resources and time, continue with advanced test types like unit testing, DB testing, performance testing,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etc</a:t>
            </a: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You may spend long days on writing unit tests to find out that you got only 20% system coverage</a:t>
            </a:r>
          </a:p>
          <a:p>
            <a:pPr marL="0" marR="0" lvl="0" indent="0" algn="just" defTabSz="914400" rtl="0" eaLnBrk="1" fontAlgn="auto" latinLnBrk="0" hangingPunct="1">
              <a:lnSpc>
                <a:spcPct val="100000"/>
              </a:lnSpc>
              <a:spcBef>
                <a:spcPts val="0"/>
              </a:spcBef>
              <a:spcAft>
                <a:spcPts val="0"/>
              </a:spcAft>
              <a:buClrTx/>
              <a:buSzTx/>
              <a:buFontTx/>
              <a:buNone/>
              <a:tabLst/>
              <a:defRPr/>
            </a:pPr>
            <a:br>
              <a:rPr kumimoji="0" lang="en-US" sz="2800" b="0" i="0" u="none" strike="noStrike" kern="1200" cap="none" spc="0" normalizeH="0" baseline="0" noProof="0" dirty="0">
                <a:ln>
                  <a:noFill/>
                </a:ln>
                <a:solidFill>
                  <a:srgbClr val="0A091B"/>
                </a:solidFill>
                <a:effectLst/>
                <a:uLnTx/>
                <a:uFillTx/>
                <a:latin typeface="Roboto"/>
                <a:ea typeface="+mn-ea"/>
                <a:cs typeface="+mn-cs"/>
              </a:rPr>
            </a:br>
            <a:endParaRPr kumimoji="0" lang="en-US" sz="2800" b="0"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2466422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075" y="570947"/>
            <a:ext cx="9474200" cy="923330"/>
          </a:xfrm>
        </p:spPr>
        <p:txBody>
          <a:bodyPr/>
          <a:lstStyle/>
          <a:p>
            <a:r>
              <a:rPr lang="en-US" dirty="0">
                <a:solidFill>
                  <a:srgbClr val="00B0F0"/>
                </a:solidFill>
              </a:rPr>
              <a:t>4.2 Detect code issues with a linter</a:t>
            </a:r>
            <a:br>
              <a:rPr lang="en-US" dirty="0">
                <a:solidFill>
                  <a:srgbClr val="00B0F0"/>
                </a:solidFill>
              </a:rPr>
            </a:br>
            <a:endParaRPr lang="en-US" dirty="0">
              <a:solidFill>
                <a:srgbClr val="00B0F0"/>
              </a:solidFill>
            </a:endParaRPr>
          </a:p>
        </p:txBody>
      </p:sp>
      <p:sp>
        <p:nvSpPr>
          <p:cNvPr id="3" name="Rectangle 2"/>
          <p:cNvSpPr/>
          <p:nvPr/>
        </p:nvSpPr>
        <p:spPr>
          <a:xfrm>
            <a:off x="712520" y="1210063"/>
            <a:ext cx="10830296" cy="397031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Use a code linter to check basic quality and detect anti-patterns early. Run it before any test and add it as a pre-commit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git</a:t>
            </a:r>
            <a:r>
              <a:rPr kumimoji="0" lang="en-US" sz="2800" b="0" i="0" u="none" strike="noStrike" kern="1200" cap="none" spc="0" normalizeH="0" baseline="0" noProof="0" dirty="0">
                <a:ln>
                  <a:noFill/>
                </a:ln>
                <a:solidFill>
                  <a:srgbClr val="24292E"/>
                </a:solidFill>
                <a:effectLst/>
                <a:uLnTx/>
                <a:uFillTx/>
                <a:latin typeface="Roboto"/>
                <a:ea typeface="+mn-ea"/>
                <a:cs typeface="+mn-cs"/>
              </a:rPr>
              <a:t>-hook to minimize the time needed to review and correct any issue. Also check </a:t>
            </a:r>
            <a:r>
              <a:rPr kumimoji="0" lang="en-US" sz="2800" b="0" i="0" u="none" strike="noStrike" kern="1200" cap="none" spc="0" normalizeH="0" baseline="0" noProof="0" dirty="0">
                <a:ln>
                  <a:noFill/>
                </a:ln>
                <a:solidFill>
                  <a:srgbClr val="0366D6"/>
                </a:solidFill>
                <a:effectLst/>
                <a:uLnTx/>
                <a:uFillTx/>
                <a:latin typeface="Roboto"/>
                <a:ea typeface="+mn-ea"/>
                <a:cs typeface="+mn-cs"/>
                <a:hlinkClick r:id="rId2"/>
              </a:rPr>
              <a:t>Section 3</a:t>
            </a:r>
            <a:r>
              <a:rPr kumimoji="0" lang="en-US" sz="2800" b="0" i="0" u="none" strike="noStrike" kern="1200" cap="none" spc="0" normalizeH="0" baseline="0" noProof="0" dirty="0">
                <a:ln>
                  <a:noFill/>
                </a:ln>
                <a:solidFill>
                  <a:srgbClr val="24292E"/>
                </a:solidFill>
                <a:effectLst/>
                <a:uLnTx/>
                <a:uFillTx/>
                <a:latin typeface="Roboto"/>
                <a:ea typeface="+mn-ea"/>
                <a:cs typeface="+mn-cs"/>
              </a:rPr>
              <a:t> on Code Style Practices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You may let pass some anti-pattern and possible vulnerable code to your production environment.</a:t>
            </a:r>
          </a:p>
          <a:p>
            <a:pPr marL="0" marR="0" lvl="0" indent="0" algn="just" defTabSz="914400" rtl="0" eaLnBrk="1" fontAlgn="auto" latinLnBrk="0" hangingPunct="1">
              <a:lnSpc>
                <a:spcPct val="100000"/>
              </a:lnSpc>
              <a:spcBef>
                <a:spcPts val="0"/>
              </a:spcBef>
              <a:spcAft>
                <a:spcPts val="0"/>
              </a:spcAft>
              <a:buClrTx/>
              <a:buSzTx/>
              <a:buFontTx/>
              <a:buNone/>
              <a:tabLst/>
              <a:defRPr/>
            </a:pPr>
            <a:br>
              <a:rPr kumimoji="0" lang="en-US" sz="2800" b="0" i="0" u="none" strike="noStrike" kern="1200" cap="none" spc="0" normalizeH="0" baseline="0" noProof="0" dirty="0">
                <a:ln>
                  <a:noFill/>
                </a:ln>
                <a:solidFill>
                  <a:srgbClr val="0A091B"/>
                </a:solidFill>
                <a:effectLst/>
                <a:uLnTx/>
                <a:uFillTx/>
                <a:latin typeface="Roboto"/>
                <a:ea typeface="+mn-ea"/>
                <a:cs typeface="+mn-cs"/>
              </a:rPr>
            </a:br>
            <a:endParaRPr kumimoji="0" lang="en-US" sz="2800" b="0"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676786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199" y="380941"/>
            <a:ext cx="11006117" cy="1338828"/>
          </a:xfrm>
        </p:spPr>
        <p:txBody>
          <a:bodyPr/>
          <a:lstStyle/>
          <a:p>
            <a:r>
              <a:rPr lang="en-US" dirty="0">
                <a:solidFill>
                  <a:srgbClr val="00B0F0"/>
                </a:solidFill>
              </a:rPr>
              <a:t>4.3 Carefully choose your CI platform (Jenkins </a:t>
            </a:r>
            <a:r>
              <a:rPr lang="en-US" dirty="0" err="1">
                <a:solidFill>
                  <a:srgbClr val="00B0F0"/>
                </a:solidFill>
              </a:rPr>
              <a:t>vs</a:t>
            </a:r>
            <a:r>
              <a:rPr lang="en-US" dirty="0">
                <a:solidFill>
                  <a:srgbClr val="00B0F0"/>
                </a:solidFill>
              </a:rPr>
              <a:t> </a:t>
            </a:r>
            <a:r>
              <a:rPr lang="en-US" dirty="0" err="1">
                <a:solidFill>
                  <a:srgbClr val="00B0F0"/>
                </a:solidFill>
              </a:rPr>
              <a:t>CircleCI</a:t>
            </a:r>
            <a:r>
              <a:rPr lang="en-US" dirty="0">
                <a:solidFill>
                  <a:srgbClr val="00B0F0"/>
                </a:solidFill>
              </a:rPr>
              <a:t> </a:t>
            </a:r>
            <a:r>
              <a:rPr lang="en-US" dirty="0" err="1">
                <a:solidFill>
                  <a:srgbClr val="00B0F0"/>
                </a:solidFill>
              </a:rPr>
              <a:t>vs</a:t>
            </a:r>
            <a:r>
              <a:rPr lang="en-US" dirty="0">
                <a:solidFill>
                  <a:srgbClr val="00B0F0"/>
                </a:solidFill>
              </a:rPr>
              <a:t> Travis </a:t>
            </a:r>
            <a:r>
              <a:rPr lang="en-US" dirty="0" err="1">
                <a:solidFill>
                  <a:srgbClr val="00B0F0"/>
                </a:solidFill>
              </a:rPr>
              <a:t>vs</a:t>
            </a:r>
            <a:r>
              <a:rPr lang="en-US" dirty="0">
                <a:solidFill>
                  <a:srgbClr val="00B0F0"/>
                </a:solidFill>
              </a:rPr>
              <a:t> Rest of the world)</a:t>
            </a:r>
            <a:br>
              <a:rPr lang="en-US" dirty="0">
                <a:solidFill>
                  <a:srgbClr val="00B0F0"/>
                </a:solidFill>
              </a:rPr>
            </a:br>
            <a:endParaRPr lang="en-US" dirty="0">
              <a:solidFill>
                <a:srgbClr val="00B0F0"/>
              </a:solidFill>
            </a:endParaRPr>
          </a:p>
        </p:txBody>
      </p:sp>
      <p:sp>
        <p:nvSpPr>
          <p:cNvPr id="3" name="Rectangle 2"/>
          <p:cNvSpPr/>
          <p:nvPr/>
        </p:nvSpPr>
        <p:spPr>
          <a:xfrm>
            <a:off x="584199" y="1425039"/>
            <a:ext cx="11006117" cy="4893647"/>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TL;DR:</a:t>
            </a:r>
            <a:r>
              <a:rPr kumimoji="0" lang="en-US" sz="2400" b="0" i="0" u="none" strike="noStrike" kern="1200" cap="none" spc="0" normalizeH="0" baseline="0" noProof="0" dirty="0">
                <a:ln>
                  <a:noFill/>
                </a:ln>
                <a:solidFill>
                  <a:srgbClr val="24292E"/>
                </a:solidFill>
                <a:effectLst/>
                <a:uLnTx/>
                <a:uFillTx/>
                <a:latin typeface="Roboto"/>
                <a:ea typeface="+mn-ea"/>
                <a:cs typeface="+mn-cs"/>
              </a:rPr>
              <a:t> Your continuous integration platform (CICD) will host all the quality tools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e.g</a:t>
            </a:r>
            <a:r>
              <a:rPr kumimoji="0" lang="en-US" sz="2400" b="0" i="0" u="none" strike="noStrike" kern="1200" cap="none" spc="0" normalizeH="0" baseline="0" noProof="0" dirty="0">
                <a:ln>
                  <a:noFill/>
                </a:ln>
                <a:solidFill>
                  <a:srgbClr val="24292E"/>
                </a:solidFill>
                <a:effectLst/>
                <a:uLnTx/>
                <a:uFillTx/>
                <a:latin typeface="Roboto"/>
                <a:ea typeface="+mn-ea"/>
                <a:cs typeface="+mn-cs"/>
              </a:rPr>
              <a:t> test, lint) so it should come with a vibrant ecosystem of plugins. </a:t>
            </a:r>
            <a:r>
              <a:rPr kumimoji="0" lang="en-US" sz="2400" b="0" i="0" u="none" strike="noStrike" kern="1200" cap="none" spc="0" normalizeH="0" baseline="0" noProof="0" dirty="0">
                <a:ln>
                  <a:noFill/>
                </a:ln>
                <a:solidFill>
                  <a:srgbClr val="0366D6"/>
                </a:solidFill>
                <a:effectLst/>
                <a:uLnTx/>
                <a:uFillTx/>
                <a:latin typeface="Roboto"/>
                <a:ea typeface="+mn-ea"/>
                <a:cs typeface="+mn-cs"/>
                <a:hlinkClick r:id="rId2"/>
              </a:rPr>
              <a:t>Jenkins</a:t>
            </a:r>
            <a:r>
              <a:rPr kumimoji="0" lang="en-US" sz="2400" b="0" i="0" u="none" strike="noStrike" kern="1200" cap="none" spc="0" normalizeH="0" baseline="0" noProof="0" dirty="0">
                <a:ln>
                  <a:noFill/>
                </a:ln>
                <a:solidFill>
                  <a:srgbClr val="24292E"/>
                </a:solidFill>
                <a:effectLst/>
                <a:uLnTx/>
                <a:uFillTx/>
                <a:latin typeface="Roboto"/>
                <a:ea typeface="+mn-ea"/>
                <a:cs typeface="+mn-cs"/>
              </a:rPr>
              <a:t> used to be the default for many projects as it has the biggest community along with a very powerful platform at the price of complex setup that demands a steep learning curve. Nowadays, it became much easier to set up a CI solution using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SaaS</a:t>
            </a:r>
            <a:r>
              <a:rPr kumimoji="0" lang="en-US" sz="2400" b="0" i="0" u="none" strike="noStrike" kern="1200" cap="none" spc="0" normalizeH="0" baseline="0" noProof="0" dirty="0">
                <a:ln>
                  <a:noFill/>
                </a:ln>
                <a:solidFill>
                  <a:srgbClr val="24292E"/>
                </a:solidFill>
                <a:effectLst/>
                <a:uLnTx/>
                <a:uFillTx/>
                <a:latin typeface="Roboto"/>
                <a:ea typeface="+mn-ea"/>
                <a:cs typeface="+mn-cs"/>
              </a:rPr>
              <a:t> tools like </a:t>
            </a:r>
            <a:r>
              <a:rPr kumimoji="0" lang="en-US" sz="2400" b="0" i="0" u="none" strike="noStrike" kern="1200" cap="none" spc="0" normalizeH="0" baseline="0" noProof="0" dirty="0" err="1">
                <a:ln>
                  <a:noFill/>
                </a:ln>
                <a:solidFill>
                  <a:srgbClr val="0366D6"/>
                </a:solidFill>
                <a:effectLst/>
                <a:uLnTx/>
                <a:uFillTx/>
                <a:latin typeface="Roboto"/>
                <a:ea typeface="+mn-ea"/>
                <a:cs typeface="+mn-cs"/>
                <a:hlinkClick r:id="rId3"/>
              </a:rPr>
              <a:t>CircleCI</a:t>
            </a:r>
            <a:r>
              <a:rPr kumimoji="0" lang="en-US" sz="2400" b="0" i="0" u="none" strike="noStrike" kern="1200" cap="none" spc="0" normalizeH="0" baseline="0" noProof="0" dirty="0">
                <a:ln>
                  <a:noFill/>
                </a:ln>
                <a:solidFill>
                  <a:srgbClr val="24292E"/>
                </a:solidFill>
                <a:effectLst/>
                <a:uLnTx/>
                <a:uFillTx/>
                <a:latin typeface="Roboto"/>
                <a:ea typeface="+mn-ea"/>
                <a:cs typeface="+mn-cs"/>
              </a:rPr>
              <a:t> and others. These tools allow crafting a flexible CI pipeline without the burden of managing the whole infrastructure. Eventually, it's a trade-off between robustness and speed - choose your side carefully</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400" b="0" i="0" u="none" strike="noStrike" kern="1200" cap="none" spc="0" normalizeH="0" baseline="0" noProof="0" dirty="0">
                <a:ln>
                  <a:noFill/>
                </a:ln>
                <a:solidFill>
                  <a:srgbClr val="24292E"/>
                </a:solidFill>
                <a:effectLst/>
                <a:uLnTx/>
                <a:uFillTx/>
                <a:latin typeface="Roboto"/>
                <a:ea typeface="+mn-ea"/>
                <a:cs typeface="+mn-cs"/>
              </a:rPr>
              <a:t> Choosing some niche vendor might get you blocked once you need some advanced customization. On the other hand, going with Jenkins might burn precious time on infrastructure setup</a:t>
            </a:r>
          </a:p>
        </p:txBody>
      </p:sp>
    </p:spTree>
    <p:extLst>
      <p:ext uri="{BB962C8B-B14F-4D97-AF65-F5344CB8AC3E}">
        <p14:creationId xmlns:p14="http://schemas.microsoft.com/office/powerpoint/2010/main" val="3203673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11017992" cy="3000821"/>
          </a:xfrm>
        </p:spPr>
        <p:txBody>
          <a:bodyPr/>
          <a:lstStyle/>
          <a:p>
            <a:r>
              <a:rPr lang="en-US" dirty="0">
                <a:solidFill>
                  <a:srgbClr val="00B0F0"/>
                </a:solidFill>
              </a:rPr>
              <a:t>4.3 Carefully choose your CI platform (Jenkins </a:t>
            </a:r>
            <a:r>
              <a:rPr lang="en-US" dirty="0" err="1">
                <a:solidFill>
                  <a:srgbClr val="00B0F0"/>
                </a:solidFill>
              </a:rPr>
              <a:t>vs</a:t>
            </a:r>
            <a:r>
              <a:rPr lang="en-US" dirty="0">
                <a:solidFill>
                  <a:srgbClr val="00B0F0"/>
                </a:solidFill>
              </a:rPr>
              <a:t> </a:t>
            </a:r>
            <a:r>
              <a:rPr lang="en-US" dirty="0" err="1">
                <a:solidFill>
                  <a:srgbClr val="00B0F0"/>
                </a:solidFill>
              </a:rPr>
              <a:t>CircleCI</a:t>
            </a:r>
            <a:r>
              <a:rPr lang="en-US" dirty="0">
                <a:solidFill>
                  <a:srgbClr val="00B0F0"/>
                </a:solidFill>
              </a:rPr>
              <a:t> </a:t>
            </a:r>
            <a:r>
              <a:rPr lang="en-US" dirty="0" err="1">
                <a:solidFill>
                  <a:srgbClr val="00B0F0"/>
                </a:solidFill>
              </a:rPr>
              <a:t>vs</a:t>
            </a:r>
            <a:r>
              <a:rPr lang="en-US" dirty="0">
                <a:solidFill>
                  <a:srgbClr val="00B0F0"/>
                </a:solidFill>
              </a:rPr>
              <a:t> Travis </a:t>
            </a:r>
            <a:r>
              <a:rPr lang="en-US" dirty="0" err="1">
                <a:solidFill>
                  <a:srgbClr val="00B0F0"/>
                </a:solidFill>
              </a:rPr>
              <a:t>vs</a:t>
            </a:r>
            <a:r>
              <a:rPr lang="en-US" dirty="0">
                <a:solidFill>
                  <a:srgbClr val="00B0F0"/>
                </a:solidFill>
              </a:rPr>
              <a:t> Rest of the world)</a:t>
            </a:r>
            <a:br>
              <a:rPr lang="en-US" dirty="0">
                <a:solidFill>
                  <a:srgbClr val="00B0F0"/>
                </a:solidFill>
              </a:rPr>
            </a:br>
            <a:endParaRPr lang="en-US" dirty="0"/>
          </a:p>
        </p:txBody>
      </p:sp>
      <p:sp>
        <p:nvSpPr>
          <p:cNvPr id="3" name="Rectangle 2"/>
          <p:cNvSpPr/>
          <p:nvPr/>
        </p:nvSpPr>
        <p:spPr>
          <a:xfrm>
            <a:off x="584200" y="1886879"/>
            <a:ext cx="11607799" cy="415498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58591"/>
                </a:solidFill>
                <a:effectLst/>
                <a:uLnTx/>
                <a:uFillTx/>
                <a:latin typeface="Roboto"/>
                <a:ea typeface="+mn-ea"/>
                <a:cs typeface="+mn-cs"/>
              </a:rPr>
              <a:t>The CI world used to be the flexibility of </a:t>
            </a:r>
            <a:r>
              <a:rPr kumimoji="0" lang="en-US" sz="2400" b="0" i="0" u="none" strike="noStrike" kern="1200" cap="none" spc="0" normalizeH="0" baseline="0" noProof="0" dirty="0">
                <a:ln>
                  <a:noFill/>
                </a:ln>
                <a:solidFill>
                  <a:srgbClr val="858591"/>
                </a:solidFill>
                <a:effectLst/>
                <a:uLnTx/>
                <a:uFillTx/>
                <a:latin typeface="Roboto"/>
                <a:ea typeface="+mn-ea"/>
                <a:cs typeface="+mn-cs"/>
                <a:hlinkClick r:id="rId2"/>
              </a:rPr>
              <a:t>Jenkins</a:t>
            </a:r>
            <a:r>
              <a:rPr kumimoji="0" lang="en-US" sz="2400" b="0" i="0" u="none" strike="noStrike" kern="1200" cap="none" spc="0" normalizeH="0" baseline="0" noProof="0" dirty="0">
                <a:ln>
                  <a:noFill/>
                </a:ln>
                <a:solidFill>
                  <a:srgbClr val="858591"/>
                </a:solidFill>
                <a:effectLst/>
                <a:uLnTx/>
                <a:uFillTx/>
                <a:latin typeface="Roboto"/>
                <a:ea typeface="+mn-ea"/>
                <a:cs typeface="+mn-cs"/>
              </a:rPr>
              <a:t>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vs</a:t>
            </a:r>
            <a:r>
              <a:rPr kumimoji="0" lang="en-US" sz="2400" b="0" i="0" u="none" strike="noStrike" kern="1200" cap="none" spc="0" normalizeH="0" baseline="0" noProof="0" dirty="0">
                <a:ln>
                  <a:noFill/>
                </a:ln>
                <a:solidFill>
                  <a:srgbClr val="858591"/>
                </a:solidFill>
                <a:effectLst/>
                <a:uLnTx/>
                <a:uFillTx/>
                <a:latin typeface="Roboto"/>
                <a:ea typeface="+mn-ea"/>
                <a:cs typeface="+mn-cs"/>
              </a:rPr>
              <a:t> the simplicity of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SaaS</a:t>
            </a:r>
            <a:r>
              <a:rPr kumimoji="0" lang="en-US" sz="2400" b="0" i="0" u="none" strike="noStrike" kern="1200" cap="none" spc="0" normalizeH="0" baseline="0" noProof="0" dirty="0">
                <a:ln>
                  <a:noFill/>
                </a:ln>
                <a:solidFill>
                  <a:srgbClr val="858591"/>
                </a:solidFill>
                <a:effectLst/>
                <a:uLnTx/>
                <a:uFillTx/>
                <a:latin typeface="Roboto"/>
                <a:ea typeface="+mn-ea"/>
                <a:cs typeface="+mn-cs"/>
              </a:rPr>
              <a:t> vendors. The game is now changing as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SaaS</a:t>
            </a:r>
            <a:r>
              <a:rPr kumimoji="0" lang="en-US" sz="2400" b="0" i="0" u="none" strike="noStrike" kern="1200" cap="none" spc="0" normalizeH="0" baseline="0" noProof="0" dirty="0">
                <a:ln>
                  <a:noFill/>
                </a:ln>
                <a:solidFill>
                  <a:srgbClr val="858591"/>
                </a:solidFill>
                <a:effectLst/>
                <a:uLnTx/>
                <a:uFillTx/>
                <a:latin typeface="Roboto"/>
                <a:ea typeface="+mn-ea"/>
                <a:cs typeface="+mn-cs"/>
              </a:rPr>
              <a:t> providers like </a:t>
            </a:r>
            <a:r>
              <a:rPr kumimoji="0" lang="en-US" sz="2400" b="0" i="0" u="none" strike="noStrike" kern="1200" cap="none" spc="0" normalizeH="0" baseline="0" noProof="0" dirty="0" err="1">
                <a:ln>
                  <a:noFill/>
                </a:ln>
                <a:solidFill>
                  <a:srgbClr val="858591"/>
                </a:solidFill>
                <a:effectLst/>
                <a:uLnTx/>
                <a:uFillTx/>
                <a:latin typeface="Roboto"/>
                <a:ea typeface="+mn-ea"/>
                <a:cs typeface="+mn-cs"/>
                <a:hlinkClick r:id="rId3"/>
              </a:rPr>
              <a:t>CircleCI</a:t>
            </a:r>
            <a:r>
              <a:rPr kumimoji="0" lang="en-US" sz="2400" b="0" i="0" u="none" strike="noStrike" kern="1200" cap="none" spc="0" normalizeH="0" baseline="0" noProof="0" dirty="0">
                <a:ln>
                  <a:noFill/>
                </a:ln>
                <a:solidFill>
                  <a:srgbClr val="858591"/>
                </a:solidFill>
                <a:effectLst/>
                <a:uLnTx/>
                <a:uFillTx/>
                <a:latin typeface="Roboto"/>
                <a:ea typeface="+mn-ea"/>
                <a:cs typeface="+mn-cs"/>
              </a:rPr>
              <a:t> and </a:t>
            </a:r>
            <a:r>
              <a:rPr kumimoji="0" lang="en-US" sz="2400" b="0" i="0" u="none" strike="noStrike" kern="1200" cap="none" spc="0" normalizeH="0" baseline="0" noProof="0" dirty="0">
                <a:ln>
                  <a:noFill/>
                </a:ln>
                <a:solidFill>
                  <a:srgbClr val="858591"/>
                </a:solidFill>
                <a:effectLst/>
                <a:uLnTx/>
                <a:uFillTx/>
                <a:latin typeface="Roboto"/>
                <a:ea typeface="+mn-ea"/>
                <a:cs typeface="+mn-cs"/>
                <a:hlinkClick r:id="rId4"/>
              </a:rPr>
              <a:t>Travis</a:t>
            </a:r>
            <a:r>
              <a:rPr kumimoji="0" lang="en-US" sz="2400" b="0" i="0" u="none" strike="noStrike" kern="1200" cap="none" spc="0" normalizeH="0" baseline="0" noProof="0" dirty="0">
                <a:ln>
                  <a:noFill/>
                </a:ln>
                <a:solidFill>
                  <a:srgbClr val="858591"/>
                </a:solidFill>
                <a:effectLst/>
                <a:uLnTx/>
                <a:uFillTx/>
                <a:latin typeface="Roboto"/>
                <a:ea typeface="+mn-ea"/>
                <a:cs typeface="+mn-cs"/>
              </a:rPr>
              <a:t> offer robust solutions including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Docker</a:t>
            </a:r>
            <a:r>
              <a:rPr kumimoji="0" lang="en-US" sz="2400" b="0" i="0" u="none" strike="noStrike" kern="1200" cap="none" spc="0" normalizeH="0" baseline="0" noProof="0" dirty="0">
                <a:ln>
                  <a:noFill/>
                </a:ln>
                <a:solidFill>
                  <a:srgbClr val="858591"/>
                </a:solidFill>
                <a:effectLst/>
                <a:uLnTx/>
                <a:uFillTx/>
                <a:latin typeface="Roboto"/>
                <a:ea typeface="+mn-ea"/>
                <a:cs typeface="+mn-cs"/>
              </a:rPr>
              <a:t> containers with minimum setup time while Jenkins tries to compete on 'simplicity' segment as well. Though one can setup rich CI solution in the cloud, should it required to control the finest details Jenkins is still the platform of choice. The choice eventually boils down to which extent the CI process should be customized: free and setup free cloud vendors allow to run custom shell commands, custom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docker</a:t>
            </a:r>
            <a:r>
              <a:rPr kumimoji="0" lang="en-US" sz="2400" b="0" i="0" u="none" strike="noStrike" kern="1200" cap="none" spc="0" normalizeH="0" baseline="0" noProof="0" dirty="0">
                <a:ln>
                  <a:noFill/>
                </a:ln>
                <a:solidFill>
                  <a:srgbClr val="858591"/>
                </a:solidFill>
                <a:effectLst/>
                <a:uLnTx/>
                <a:uFillTx/>
                <a:latin typeface="Roboto"/>
                <a:ea typeface="+mn-ea"/>
                <a:cs typeface="+mn-cs"/>
              </a:rPr>
              <a:t> images, adjust the workflow, run matrix builds and other rich features. However, if controlling the infrastructure or programming the CI logic using a formal programming language like Java is desired - Jenkins might still be the choice. Otherwise, consider opting for the simple and setup free cloud option</a:t>
            </a:r>
          </a:p>
        </p:txBody>
      </p:sp>
      <p:sp>
        <p:nvSpPr>
          <p:cNvPr id="4" name="Rectangle 3"/>
          <p:cNvSpPr/>
          <p:nvPr/>
        </p:nvSpPr>
        <p:spPr>
          <a:xfrm>
            <a:off x="584200" y="1333965"/>
            <a:ext cx="447750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Tree>
    <p:extLst>
      <p:ext uri="{BB962C8B-B14F-4D97-AF65-F5344CB8AC3E}">
        <p14:creationId xmlns:p14="http://schemas.microsoft.com/office/powerpoint/2010/main" val="3449246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38D160D-145D-4E16-A604-3C8B25CAA798}"/>
              </a:ext>
            </a:extLst>
          </p:cNvPr>
          <p:cNvSpPr>
            <a:spLocks noGrp="1"/>
          </p:cNvSpPr>
          <p:nvPr>
            <p:ph type="title"/>
          </p:nvPr>
        </p:nvSpPr>
        <p:spPr>
          <a:xfrm>
            <a:off x="609600" y="533341"/>
            <a:ext cx="6723078" cy="507831"/>
          </a:xfrm>
        </p:spPr>
        <p:txBody>
          <a:bodyPr/>
          <a:lstStyle/>
          <a:p>
            <a:r>
              <a:rPr lang="en-US" dirty="0" err="1">
                <a:solidFill>
                  <a:srgbClr val="00B0F0"/>
                </a:solidFill>
              </a:rPr>
              <a:t>Async</a:t>
            </a:r>
            <a:r>
              <a:rPr lang="en-US" dirty="0">
                <a:solidFill>
                  <a:srgbClr val="00B0F0"/>
                </a:solidFill>
              </a:rPr>
              <a:t> Programming - Context</a:t>
            </a:r>
          </a:p>
        </p:txBody>
      </p:sp>
      <p:sp>
        <p:nvSpPr>
          <p:cNvPr id="11" name="TextBox 10">
            <a:extLst>
              <a:ext uri="{FF2B5EF4-FFF2-40B4-BE49-F238E27FC236}">
                <a16:creationId xmlns:a16="http://schemas.microsoft.com/office/drawing/2014/main" id="{98D716A2-D6F0-4778-803C-F6E2FFAEFC6A}"/>
              </a:ext>
            </a:extLst>
          </p:cNvPr>
          <p:cNvSpPr txBox="1"/>
          <p:nvPr/>
        </p:nvSpPr>
        <p:spPr>
          <a:xfrm>
            <a:off x="2324492" y="2101049"/>
            <a:ext cx="8978509" cy="3786229"/>
          </a:xfrm>
          <a:prstGeom prst="rect">
            <a:avLst/>
          </a:prstGeom>
          <a:noFill/>
        </p:spPr>
        <p:txBody>
          <a:bodyPr wrap="square" rtlCol="0">
            <a:spAutoFit/>
          </a:bodyPr>
          <a:lstStyle/>
          <a:p>
            <a:pPr defTabSz="914446">
              <a:defRPr/>
            </a:pPr>
            <a:r>
              <a:rPr lang="en-US" sz="2667" b="1" dirty="0">
                <a:solidFill>
                  <a:srgbClr val="0A091B"/>
                </a:solidFill>
                <a:latin typeface="Roboto"/>
              </a:rPr>
              <a:t>Node is a-synchronous by nature</a:t>
            </a:r>
          </a:p>
          <a:p>
            <a:pPr defTabSz="914446">
              <a:defRPr/>
            </a:pPr>
            <a:endParaRPr lang="en-US" sz="2667" b="1" dirty="0">
              <a:solidFill>
                <a:srgbClr val="0A091B"/>
              </a:solidFill>
              <a:latin typeface="Roboto"/>
            </a:endParaRPr>
          </a:p>
          <a:p>
            <a:pPr defTabSz="914446">
              <a:defRPr/>
            </a:pPr>
            <a:r>
              <a:rPr lang="en-US" sz="2667" b="1" dirty="0">
                <a:solidFill>
                  <a:srgbClr val="0A091B"/>
                </a:solidFill>
                <a:latin typeface="Roboto"/>
              </a:rPr>
              <a:t>Asynchronous programming is sometimes challenging</a:t>
            </a:r>
          </a:p>
          <a:p>
            <a:pPr defTabSz="914446">
              <a:defRPr/>
            </a:pPr>
            <a:endParaRPr lang="en-US" sz="2667" b="1" dirty="0">
              <a:solidFill>
                <a:srgbClr val="0A091B"/>
              </a:solidFill>
              <a:latin typeface="Roboto"/>
            </a:endParaRPr>
          </a:p>
          <a:p>
            <a:pPr defTabSz="914446"/>
            <a:r>
              <a:rPr lang="en-US" sz="2667" b="1" dirty="0">
                <a:solidFill>
                  <a:srgbClr val="0A091B"/>
                </a:solidFill>
                <a:latin typeface="Roboto"/>
              </a:rPr>
              <a:t>Mastering a-synchronous patterns is a must have skill for Node developers</a:t>
            </a:r>
          </a:p>
          <a:p>
            <a:pPr defTabSz="914446">
              <a:defRPr/>
            </a:pPr>
            <a:endParaRPr lang="en-US" sz="2667" b="1" dirty="0">
              <a:solidFill>
                <a:srgbClr val="0A091B"/>
              </a:solidFill>
              <a:latin typeface="Roboto"/>
            </a:endParaRPr>
          </a:p>
          <a:p>
            <a:pPr defTabSz="914446">
              <a:defRPr/>
            </a:pPr>
            <a:endParaRPr lang="en-US" sz="2667" b="1" dirty="0">
              <a:solidFill>
                <a:srgbClr val="0A091B"/>
              </a:solidFill>
              <a:latin typeface="Roboto"/>
            </a:endParaRPr>
          </a:p>
          <a:p>
            <a:pPr defTabSz="914446">
              <a:defRPr/>
            </a:pPr>
            <a:endParaRPr lang="en-US" sz="2667" b="1" dirty="0">
              <a:solidFill>
                <a:srgbClr val="0A091B"/>
              </a:solidFill>
              <a:latin typeface="Roboto"/>
            </a:endParaRPr>
          </a:p>
        </p:txBody>
      </p:sp>
    </p:spTree>
    <p:extLst>
      <p:ext uri="{BB962C8B-B14F-4D97-AF65-F5344CB8AC3E}">
        <p14:creationId xmlns:p14="http://schemas.microsoft.com/office/powerpoint/2010/main" val="2617787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11607800" cy="960971"/>
          </a:xfrm>
        </p:spPr>
        <p:txBody>
          <a:bodyPr/>
          <a:lstStyle/>
          <a:p>
            <a:r>
              <a:rPr lang="en-US" dirty="0"/>
              <a:t>Code Example – a typical cloud CI configuration. Single .</a:t>
            </a:r>
            <a:r>
              <a:rPr lang="en-US" dirty="0" err="1"/>
              <a:t>yml</a:t>
            </a:r>
            <a:r>
              <a:rPr lang="en-US" dirty="0"/>
              <a:t> file and that's it</a:t>
            </a:r>
            <a:br>
              <a:rPr lang="en-US" dirty="0"/>
            </a:br>
            <a:endParaRPr lang="en-US" dirty="0"/>
          </a:p>
        </p:txBody>
      </p:sp>
      <p:sp>
        <p:nvSpPr>
          <p:cNvPr id="3" name="Rectangle 2"/>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4"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5" name="Rectangle 1">
            <a:extLst>
              <a:ext uri="{FF2B5EF4-FFF2-40B4-BE49-F238E27FC236}">
                <a16:creationId xmlns:a16="http://schemas.microsoft.com/office/drawing/2014/main" id="{713BF653-E4DB-4753-B16C-F20D52269D80}"/>
              </a:ext>
            </a:extLst>
          </p:cNvPr>
          <p:cNvSpPr>
            <a:spLocks noChangeArrowheads="1"/>
          </p:cNvSpPr>
          <p:nvPr/>
        </p:nvSpPr>
        <p:spPr bwMode="auto">
          <a:xfrm>
            <a:off x="2030680" y="1686529"/>
            <a:ext cx="9357756" cy="4681282"/>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version: 2</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jobs: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build:</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docker</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image: </a:t>
            </a: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circleci</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/node:4.8.2</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image: mongo:3.4.4</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steps: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checkout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run:</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name: Install </a:t>
            </a: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npm</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wee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command: </a:t>
            </a: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npm</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install</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test: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docker</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image: </a:t>
            </a: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circleci</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/node:4.8.2</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image: mongo:3.4.4</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steps: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checkout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run:</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name: Test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command: </a:t>
            </a: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npm</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test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run:</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name: Generate code coverage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command: './</a:t>
            </a: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node_modules</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/.bin/</a:t>
            </a: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nyc</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report --reporter=text-</a:t>
            </a: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lcov</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a:t>
            </a: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store_artifacts</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path: coverage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prefix: coverage</a:t>
            </a:r>
          </a:p>
        </p:txBody>
      </p:sp>
    </p:spTree>
    <p:extLst>
      <p:ext uri="{BB962C8B-B14F-4D97-AF65-F5344CB8AC3E}">
        <p14:creationId xmlns:p14="http://schemas.microsoft.com/office/powerpoint/2010/main" val="826020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937" y="1533323"/>
            <a:ext cx="3370925" cy="3752405"/>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a:ln>
                <a:noFill/>
              </a:ln>
              <a:solidFill>
                <a:srgbClr val="0A091B"/>
              </a:solidFill>
              <a:effectLst/>
              <a:uLnTx/>
              <a:uFillTx/>
              <a:latin typeface="Roboto"/>
              <a:ea typeface="+mn-ea"/>
              <a:cs typeface="+mn-cs"/>
            </a:endParaRPr>
          </a:p>
        </p:txBody>
      </p:sp>
      <p:sp>
        <p:nvSpPr>
          <p:cNvPr id="4" name="Title 1"/>
          <p:cNvSpPr>
            <a:spLocks noGrp="1"/>
          </p:cNvSpPr>
          <p:nvPr>
            <p:ph type="title"/>
          </p:nvPr>
        </p:nvSpPr>
        <p:spPr>
          <a:xfrm>
            <a:off x="584200" y="380941"/>
            <a:ext cx="10946740" cy="923330"/>
          </a:xfrm>
        </p:spPr>
        <p:txBody>
          <a:bodyPr/>
          <a:lstStyle/>
          <a:p>
            <a:r>
              <a:rPr lang="en-US" dirty="0">
                <a:solidFill>
                  <a:srgbClr val="00B0F0"/>
                </a:solidFill>
              </a:rPr>
              <a:t>4.3 Carefully choose your CI platform (Jenkins </a:t>
            </a:r>
            <a:r>
              <a:rPr lang="en-US" dirty="0" err="1">
                <a:solidFill>
                  <a:srgbClr val="00B0F0"/>
                </a:solidFill>
              </a:rPr>
              <a:t>vs</a:t>
            </a:r>
            <a:r>
              <a:rPr lang="en-US" dirty="0">
                <a:solidFill>
                  <a:srgbClr val="00B0F0"/>
                </a:solidFill>
              </a:rPr>
              <a:t> </a:t>
            </a:r>
            <a:r>
              <a:rPr lang="en-US" dirty="0" err="1">
                <a:solidFill>
                  <a:srgbClr val="00B0F0"/>
                </a:solidFill>
              </a:rPr>
              <a:t>CircleCI</a:t>
            </a:r>
            <a:r>
              <a:rPr lang="en-US" dirty="0">
                <a:solidFill>
                  <a:srgbClr val="00B0F0"/>
                </a:solidFill>
              </a:rPr>
              <a:t> </a:t>
            </a:r>
            <a:r>
              <a:rPr lang="en-US" dirty="0" err="1">
                <a:solidFill>
                  <a:srgbClr val="00B0F0"/>
                </a:solidFill>
              </a:rPr>
              <a:t>vs</a:t>
            </a:r>
            <a:r>
              <a:rPr lang="en-US" dirty="0">
                <a:solidFill>
                  <a:srgbClr val="00B0F0"/>
                </a:solidFill>
              </a:rPr>
              <a:t> Travis </a:t>
            </a:r>
            <a:r>
              <a:rPr lang="en-US" dirty="0" err="1">
                <a:solidFill>
                  <a:srgbClr val="00B0F0"/>
                </a:solidFill>
              </a:rPr>
              <a:t>vs</a:t>
            </a:r>
            <a:r>
              <a:rPr lang="en-US" dirty="0">
                <a:solidFill>
                  <a:srgbClr val="00B0F0"/>
                </a:solidFill>
              </a:rPr>
              <a:t> Rest of the world)</a:t>
            </a:r>
            <a:br>
              <a:rPr lang="en-US" dirty="0">
                <a:solidFill>
                  <a:srgbClr val="00B0F0"/>
                </a:solidFill>
              </a:rPr>
            </a:b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08862" y="1533323"/>
            <a:ext cx="7808562" cy="3752405"/>
          </a:xfrm>
          <a:prstGeom prst="rect">
            <a:avLst/>
          </a:prstGeom>
        </p:spPr>
      </p:pic>
      <p:sp>
        <p:nvSpPr>
          <p:cNvPr id="6" name="Rectangle 5"/>
          <p:cNvSpPr/>
          <p:nvPr/>
        </p:nvSpPr>
        <p:spPr>
          <a:xfrm>
            <a:off x="1407203" y="2624695"/>
            <a:ext cx="2032391"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1" i="0" u="none" strike="noStrike" kern="1200" cap="none" spc="0" normalizeH="0" baseline="0" noProof="0" dirty="0">
                <a:ln>
                  <a:noFill/>
                </a:ln>
                <a:solidFill>
                  <a:srgbClr val="FFFFFF"/>
                </a:solidFill>
                <a:effectLst/>
                <a:uLnTx/>
                <a:uFillTx/>
                <a:latin typeface="Roboto"/>
                <a:ea typeface="+mn-ea"/>
                <a:cs typeface="+mn-cs"/>
              </a:rPr>
              <a:t>Circle CI - almost zero setup cloud CI</a:t>
            </a:r>
          </a:p>
        </p:txBody>
      </p:sp>
    </p:spTree>
    <p:extLst>
      <p:ext uri="{BB962C8B-B14F-4D97-AF65-F5344CB8AC3E}">
        <p14:creationId xmlns:p14="http://schemas.microsoft.com/office/powerpoint/2010/main" val="1290609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938" y="1580726"/>
            <a:ext cx="3394676" cy="3634822"/>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a:ln>
                <a:noFill/>
              </a:ln>
              <a:solidFill>
                <a:srgbClr val="0A091B"/>
              </a:solidFill>
              <a:effectLst/>
              <a:uLnTx/>
              <a:uFillTx/>
              <a:latin typeface="Roboto"/>
              <a:ea typeface="+mn-ea"/>
              <a:cs typeface="+mn-cs"/>
            </a:endParaRPr>
          </a:p>
        </p:txBody>
      </p:sp>
      <p:sp>
        <p:nvSpPr>
          <p:cNvPr id="4" name="Title 1"/>
          <p:cNvSpPr>
            <a:spLocks noGrp="1"/>
          </p:cNvSpPr>
          <p:nvPr>
            <p:ph type="title"/>
          </p:nvPr>
        </p:nvSpPr>
        <p:spPr>
          <a:xfrm>
            <a:off x="584199" y="380941"/>
            <a:ext cx="11101119" cy="923330"/>
          </a:xfrm>
        </p:spPr>
        <p:txBody>
          <a:bodyPr/>
          <a:lstStyle/>
          <a:p>
            <a:r>
              <a:rPr lang="en-US" dirty="0">
                <a:solidFill>
                  <a:srgbClr val="00B0F0"/>
                </a:solidFill>
              </a:rPr>
              <a:t>4.3 Carefully choose your CI platform (Jenkins </a:t>
            </a:r>
            <a:r>
              <a:rPr lang="en-US" dirty="0" err="1">
                <a:solidFill>
                  <a:srgbClr val="00B0F0"/>
                </a:solidFill>
              </a:rPr>
              <a:t>vs</a:t>
            </a:r>
            <a:r>
              <a:rPr lang="en-US" dirty="0">
                <a:solidFill>
                  <a:srgbClr val="00B0F0"/>
                </a:solidFill>
              </a:rPr>
              <a:t> </a:t>
            </a:r>
            <a:r>
              <a:rPr lang="en-US" dirty="0" err="1">
                <a:solidFill>
                  <a:srgbClr val="00B0F0"/>
                </a:solidFill>
              </a:rPr>
              <a:t>CircleCI</a:t>
            </a:r>
            <a:r>
              <a:rPr lang="en-US" dirty="0">
                <a:solidFill>
                  <a:srgbClr val="00B0F0"/>
                </a:solidFill>
              </a:rPr>
              <a:t> </a:t>
            </a:r>
            <a:r>
              <a:rPr lang="en-US" dirty="0" err="1">
                <a:solidFill>
                  <a:srgbClr val="00B0F0"/>
                </a:solidFill>
              </a:rPr>
              <a:t>vs</a:t>
            </a:r>
            <a:r>
              <a:rPr lang="en-US" dirty="0">
                <a:solidFill>
                  <a:srgbClr val="00B0F0"/>
                </a:solidFill>
              </a:rPr>
              <a:t> Travis </a:t>
            </a:r>
            <a:r>
              <a:rPr lang="en-US" dirty="0" err="1">
                <a:solidFill>
                  <a:srgbClr val="00B0F0"/>
                </a:solidFill>
              </a:rPr>
              <a:t>vs</a:t>
            </a:r>
            <a:r>
              <a:rPr lang="en-US" dirty="0">
                <a:solidFill>
                  <a:srgbClr val="00B0F0"/>
                </a:solidFill>
              </a:rPr>
              <a:t> Rest of the world)</a:t>
            </a:r>
            <a:br>
              <a:rPr lang="en-US" dirty="0">
                <a:solidFill>
                  <a:srgbClr val="00B0F0"/>
                </a:solidFill>
              </a:rPr>
            </a:br>
            <a:endParaRPr lang="en-US" dirty="0"/>
          </a:p>
        </p:txBody>
      </p:sp>
      <p:sp>
        <p:nvSpPr>
          <p:cNvPr id="5" name="Rectangle 4"/>
          <p:cNvSpPr/>
          <p:nvPr/>
        </p:nvSpPr>
        <p:spPr>
          <a:xfrm>
            <a:off x="1564883" y="2809361"/>
            <a:ext cx="1463325"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Roboto"/>
                <a:ea typeface="+mn-ea"/>
                <a:cs typeface="+mn-cs"/>
              </a:rPr>
              <a:t>Jenkins</a:t>
            </a:r>
            <a:r>
              <a:rPr kumimoji="0" lang="en-US" sz="1800" b="1" i="0" u="none" strike="noStrike" kern="1200" cap="none" spc="0" normalizeH="0" baseline="0" noProof="0" dirty="0">
                <a:ln>
                  <a:noFill/>
                </a:ln>
                <a:solidFill>
                  <a:srgbClr val="FFFFFF"/>
                </a:solidFill>
                <a:effectLst/>
                <a:uLnTx/>
                <a:uFillTx/>
                <a:latin typeface="-apple-system"/>
                <a:ea typeface="+mn-ea"/>
                <a:cs typeface="+mn-cs"/>
              </a:rPr>
              <a:t> - sophisticated and robust CI</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2613" y="1580726"/>
            <a:ext cx="7837714" cy="3634822"/>
          </a:xfrm>
          <a:prstGeom prst="rect">
            <a:avLst/>
          </a:prstGeom>
        </p:spPr>
      </p:pic>
    </p:spTree>
    <p:extLst>
      <p:ext uri="{BB962C8B-B14F-4D97-AF65-F5344CB8AC3E}">
        <p14:creationId xmlns:p14="http://schemas.microsoft.com/office/powerpoint/2010/main" val="4242053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199" y="618448"/>
            <a:ext cx="10198595" cy="923330"/>
          </a:xfrm>
        </p:spPr>
        <p:txBody>
          <a:bodyPr/>
          <a:lstStyle/>
          <a:p>
            <a:r>
              <a:rPr lang="en-US" dirty="0">
                <a:solidFill>
                  <a:srgbClr val="00B0F0"/>
                </a:solidFill>
              </a:rPr>
              <a:t>4.4 Constantly inspect for vulnerable dependencies</a:t>
            </a:r>
            <a:br>
              <a:rPr lang="en-US" dirty="0">
                <a:solidFill>
                  <a:srgbClr val="00B0F0"/>
                </a:solidFill>
              </a:rPr>
            </a:br>
            <a:endParaRPr lang="en-US" dirty="0">
              <a:solidFill>
                <a:srgbClr val="00B0F0"/>
              </a:solidFill>
            </a:endParaRPr>
          </a:p>
        </p:txBody>
      </p:sp>
      <p:sp>
        <p:nvSpPr>
          <p:cNvPr id="3" name="Rectangle 2"/>
          <p:cNvSpPr/>
          <p:nvPr/>
        </p:nvSpPr>
        <p:spPr>
          <a:xfrm>
            <a:off x="584200" y="1261431"/>
            <a:ext cx="11053618" cy="40318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4292E"/>
                </a:solidFill>
                <a:effectLst/>
                <a:uLnTx/>
                <a:uFillTx/>
                <a:latin typeface="Roboto"/>
                <a:ea typeface="+mn-ea"/>
                <a:cs typeface="+mn-cs"/>
              </a:rPr>
              <a:t>TL;DR:</a:t>
            </a:r>
            <a:r>
              <a:rPr kumimoji="0" lang="en-US" sz="3200" b="0" i="0" u="none" strike="noStrike" kern="1200" cap="none" spc="0" normalizeH="0" baseline="0" noProof="0" dirty="0">
                <a:ln>
                  <a:noFill/>
                </a:ln>
                <a:solidFill>
                  <a:srgbClr val="24292E"/>
                </a:solidFill>
                <a:effectLst/>
                <a:uLnTx/>
                <a:uFillTx/>
                <a:latin typeface="Roboto"/>
                <a:ea typeface="+mn-ea"/>
                <a:cs typeface="+mn-cs"/>
              </a:rPr>
              <a:t> Even the most reputable dependencies such as Express have known vulnerabilities. This can get easily tamed using community and commercial tools such as 🔗 </a:t>
            </a:r>
            <a:r>
              <a:rPr kumimoji="0" lang="en-US" sz="3200" b="0" i="0" u="none" strike="noStrike" kern="1200" cap="none" spc="0" normalizeH="0" baseline="0" noProof="0" dirty="0" err="1">
                <a:ln>
                  <a:noFill/>
                </a:ln>
                <a:solidFill>
                  <a:srgbClr val="0366D6"/>
                </a:solidFill>
                <a:effectLst/>
                <a:uLnTx/>
                <a:uFillTx/>
                <a:latin typeface="Roboto"/>
                <a:ea typeface="+mn-ea"/>
                <a:cs typeface="+mn-cs"/>
                <a:hlinkClick r:id="rId2"/>
              </a:rPr>
              <a:t>nsp</a:t>
            </a:r>
            <a:r>
              <a:rPr kumimoji="0" lang="en-US" sz="3200" b="0" i="0" u="none" strike="noStrike" kern="1200" cap="none" spc="0" normalizeH="0" baseline="0" noProof="0" dirty="0">
                <a:ln>
                  <a:noFill/>
                </a:ln>
                <a:solidFill>
                  <a:srgbClr val="24292E"/>
                </a:solidFill>
                <a:effectLst/>
                <a:uLnTx/>
                <a:uFillTx/>
                <a:latin typeface="Roboto"/>
                <a:ea typeface="+mn-ea"/>
                <a:cs typeface="+mn-cs"/>
              </a:rPr>
              <a:t> that can be invoked from your CI on every build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3200" b="0" i="0" u="none" strike="noStrike" kern="1200" cap="none" spc="0" normalizeH="0" baseline="0" noProof="0" dirty="0">
                <a:ln>
                  <a:noFill/>
                </a:ln>
                <a:solidFill>
                  <a:srgbClr val="24292E"/>
                </a:solidFill>
                <a:effectLst/>
                <a:uLnTx/>
                <a:uFillTx/>
                <a:latin typeface="Roboto"/>
                <a:ea typeface="+mn-ea"/>
                <a:cs typeface="+mn-cs"/>
              </a:rPr>
              <a:t> Keeping your code clean from vulnerabilities without dedicated tools will require to constantly follow online publications about new threats. Quite tedious</a:t>
            </a:r>
          </a:p>
        </p:txBody>
      </p:sp>
    </p:spTree>
    <p:extLst>
      <p:ext uri="{BB962C8B-B14F-4D97-AF65-F5344CB8AC3E}">
        <p14:creationId xmlns:p14="http://schemas.microsoft.com/office/powerpoint/2010/main" val="2744088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075" y="594697"/>
            <a:ext cx="3632200" cy="923330"/>
          </a:xfrm>
        </p:spPr>
        <p:txBody>
          <a:bodyPr/>
          <a:lstStyle/>
          <a:p>
            <a:r>
              <a:rPr lang="en-US" dirty="0">
                <a:solidFill>
                  <a:srgbClr val="00B0F0"/>
                </a:solidFill>
              </a:rPr>
              <a:t>4.5 Tag your tests</a:t>
            </a:r>
            <a:br>
              <a:rPr lang="en-US" dirty="0">
                <a:solidFill>
                  <a:srgbClr val="00B0F0"/>
                </a:solidFill>
              </a:rPr>
            </a:br>
            <a:endParaRPr lang="en-US" dirty="0">
              <a:solidFill>
                <a:srgbClr val="00B0F0"/>
              </a:solidFill>
            </a:endParaRPr>
          </a:p>
        </p:txBody>
      </p:sp>
      <p:sp>
        <p:nvSpPr>
          <p:cNvPr id="3" name="Rectangle 2"/>
          <p:cNvSpPr/>
          <p:nvPr/>
        </p:nvSpPr>
        <p:spPr>
          <a:xfrm>
            <a:off x="795647" y="1582341"/>
            <a:ext cx="11091553" cy="37856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TL;DR:</a:t>
            </a:r>
            <a:r>
              <a:rPr kumimoji="0" lang="en-US" sz="2400" b="0" i="0" u="none" strike="noStrike" kern="1200" cap="none" spc="0" normalizeH="0" baseline="0" noProof="0" dirty="0">
                <a:ln>
                  <a:noFill/>
                </a:ln>
                <a:solidFill>
                  <a:srgbClr val="24292E"/>
                </a:solidFill>
                <a:effectLst/>
                <a:uLnTx/>
                <a:uFillTx/>
                <a:latin typeface="Roboto"/>
                <a:ea typeface="+mn-ea"/>
                <a:cs typeface="+mn-cs"/>
              </a:rPr>
              <a:t> Different tests must run on different scenarios: quick smoke, IO-less, tests should run when a developer saves or commits a file, full end-to-end tests usually run when a new pull request is submitted, etc. This can be achieved by tagging tests with keywords like #cold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api</a:t>
            </a:r>
            <a:r>
              <a:rPr kumimoji="0" lang="en-US" sz="2400" b="0" i="0" u="none" strike="noStrike" kern="1200" cap="none" spc="0" normalizeH="0" baseline="0" noProof="0" dirty="0">
                <a:ln>
                  <a:noFill/>
                </a:ln>
                <a:solidFill>
                  <a:srgbClr val="24292E"/>
                </a:solidFill>
                <a:effectLst/>
                <a:uLnTx/>
                <a:uFillTx/>
                <a:latin typeface="Roboto"/>
                <a:ea typeface="+mn-ea"/>
                <a:cs typeface="+mn-cs"/>
              </a:rPr>
              <a:t> #sanity so you can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grep</a:t>
            </a:r>
            <a:r>
              <a:rPr kumimoji="0" lang="en-US" sz="2400" b="0" i="0" u="none" strike="noStrike" kern="1200" cap="none" spc="0" normalizeH="0" baseline="0" noProof="0" dirty="0">
                <a:ln>
                  <a:noFill/>
                </a:ln>
                <a:solidFill>
                  <a:srgbClr val="24292E"/>
                </a:solidFill>
                <a:effectLst/>
                <a:uLnTx/>
                <a:uFillTx/>
                <a:latin typeface="Roboto"/>
                <a:ea typeface="+mn-ea"/>
                <a:cs typeface="+mn-cs"/>
              </a:rPr>
              <a:t> with your testing harness and invoke the desired subset. For example, this is how you would invoke only the sanity test group with </a:t>
            </a:r>
            <a:r>
              <a:rPr kumimoji="0" lang="en-US" sz="2400" b="0" i="0" u="none" strike="noStrike" kern="1200" cap="none" spc="0" normalizeH="0" baseline="0" noProof="0" dirty="0">
                <a:ln>
                  <a:noFill/>
                </a:ln>
                <a:solidFill>
                  <a:srgbClr val="0366D6"/>
                </a:solidFill>
                <a:effectLst/>
                <a:uLnTx/>
                <a:uFillTx/>
                <a:latin typeface="Roboto"/>
                <a:ea typeface="+mn-ea"/>
                <a:cs typeface="+mn-cs"/>
                <a:hlinkClick r:id="rId2"/>
              </a:rPr>
              <a:t>Mocha</a:t>
            </a:r>
            <a:r>
              <a:rPr kumimoji="0" lang="en-US" sz="2400" b="0" i="0" u="none" strike="noStrike" kern="1200" cap="none" spc="0" normalizeH="0" baseline="0" noProof="0" dirty="0">
                <a:ln>
                  <a:noFill/>
                </a:ln>
                <a:solidFill>
                  <a:srgbClr val="24292E"/>
                </a:solidFill>
                <a:effectLst/>
                <a:uLnTx/>
                <a:uFillTx/>
                <a:latin typeface="Roboto"/>
                <a:ea typeface="+mn-ea"/>
                <a:cs typeface="+mn-cs"/>
              </a:rPr>
              <a:t>: mocha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grep</a:t>
            </a:r>
            <a:r>
              <a:rPr kumimoji="0" lang="en-US" sz="2400" b="0" i="0" u="none" strike="noStrike" kern="1200" cap="none" spc="0" normalizeH="0" baseline="0" noProof="0" dirty="0">
                <a:ln>
                  <a:noFill/>
                </a:ln>
                <a:solidFill>
                  <a:srgbClr val="24292E"/>
                </a:solidFill>
                <a:effectLst/>
                <a:uLnTx/>
                <a:uFillTx/>
                <a:latin typeface="Roboto"/>
                <a:ea typeface="+mn-ea"/>
                <a:cs typeface="+mn-cs"/>
              </a:rPr>
              <a:t> 'sanity‘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400" b="0" i="0" u="none" strike="noStrike" kern="1200" cap="none" spc="0" normalizeH="0" baseline="0" noProof="0" dirty="0">
                <a:ln>
                  <a:noFill/>
                </a:ln>
                <a:solidFill>
                  <a:srgbClr val="24292E"/>
                </a:solidFill>
                <a:effectLst/>
                <a:uLnTx/>
                <a:uFillTx/>
                <a:latin typeface="Roboto"/>
                <a:ea typeface="+mn-ea"/>
                <a:cs typeface="+mn-cs"/>
              </a:rPr>
              <a:t> Running all the tests, including tests that perform dozens of DB queries, any time a developer makes a small change can be extremely slow and keeps developers away from running tests</a:t>
            </a:r>
          </a:p>
        </p:txBody>
      </p:sp>
    </p:spTree>
    <p:extLst>
      <p:ext uri="{BB962C8B-B14F-4D97-AF65-F5344CB8AC3E}">
        <p14:creationId xmlns:p14="http://schemas.microsoft.com/office/powerpoint/2010/main" val="855664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199" y="380941"/>
            <a:ext cx="11041743" cy="1338828"/>
          </a:xfrm>
        </p:spPr>
        <p:txBody>
          <a:bodyPr/>
          <a:lstStyle/>
          <a:p>
            <a:r>
              <a:rPr lang="en-US" dirty="0">
                <a:solidFill>
                  <a:srgbClr val="00B0F0"/>
                </a:solidFill>
              </a:rPr>
              <a:t>4.6 Check your test coverage, it helps to identify wrong test patterns</a:t>
            </a:r>
            <a:br>
              <a:rPr lang="en-US" dirty="0">
                <a:solidFill>
                  <a:srgbClr val="00B0F0"/>
                </a:solidFill>
              </a:rPr>
            </a:br>
            <a:endParaRPr lang="en-US" dirty="0">
              <a:solidFill>
                <a:srgbClr val="00B0F0"/>
              </a:solidFill>
            </a:endParaRPr>
          </a:p>
        </p:txBody>
      </p:sp>
      <p:sp>
        <p:nvSpPr>
          <p:cNvPr id="3" name="Rectangle 2"/>
          <p:cNvSpPr/>
          <p:nvPr/>
        </p:nvSpPr>
        <p:spPr>
          <a:xfrm>
            <a:off x="584199" y="1591293"/>
            <a:ext cx="11041743" cy="483209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Code coverage tools like </a:t>
            </a:r>
            <a:r>
              <a:rPr kumimoji="0" lang="en-US" sz="2800" b="0" i="0" u="none" strike="noStrike" kern="1200" cap="none" spc="0" normalizeH="0" baseline="0" noProof="0" dirty="0">
                <a:ln>
                  <a:noFill/>
                </a:ln>
                <a:solidFill>
                  <a:srgbClr val="0366D6"/>
                </a:solidFill>
                <a:effectLst/>
                <a:uLnTx/>
                <a:uFillTx/>
                <a:latin typeface="Roboto"/>
                <a:ea typeface="+mn-ea"/>
                <a:cs typeface="+mn-cs"/>
                <a:hlinkClick r:id="rId2"/>
              </a:rPr>
              <a:t>Istanbul/NYC </a:t>
            </a:r>
            <a:r>
              <a:rPr kumimoji="0" lang="en-US" sz="2800" b="0" i="0" u="none" strike="noStrike" kern="1200" cap="none" spc="0" normalizeH="0" baseline="0" noProof="0" dirty="0">
                <a:ln>
                  <a:noFill/>
                </a:ln>
                <a:solidFill>
                  <a:srgbClr val="24292E"/>
                </a:solidFill>
                <a:effectLst/>
                <a:uLnTx/>
                <a:uFillTx/>
                <a:latin typeface="Roboto"/>
                <a:ea typeface="+mn-ea"/>
                <a:cs typeface="+mn-cs"/>
              </a:rPr>
              <a:t>are great for 3 reasons: it comes for free (no effort is required to benefit this reports), it helps to identify a decrease in testing coverage, and last but not least it highlights testing mismatches: by looking at colored code coverage reports you may notice, for example, code areas that are never tested like catch clauses (meaning that tests only invoke the happy paths and not how the app behaves on errors). Set it to fail builds if the coverage falls under a certain threshold</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There won't be any automated metric telling you when a large portion of your code is not covered by testing</a:t>
            </a:r>
          </a:p>
        </p:txBody>
      </p:sp>
    </p:spTree>
    <p:extLst>
      <p:ext uri="{BB962C8B-B14F-4D97-AF65-F5344CB8AC3E}">
        <p14:creationId xmlns:p14="http://schemas.microsoft.com/office/powerpoint/2010/main" val="1821929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075" y="570946"/>
            <a:ext cx="8417296" cy="923330"/>
          </a:xfrm>
        </p:spPr>
        <p:txBody>
          <a:bodyPr/>
          <a:lstStyle/>
          <a:p>
            <a:r>
              <a:rPr lang="en-US" dirty="0">
                <a:solidFill>
                  <a:srgbClr val="00B0F0"/>
                </a:solidFill>
              </a:rPr>
              <a:t>4.7 Inspect for outdated packages</a:t>
            </a:r>
            <a:br>
              <a:rPr lang="en-US" dirty="0">
                <a:solidFill>
                  <a:srgbClr val="00B0F0"/>
                </a:solidFill>
              </a:rPr>
            </a:br>
            <a:endParaRPr lang="en-US" dirty="0">
              <a:solidFill>
                <a:srgbClr val="00B0F0"/>
              </a:solidFill>
            </a:endParaRPr>
          </a:p>
        </p:txBody>
      </p:sp>
      <p:sp>
        <p:nvSpPr>
          <p:cNvPr id="3" name="Rectangle 2"/>
          <p:cNvSpPr/>
          <p:nvPr/>
        </p:nvSpPr>
        <p:spPr>
          <a:xfrm>
            <a:off x="417946" y="1253699"/>
            <a:ext cx="11362377" cy="440120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Use your preferred tool (e.g.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npm</a:t>
            </a:r>
            <a:r>
              <a:rPr kumimoji="0" lang="en-US" sz="2800" b="0" i="0" u="none" strike="noStrike" kern="1200" cap="none" spc="0" normalizeH="0" baseline="0" noProof="0" dirty="0">
                <a:ln>
                  <a:noFill/>
                </a:ln>
                <a:solidFill>
                  <a:srgbClr val="24292E"/>
                </a:solidFill>
                <a:effectLst/>
                <a:uLnTx/>
                <a:uFillTx/>
                <a:latin typeface="Roboto"/>
                <a:ea typeface="+mn-ea"/>
                <a:cs typeface="+mn-cs"/>
              </a:rPr>
              <a:t> outdated' or </a:t>
            </a:r>
            <a:r>
              <a:rPr kumimoji="0" lang="en-US" sz="2800" b="0" i="0" u="none" strike="noStrike" kern="1200" cap="none" spc="0" normalizeH="0" baseline="0" noProof="0" dirty="0" err="1">
                <a:ln>
                  <a:noFill/>
                </a:ln>
                <a:solidFill>
                  <a:srgbClr val="0366D6"/>
                </a:solidFill>
                <a:effectLst/>
                <a:uLnTx/>
                <a:uFillTx/>
                <a:latin typeface="Roboto"/>
                <a:ea typeface="+mn-ea"/>
                <a:cs typeface="+mn-cs"/>
                <a:hlinkClick r:id="rId2"/>
              </a:rPr>
              <a:t>npm</a:t>
            </a:r>
            <a:r>
              <a:rPr kumimoji="0" lang="en-US" sz="2800" b="0" i="0" u="none" strike="noStrike" kern="1200" cap="none" spc="0" normalizeH="0" baseline="0" noProof="0" dirty="0">
                <a:ln>
                  <a:noFill/>
                </a:ln>
                <a:solidFill>
                  <a:srgbClr val="0366D6"/>
                </a:solidFill>
                <a:effectLst/>
                <a:uLnTx/>
                <a:uFillTx/>
                <a:latin typeface="Roboto"/>
                <a:ea typeface="+mn-ea"/>
                <a:cs typeface="+mn-cs"/>
                <a:hlinkClick r:id="rId2"/>
              </a:rPr>
              <a:t>-check-updates</a:t>
            </a:r>
            <a:r>
              <a:rPr kumimoji="0" lang="en-US" sz="2800" b="0" i="0" u="none" strike="noStrike" kern="1200" cap="none" spc="0" normalizeH="0" baseline="0" noProof="0" dirty="0">
                <a:ln>
                  <a:noFill/>
                </a:ln>
                <a:solidFill>
                  <a:srgbClr val="24292E"/>
                </a:solidFill>
                <a:effectLst/>
                <a:uLnTx/>
                <a:uFillTx/>
                <a:latin typeface="Roboto"/>
                <a:ea typeface="+mn-ea"/>
                <a:cs typeface="+mn-cs"/>
              </a:rPr>
              <a:t> to detect installed packages which are outdated, inject this check into your CI pipeline and even make a build fail in a severe scenario. For example, a severe scenario might be when an installed package is 5 patch commits behind (e.g. local version is 1.3.1 and repository version is 1.3.8) or it is tagged as deprecated by its author - kill the build and prevent deploying this version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Your production will run packages that have been explicitly tagged by their author as risky</a:t>
            </a:r>
          </a:p>
        </p:txBody>
      </p:sp>
    </p:spTree>
    <p:extLst>
      <p:ext uri="{BB962C8B-B14F-4D97-AF65-F5344CB8AC3E}">
        <p14:creationId xmlns:p14="http://schemas.microsoft.com/office/powerpoint/2010/main" val="417734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199" y="570946"/>
            <a:ext cx="9984839" cy="923330"/>
          </a:xfrm>
        </p:spPr>
        <p:txBody>
          <a:bodyPr/>
          <a:lstStyle/>
          <a:p>
            <a:r>
              <a:rPr lang="en-US" dirty="0">
                <a:solidFill>
                  <a:srgbClr val="00B0F0"/>
                </a:solidFill>
              </a:rPr>
              <a:t>4.8 Use </a:t>
            </a:r>
            <a:r>
              <a:rPr lang="en-US" dirty="0" err="1">
                <a:solidFill>
                  <a:srgbClr val="00B0F0"/>
                </a:solidFill>
              </a:rPr>
              <a:t>docker</a:t>
            </a:r>
            <a:r>
              <a:rPr lang="en-US" dirty="0">
                <a:solidFill>
                  <a:srgbClr val="00B0F0"/>
                </a:solidFill>
              </a:rPr>
              <a:t>-compose for e2e testing</a:t>
            </a:r>
            <a:br>
              <a:rPr lang="en-US" dirty="0">
                <a:solidFill>
                  <a:srgbClr val="00B0F0"/>
                </a:solidFill>
              </a:rPr>
            </a:br>
            <a:endParaRPr lang="en-US" dirty="0">
              <a:solidFill>
                <a:srgbClr val="00B0F0"/>
              </a:solidFill>
            </a:endParaRPr>
          </a:p>
        </p:txBody>
      </p:sp>
      <p:sp>
        <p:nvSpPr>
          <p:cNvPr id="3" name="Rectangle 2"/>
          <p:cNvSpPr/>
          <p:nvPr/>
        </p:nvSpPr>
        <p:spPr>
          <a:xfrm>
            <a:off x="584199" y="1582341"/>
            <a:ext cx="11172371" cy="378565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TL;DR:</a:t>
            </a:r>
            <a:r>
              <a:rPr kumimoji="0" lang="en-US" sz="2400" b="0" i="0" u="none" strike="noStrike" kern="1200" cap="none" spc="0" normalizeH="0" baseline="0" noProof="0" dirty="0">
                <a:ln>
                  <a:noFill/>
                </a:ln>
                <a:solidFill>
                  <a:srgbClr val="24292E"/>
                </a:solidFill>
                <a:effectLst/>
                <a:uLnTx/>
                <a:uFillTx/>
                <a:latin typeface="Roboto"/>
                <a:ea typeface="+mn-ea"/>
                <a:cs typeface="+mn-cs"/>
              </a:rPr>
              <a:t> End to end (e2e) testing which includes live data used to be the weakest link of the CI process as it depends on multiple heavy services like DB.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Docker</a:t>
            </a:r>
            <a:r>
              <a:rPr kumimoji="0" lang="en-US" sz="2400" b="0" i="0" u="none" strike="noStrike" kern="1200" cap="none" spc="0" normalizeH="0" baseline="0" noProof="0" dirty="0">
                <a:ln>
                  <a:noFill/>
                </a:ln>
                <a:solidFill>
                  <a:srgbClr val="24292E"/>
                </a:solidFill>
                <a:effectLst/>
                <a:uLnTx/>
                <a:uFillTx/>
                <a:latin typeface="Roboto"/>
                <a:ea typeface="+mn-ea"/>
                <a:cs typeface="+mn-cs"/>
              </a:rPr>
              <a:t>-compose turns this problem into a breeze by crafting production-like environment using a simple text file and easy commands. It allows crafting all the dependent services, DB and isolated network for e2e testing. Last but not least, it can keep a stateless environment that is invoked before each test suite and dies right after</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400" b="0" i="0" u="none" strike="noStrike" kern="1200" cap="none" spc="0" normalizeH="0" baseline="0" noProof="0" dirty="0">
                <a:ln>
                  <a:noFill/>
                </a:ln>
                <a:solidFill>
                  <a:srgbClr val="24292E"/>
                </a:solidFill>
                <a:effectLst/>
                <a:uLnTx/>
                <a:uFillTx/>
                <a:latin typeface="Roboto"/>
                <a:ea typeface="+mn-ea"/>
                <a:cs typeface="+mn-cs"/>
              </a:rPr>
              <a:t> Without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docker</a:t>
            </a:r>
            <a:r>
              <a:rPr kumimoji="0" lang="en-US" sz="2400" b="0" i="0" u="none" strike="noStrike" kern="1200" cap="none" spc="0" normalizeH="0" baseline="0" noProof="0" dirty="0">
                <a:ln>
                  <a:noFill/>
                </a:ln>
                <a:solidFill>
                  <a:srgbClr val="24292E"/>
                </a:solidFill>
                <a:effectLst/>
                <a:uLnTx/>
                <a:uFillTx/>
                <a:latin typeface="Roboto"/>
                <a:ea typeface="+mn-ea"/>
                <a:cs typeface="+mn-cs"/>
              </a:rPr>
              <a:t>-compose teams must maintain a testing DB for each testing environment including developers machines, keep all those DBs in sync so test results won't vary across environments</a:t>
            </a:r>
          </a:p>
        </p:txBody>
      </p:sp>
    </p:spTree>
    <p:extLst>
      <p:ext uri="{BB962C8B-B14F-4D97-AF65-F5344CB8AC3E}">
        <p14:creationId xmlns:p14="http://schemas.microsoft.com/office/powerpoint/2010/main" val="1775311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8178" y="2546708"/>
            <a:ext cx="10002592" cy="1734064"/>
          </a:xfrm>
          <a:prstGeom prst="rect">
            <a:avLst/>
          </a:prstGeom>
          <a:noFill/>
        </p:spPr>
        <p:txBody>
          <a:bodyPr wrap="square" rtlCol="0">
            <a:sp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US" sz="5334" b="1" i="0" u="none" strike="noStrike" kern="1200" cap="none" spc="0" normalizeH="0" baseline="0" noProof="0" dirty="0">
                <a:ln>
                  <a:noFill/>
                </a:ln>
                <a:solidFill>
                  <a:srgbClr val="00B0F0"/>
                </a:solidFill>
                <a:effectLst/>
                <a:uLnTx/>
                <a:uFillTx/>
                <a:latin typeface="Roboto"/>
                <a:ea typeface="Roboto Condensed" panose="02000000000000000000" pitchFamily="2" charset="0"/>
                <a:cs typeface="Lato Semibold" panose="020F0502020204030203" pitchFamily="34" charset="0"/>
              </a:rPr>
              <a:t>Part 5 – Going to Production Practices </a:t>
            </a:r>
          </a:p>
        </p:txBody>
      </p:sp>
      <p:sp>
        <p:nvSpPr>
          <p:cNvPr id="4" name="TextBox 3">
            <a:extLst>
              <a:ext uri="{FF2B5EF4-FFF2-40B4-BE49-F238E27FC236}">
                <a16:creationId xmlns:a16="http://schemas.microsoft.com/office/drawing/2014/main" id="{E8781BA7-C618-4E2B-B898-2683BA4B0494}"/>
              </a:ext>
            </a:extLst>
          </p:cNvPr>
          <p:cNvSpPr txBox="1"/>
          <p:nvPr/>
        </p:nvSpPr>
        <p:spPr>
          <a:xfrm>
            <a:off x="86140" y="280493"/>
            <a:ext cx="2352261" cy="584775"/>
          </a:xfrm>
          <a:prstGeom prst="rect">
            <a:avLst/>
          </a:prstGeom>
          <a:noFill/>
        </p:spPr>
        <p:txBody>
          <a:bodyPr wrap="square" rtlCol="0">
            <a:spAutoFit/>
          </a:bodyPr>
          <a:lstStyle/>
          <a:p>
            <a:pPr defTabSz="914446"/>
            <a:r>
              <a:rPr lang="en-US" sz="3200" b="1" dirty="0">
                <a:solidFill>
                  <a:srgbClr val="0A091B"/>
                </a:solidFill>
                <a:latin typeface="Roboto"/>
                <a:ea typeface="Roboto Condensed" panose="02000000000000000000" pitchFamily="2" charset="0"/>
                <a:cs typeface="Lato Semibold" panose="020F0502020204030203" pitchFamily="34" charset="0"/>
              </a:rPr>
              <a:t>Appendix</a:t>
            </a:r>
          </a:p>
        </p:txBody>
      </p:sp>
    </p:spTree>
    <p:extLst>
      <p:ext uri="{BB962C8B-B14F-4D97-AF65-F5344CB8AC3E}">
        <p14:creationId xmlns:p14="http://schemas.microsoft.com/office/powerpoint/2010/main" val="3395586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075" y="523445"/>
            <a:ext cx="3632200" cy="923330"/>
          </a:xfrm>
        </p:spPr>
        <p:txBody>
          <a:bodyPr/>
          <a:lstStyle/>
          <a:p>
            <a:r>
              <a:rPr lang="en-US" dirty="0">
                <a:solidFill>
                  <a:srgbClr val="00B0F0"/>
                </a:solidFill>
              </a:rPr>
              <a:t>5.1. Monitoring!</a:t>
            </a:r>
            <a:br>
              <a:rPr lang="en-US" dirty="0">
                <a:solidFill>
                  <a:srgbClr val="00B0F0"/>
                </a:solidFill>
              </a:rPr>
            </a:br>
            <a:endParaRPr lang="en-US" dirty="0">
              <a:solidFill>
                <a:srgbClr val="00B0F0"/>
              </a:solidFill>
            </a:endParaRPr>
          </a:p>
        </p:txBody>
      </p:sp>
      <p:sp>
        <p:nvSpPr>
          <p:cNvPr id="3" name="Rectangle 2"/>
          <p:cNvSpPr/>
          <p:nvPr/>
        </p:nvSpPr>
        <p:spPr>
          <a:xfrm>
            <a:off x="712519" y="1305067"/>
            <a:ext cx="11020302" cy="35394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Monitoring is a game of finding out issues before customers do – obviously this should be assigned unprecedented importance. The market is overwhelmed with offers thus consider starting with defining the basic metrics you must follow (my suggestions inside), then go over additional fancy features and choose the solution that ticks all boxes. Click ‘The Gist’ below for an overview of the solutions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Failure === disappointed customers. Simple</a:t>
            </a:r>
          </a:p>
        </p:txBody>
      </p:sp>
    </p:spTree>
    <p:extLst>
      <p:ext uri="{BB962C8B-B14F-4D97-AF65-F5344CB8AC3E}">
        <p14:creationId xmlns:p14="http://schemas.microsoft.com/office/powerpoint/2010/main" val="844460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A8B0-A28B-46AA-B804-4DC78B992466}"/>
              </a:ext>
            </a:extLst>
          </p:cNvPr>
          <p:cNvSpPr>
            <a:spLocks noGrp="1"/>
          </p:cNvSpPr>
          <p:nvPr>
            <p:ph type="title"/>
          </p:nvPr>
        </p:nvSpPr>
        <p:spPr>
          <a:xfrm>
            <a:off x="584200" y="380941"/>
            <a:ext cx="11251241" cy="507831"/>
          </a:xfrm>
        </p:spPr>
        <p:txBody>
          <a:bodyPr/>
          <a:lstStyle/>
          <a:p>
            <a:r>
              <a:rPr lang="en-US" dirty="0"/>
              <a:t>Synchronous </a:t>
            </a:r>
            <a:r>
              <a:rPr lang="en-US" dirty="0">
                <a:solidFill>
                  <a:srgbClr val="00B0F0"/>
                </a:solidFill>
              </a:rPr>
              <a:t>Programming Flow</a:t>
            </a:r>
          </a:p>
        </p:txBody>
      </p:sp>
      <p:grpSp>
        <p:nvGrpSpPr>
          <p:cNvPr id="14" name="Group 13">
            <a:extLst>
              <a:ext uri="{FF2B5EF4-FFF2-40B4-BE49-F238E27FC236}">
                <a16:creationId xmlns:a16="http://schemas.microsoft.com/office/drawing/2014/main" id="{86010D0D-FB53-41DD-B1B2-B402E6E2BF93}"/>
              </a:ext>
            </a:extLst>
          </p:cNvPr>
          <p:cNvGrpSpPr/>
          <p:nvPr/>
        </p:nvGrpSpPr>
        <p:grpSpPr>
          <a:xfrm>
            <a:off x="583125" y="1490127"/>
            <a:ext cx="5181600" cy="461665"/>
            <a:chOff x="9144000" y="4294395"/>
            <a:chExt cx="7772400" cy="692498"/>
          </a:xfrm>
        </p:grpSpPr>
        <p:sp>
          <p:nvSpPr>
            <p:cNvPr id="15" name="Rectangle 14">
              <a:extLst>
                <a:ext uri="{FF2B5EF4-FFF2-40B4-BE49-F238E27FC236}">
                  <a16:creationId xmlns:a16="http://schemas.microsoft.com/office/drawing/2014/main" id="{470505A4-EDB0-4BDD-B099-F1DD7833D426}"/>
                </a:ext>
              </a:extLst>
            </p:cNvPr>
            <p:cNvSpPr/>
            <p:nvPr/>
          </p:nvSpPr>
          <p:spPr>
            <a:xfrm>
              <a:off x="9144000" y="4388961"/>
              <a:ext cx="457200" cy="4572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16" name="TextBox 15">
              <a:extLst>
                <a:ext uri="{FF2B5EF4-FFF2-40B4-BE49-F238E27FC236}">
                  <a16:creationId xmlns:a16="http://schemas.microsoft.com/office/drawing/2014/main" id="{358C4497-844C-4B45-8CD4-D3D66D5FE329}"/>
                </a:ext>
              </a:extLst>
            </p:cNvPr>
            <p:cNvSpPr txBox="1"/>
            <p:nvPr/>
          </p:nvSpPr>
          <p:spPr>
            <a:xfrm>
              <a:off x="10001250" y="4294395"/>
              <a:ext cx="6915150" cy="692498"/>
            </a:xfrm>
            <a:prstGeom prst="rect">
              <a:avLst/>
            </a:prstGeom>
            <a:noFill/>
          </p:spPr>
          <p:txBody>
            <a:bodyPr wrap="square" rtlCol="0">
              <a:spAutoFit/>
            </a:bodyPr>
            <a:lstStyle/>
            <a:p>
              <a:pPr defTabSz="914446"/>
              <a:r>
                <a:rPr lang="en-US" sz="2400" dirty="0">
                  <a:solidFill>
                    <a:srgbClr val="F2F2F5"/>
                  </a:solidFill>
                  <a:latin typeface="Roboto Condensed"/>
                </a:rPr>
                <a:t>category one </a:t>
              </a:r>
              <a:r>
                <a:rPr lang="en-US" sz="1333" dirty="0">
                  <a:solidFill>
                    <a:srgbClr val="F2F2F5"/>
                  </a:solidFill>
                  <a:latin typeface="Roboto Condensed"/>
                </a:rPr>
                <a:t>- </a:t>
              </a:r>
              <a:r>
                <a:rPr lang="da-DK" sz="1333" dirty="0">
                  <a:solidFill>
                    <a:srgbClr val="F2F2F5"/>
                  </a:solidFill>
                  <a:latin typeface="Roboto"/>
                </a:rPr>
                <a:t>Lorem ipsum dlor sit amet</a:t>
              </a:r>
              <a:r>
                <a:rPr lang="en-US" sz="1333" dirty="0">
                  <a:solidFill>
                    <a:srgbClr val="F2F2F5"/>
                  </a:solidFill>
                  <a:latin typeface="Roboto"/>
                </a:rPr>
                <a:t> </a:t>
              </a:r>
              <a:endParaRPr lang="uk-UA" sz="1333" dirty="0">
                <a:solidFill>
                  <a:srgbClr val="F2F2F5"/>
                </a:solidFill>
                <a:latin typeface="Roboto"/>
              </a:endParaRPr>
            </a:p>
          </p:txBody>
        </p:sp>
      </p:grpSp>
      <p:grpSp>
        <p:nvGrpSpPr>
          <p:cNvPr id="20" name="Group 19">
            <a:extLst>
              <a:ext uri="{FF2B5EF4-FFF2-40B4-BE49-F238E27FC236}">
                <a16:creationId xmlns:a16="http://schemas.microsoft.com/office/drawing/2014/main" id="{170E29EB-59AC-4FC6-8087-78C97F2DE4BD}"/>
              </a:ext>
            </a:extLst>
          </p:cNvPr>
          <p:cNvGrpSpPr/>
          <p:nvPr/>
        </p:nvGrpSpPr>
        <p:grpSpPr>
          <a:xfrm>
            <a:off x="583125" y="2051916"/>
            <a:ext cx="5181600" cy="1396461"/>
            <a:chOff x="9144000" y="6410054"/>
            <a:chExt cx="7772400" cy="2094692"/>
          </a:xfrm>
        </p:grpSpPr>
        <p:sp>
          <p:nvSpPr>
            <p:cNvPr id="21" name="Rectangle 20">
              <a:extLst>
                <a:ext uri="{FF2B5EF4-FFF2-40B4-BE49-F238E27FC236}">
                  <a16:creationId xmlns:a16="http://schemas.microsoft.com/office/drawing/2014/main" id="{4B4BB746-3223-4E96-A821-067EA2AC5098}"/>
                </a:ext>
              </a:extLst>
            </p:cNvPr>
            <p:cNvSpPr/>
            <p:nvPr/>
          </p:nvSpPr>
          <p:spPr>
            <a:xfrm>
              <a:off x="9144000" y="6504620"/>
              <a:ext cx="457200" cy="2000126"/>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22" name="TextBox 21">
              <a:extLst>
                <a:ext uri="{FF2B5EF4-FFF2-40B4-BE49-F238E27FC236}">
                  <a16:creationId xmlns:a16="http://schemas.microsoft.com/office/drawing/2014/main" id="{E8CB3692-14B6-44CA-9243-E73CAD7AD6D0}"/>
                </a:ext>
              </a:extLst>
            </p:cNvPr>
            <p:cNvSpPr txBox="1"/>
            <p:nvPr/>
          </p:nvSpPr>
          <p:spPr>
            <a:xfrm>
              <a:off x="10001250" y="6410054"/>
              <a:ext cx="6915150" cy="692498"/>
            </a:xfrm>
            <a:prstGeom prst="rect">
              <a:avLst/>
            </a:prstGeom>
            <a:noFill/>
          </p:spPr>
          <p:txBody>
            <a:bodyPr wrap="square" rtlCol="0">
              <a:spAutoFit/>
            </a:bodyPr>
            <a:lstStyle/>
            <a:p>
              <a:pPr defTabSz="914446"/>
              <a:r>
                <a:rPr lang="en-US" sz="2400" dirty="0">
                  <a:solidFill>
                    <a:srgbClr val="F2F2F5"/>
                  </a:solidFill>
                  <a:latin typeface="Roboto Condensed"/>
                </a:rPr>
                <a:t>category four </a:t>
              </a:r>
              <a:r>
                <a:rPr lang="en-US" sz="1333" dirty="0">
                  <a:solidFill>
                    <a:srgbClr val="F2F2F5"/>
                  </a:solidFill>
                  <a:latin typeface="Roboto Condensed"/>
                </a:rPr>
                <a:t>- </a:t>
              </a:r>
              <a:r>
                <a:rPr lang="da-DK" sz="1333" dirty="0">
                  <a:solidFill>
                    <a:srgbClr val="F2F2F5"/>
                  </a:solidFill>
                  <a:latin typeface="Roboto"/>
                </a:rPr>
                <a:t>Lorem ipsum dolor sit amet</a:t>
              </a:r>
              <a:r>
                <a:rPr lang="en-US" sz="1333" dirty="0">
                  <a:solidFill>
                    <a:srgbClr val="F2F2F5"/>
                  </a:solidFill>
                  <a:latin typeface="Roboto"/>
                </a:rPr>
                <a:t> </a:t>
              </a:r>
              <a:endParaRPr lang="uk-UA" sz="1333" dirty="0">
                <a:solidFill>
                  <a:srgbClr val="F2F2F5"/>
                </a:solidFill>
                <a:latin typeface="Roboto"/>
              </a:endParaRPr>
            </a:p>
          </p:txBody>
        </p:sp>
      </p:grpSp>
      <p:sp>
        <p:nvSpPr>
          <p:cNvPr id="5" name="TextBox 4">
            <a:extLst>
              <a:ext uri="{FF2B5EF4-FFF2-40B4-BE49-F238E27FC236}">
                <a16:creationId xmlns:a16="http://schemas.microsoft.com/office/drawing/2014/main" id="{9F8C7309-825C-4F63-875F-0E54F61D4D5B}"/>
              </a:ext>
            </a:extLst>
          </p:cNvPr>
          <p:cNvSpPr txBox="1"/>
          <p:nvPr/>
        </p:nvSpPr>
        <p:spPr>
          <a:xfrm>
            <a:off x="1213273" y="1513486"/>
            <a:ext cx="4918334" cy="379656"/>
          </a:xfrm>
          <a:prstGeom prst="rect">
            <a:avLst/>
          </a:prstGeom>
          <a:noFill/>
        </p:spPr>
        <p:txBody>
          <a:bodyPr wrap="none" rtlCol="0">
            <a:spAutoFit/>
          </a:bodyPr>
          <a:lstStyle/>
          <a:p>
            <a:pPr defTabSz="914446"/>
            <a:r>
              <a:rPr lang="en-US" sz="1867" dirty="0">
                <a:solidFill>
                  <a:srgbClr val="0A091B"/>
                </a:solidFill>
                <a:latin typeface="Roboto"/>
              </a:rPr>
              <a:t>1. </a:t>
            </a:r>
            <a:r>
              <a:rPr lang="en-US" sz="1867" dirty="0" err="1">
                <a:solidFill>
                  <a:srgbClr val="0A091B"/>
                </a:solidFill>
                <a:latin typeface="Roboto"/>
              </a:rPr>
              <a:t>const</a:t>
            </a:r>
            <a:r>
              <a:rPr lang="en-US" sz="1867" dirty="0">
                <a:solidFill>
                  <a:srgbClr val="0A091B"/>
                </a:solidFill>
                <a:latin typeface="Roboto"/>
              </a:rPr>
              <a:t> options = {</a:t>
            </a:r>
            <a:r>
              <a:rPr lang="en-US" sz="1867" dirty="0" err="1">
                <a:solidFill>
                  <a:srgbClr val="0A091B"/>
                </a:solidFill>
                <a:latin typeface="Roboto"/>
              </a:rPr>
              <a:t>dbName</a:t>
            </a:r>
            <a:r>
              <a:rPr lang="en-US" sz="1867" dirty="0">
                <a:solidFill>
                  <a:srgbClr val="0A091B"/>
                </a:solidFill>
                <a:latin typeface="Roboto"/>
              </a:rPr>
              <a:t>: orders} </a:t>
            </a:r>
            <a:r>
              <a:rPr lang="en-US" sz="1867" b="1" dirty="0">
                <a:solidFill>
                  <a:srgbClr val="0A091B"/>
                </a:solidFill>
                <a:latin typeface="Roboto"/>
              </a:rPr>
              <a:t>//0.1ms</a:t>
            </a:r>
          </a:p>
        </p:txBody>
      </p:sp>
      <p:sp>
        <p:nvSpPr>
          <p:cNvPr id="41" name="TextBox 40">
            <a:extLst>
              <a:ext uri="{FF2B5EF4-FFF2-40B4-BE49-F238E27FC236}">
                <a16:creationId xmlns:a16="http://schemas.microsoft.com/office/drawing/2014/main" id="{CEF1CB6F-AF52-4D59-90B6-A7320D680DD2}"/>
              </a:ext>
            </a:extLst>
          </p:cNvPr>
          <p:cNvSpPr txBox="1"/>
          <p:nvPr/>
        </p:nvSpPr>
        <p:spPr>
          <a:xfrm>
            <a:off x="1213273" y="2063723"/>
            <a:ext cx="5125121" cy="379656"/>
          </a:xfrm>
          <a:prstGeom prst="rect">
            <a:avLst/>
          </a:prstGeom>
          <a:noFill/>
        </p:spPr>
        <p:txBody>
          <a:bodyPr wrap="none" rtlCol="0">
            <a:spAutoFit/>
          </a:bodyPr>
          <a:lstStyle/>
          <a:p>
            <a:pPr defTabSz="914446"/>
            <a:r>
              <a:rPr lang="en-US" sz="1867" dirty="0">
                <a:solidFill>
                  <a:srgbClr val="0A091B"/>
                </a:solidFill>
                <a:latin typeface="Roboto"/>
              </a:rPr>
              <a:t>2. </a:t>
            </a:r>
            <a:r>
              <a:rPr lang="en-US" sz="1867" dirty="0" err="1">
                <a:solidFill>
                  <a:srgbClr val="0A091B"/>
                </a:solidFill>
                <a:latin typeface="Roboto"/>
              </a:rPr>
              <a:t>const</a:t>
            </a:r>
            <a:r>
              <a:rPr lang="en-US" sz="1867" dirty="0">
                <a:solidFill>
                  <a:srgbClr val="0A091B"/>
                </a:solidFill>
                <a:latin typeface="Roboto"/>
              </a:rPr>
              <a:t> orders = </a:t>
            </a:r>
            <a:r>
              <a:rPr lang="en-US" sz="1867" dirty="0" err="1">
                <a:solidFill>
                  <a:srgbClr val="0A091B"/>
                </a:solidFill>
                <a:latin typeface="Roboto"/>
              </a:rPr>
              <a:t>DB.getOrders</a:t>
            </a:r>
            <a:r>
              <a:rPr lang="en-US" sz="1867" dirty="0">
                <a:solidFill>
                  <a:srgbClr val="0A091B"/>
                </a:solidFill>
                <a:latin typeface="Roboto"/>
              </a:rPr>
              <a:t>(options) </a:t>
            </a:r>
            <a:r>
              <a:rPr lang="en-US" sz="1867" b="1" dirty="0">
                <a:solidFill>
                  <a:srgbClr val="0A091B"/>
                </a:solidFill>
                <a:latin typeface="Roboto"/>
              </a:rPr>
              <a:t>//8ms</a:t>
            </a:r>
          </a:p>
        </p:txBody>
      </p:sp>
      <p:sp>
        <p:nvSpPr>
          <p:cNvPr id="42" name="TextBox 41">
            <a:extLst>
              <a:ext uri="{FF2B5EF4-FFF2-40B4-BE49-F238E27FC236}">
                <a16:creationId xmlns:a16="http://schemas.microsoft.com/office/drawing/2014/main" id="{2958DB1D-1744-4B60-9EF7-15F09B7BD483}"/>
              </a:ext>
            </a:extLst>
          </p:cNvPr>
          <p:cNvSpPr txBox="1"/>
          <p:nvPr/>
        </p:nvSpPr>
        <p:spPr>
          <a:xfrm>
            <a:off x="1213273" y="3761842"/>
            <a:ext cx="4025461" cy="379656"/>
          </a:xfrm>
          <a:prstGeom prst="rect">
            <a:avLst/>
          </a:prstGeom>
          <a:noFill/>
        </p:spPr>
        <p:txBody>
          <a:bodyPr wrap="none" rtlCol="0">
            <a:spAutoFit/>
          </a:bodyPr>
          <a:lstStyle/>
          <a:p>
            <a:pPr defTabSz="914446"/>
            <a:r>
              <a:rPr lang="en-US" sz="1867" dirty="0">
                <a:solidFill>
                  <a:srgbClr val="0A091B"/>
                </a:solidFill>
                <a:latin typeface="Roboto"/>
              </a:rPr>
              <a:t>3. logger.log(‘orders fetched’) </a:t>
            </a:r>
            <a:r>
              <a:rPr lang="en-US" sz="1867" b="1" dirty="0">
                <a:solidFill>
                  <a:srgbClr val="0A091B"/>
                </a:solidFill>
                <a:latin typeface="Roboto"/>
              </a:rPr>
              <a:t>//4ms</a:t>
            </a:r>
          </a:p>
        </p:txBody>
      </p:sp>
      <p:sp>
        <p:nvSpPr>
          <p:cNvPr id="43" name="Rectangle 42">
            <a:extLst>
              <a:ext uri="{FF2B5EF4-FFF2-40B4-BE49-F238E27FC236}">
                <a16:creationId xmlns:a16="http://schemas.microsoft.com/office/drawing/2014/main" id="{DDAD4B98-E28F-4D83-8F1E-4CA636B874FE}"/>
              </a:ext>
            </a:extLst>
          </p:cNvPr>
          <p:cNvSpPr/>
          <p:nvPr/>
        </p:nvSpPr>
        <p:spPr>
          <a:xfrm>
            <a:off x="604331" y="3714504"/>
            <a:ext cx="304800" cy="1333417"/>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44" name="Rounded Rectangle 28">
            <a:extLst>
              <a:ext uri="{FF2B5EF4-FFF2-40B4-BE49-F238E27FC236}">
                <a16:creationId xmlns:a16="http://schemas.microsoft.com/office/drawing/2014/main" id="{42B817A1-7D97-4E95-9146-A4CEFAC2B67B}"/>
              </a:ext>
            </a:extLst>
          </p:cNvPr>
          <p:cNvSpPr/>
          <p:nvPr/>
        </p:nvSpPr>
        <p:spPr>
          <a:xfrm>
            <a:off x="5072264" y="5755115"/>
            <a:ext cx="203200" cy="762000"/>
          </a:xfrm>
          <a:prstGeom prst="round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45" name="Rounded Rectangle 28">
            <a:extLst>
              <a:ext uri="{FF2B5EF4-FFF2-40B4-BE49-F238E27FC236}">
                <a16:creationId xmlns:a16="http://schemas.microsoft.com/office/drawing/2014/main" id="{8F547AC2-966A-45EA-A858-4A19F6D9C759}"/>
              </a:ext>
            </a:extLst>
          </p:cNvPr>
          <p:cNvSpPr/>
          <p:nvPr/>
        </p:nvSpPr>
        <p:spPr>
          <a:xfrm>
            <a:off x="4671579" y="5755115"/>
            <a:ext cx="203200" cy="762000"/>
          </a:xfrm>
          <a:prstGeom prst="round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46" name="Rounded Rectangle 28">
            <a:extLst>
              <a:ext uri="{FF2B5EF4-FFF2-40B4-BE49-F238E27FC236}">
                <a16:creationId xmlns:a16="http://schemas.microsoft.com/office/drawing/2014/main" id="{C476A17B-14ED-4477-B6AC-0EB075A879B5}"/>
              </a:ext>
            </a:extLst>
          </p:cNvPr>
          <p:cNvSpPr/>
          <p:nvPr/>
        </p:nvSpPr>
        <p:spPr>
          <a:xfrm>
            <a:off x="4270893" y="5755115"/>
            <a:ext cx="203200" cy="762000"/>
          </a:xfrm>
          <a:prstGeom prst="round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47" name="Rounded Rectangle 28">
            <a:extLst>
              <a:ext uri="{FF2B5EF4-FFF2-40B4-BE49-F238E27FC236}">
                <a16:creationId xmlns:a16="http://schemas.microsoft.com/office/drawing/2014/main" id="{DBF805B0-DF3C-4386-BFC4-7B33AA2CC03D}"/>
              </a:ext>
            </a:extLst>
          </p:cNvPr>
          <p:cNvSpPr/>
          <p:nvPr/>
        </p:nvSpPr>
        <p:spPr>
          <a:xfrm>
            <a:off x="3870208" y="5755115"/>
            <a:ext cx="203200" cy="762000"/>
          </a:xfrm>
          <a:prstGeom prst="round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48" name="Rounded Rectangle 28">
            <a:extLst>
              <a:ext uri="{FF2B5EF4-FFF2-40B4-BE49-F238E27FC236}">
                <a16:creationId xmlns:a16="http://schemas.microsoft.com/office/drawing/2014/main" id="{EFED538E-4687-410B-B15C-5D5A4B0639A9}"/>
              </a:ext>
            </a:extLst>
          </p:cNvPr>
          <p:cNvSpPr/>
          <p:nvPr/>
        </p:nvSpPr>
        <p:spPr>
          <a:xfrm>
            <a:off x="3469523" y="5755115"/>
            <a:ext cx="203200" cy="762000"/>
          </a:xfrm>
          <a:prstGeom prst="round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49" name="Rounded Rectangle 21">
            <a:extLst>
              <a:ext uri="{FF2B5EF4-FFF2-40B4-BE49-F238E27FC236}">
                <a16:creationId xmlns:a16="http://schemas.microsoft.com/office/drawing/2014/main" id="{D59F43C4-2FD1-4063-AA0A-5CA7AD9DF802}"/>
              </a:ext>
            </a:extLst>
          </p:cNvPr>
          <p:cNvSpPr/>
          <p:nvPr/>
        </p:nvSpPr>
        <p:spPr>
          <a:xfrm>
            <a:off x="3068837" y="5755115"/>
            <a:ext cx="203200" cy="762000"/>
          </a:xfrm>
          <a:prstGeom prst="round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dirty="0">
              <a:solidFill>
                <a:srgbClr val="0A091B"/>
              </a:solidFill>
              <a:latin typeface="Roboto"/>
            </a:endParaRPr>
          </a:p>
        </p:txBody>
      </p:sp>
      <p:sp>
        <p:nvSpPr>
          <p:cNvPr id="50" name="TextBox 49">
            <a:extLst>
              <a:ext uri="{FF2B5EF4-FFF2-40B4-BE49-F238E27FC236}">
                <a16:creationId xmlns:a16="http://schemas.microsoft.com/office/drawing/2014/main" id="{FD3318DD-97F8-48BB-BF9A-4A6008E268FE}"/>
              </a:ext>
            </a:extLst>
          </p:cNvPr>
          <p:cNvSpPr txBox="1"/>
          <p:nvPr/>
        </p:nvSpPr>
        <p:spPr>
          <a:xfrm>
            <a:off x="6724956" y="5778451"/>
            <a:ext cx="3649745" cy="769441"/>
          </a:xfrm>
          <a:prstGeom prst="rect">
            <a:avLst/>
          </a:prstGeom>
          <a:noFill/>
        </p:spPr>
        <p:txBody>
          <a:bodyPr wrap="square" rtlCol="0">
            <a:spAutoFit/>
          </a:bodyPr>
          <a:lstStyle/>
          <a:p>
            <a:pPr defTabSz="914446"/>
            <a:r>
              <a:rPr lang="en-US" sz="4400" b="1" dirty="0">
                <a:solidFill>
                  <a:srgbClr val="00B0F0"/>
                </a:solidFill>
                <a:latin typeface="Roboto Condensed"/>
              </a:rPr>
              <a:t>1</a:t>
            </a:r>
            <a:r>
              <a:rPr lang="en-US" sz="3600" b="1" dirty="0">
                <a:solidFill>
                  <a:srgbClr val="00B0F0"/>
                </a:solidFill>
                <a:latin typeface="Roboto Condensed"/>
              </a:rPr>
              <a:t>% Executing</a:t>
            </a:r>
            <a:endParaRPr lang="uk-UA" sz="3600" b="1" dirty="0">
              <a:solidFill>
                <a:srgbClr val="00B0F0"/>
              </a:solidFill>
              <a:latin typeface="+mj-lt"/>
            </a:endParaRPr>
          </a:p>
        </p:txBody>
      </p:sp>
      <p:sp>
        <p:nvSpPr>
          <p:cNvPr id="51" name="Rounded Rectangle 28">
            <a:extLst>
              <a:ext uri="{FF2B5EF4-FFF2-40B4-BE49-F238E27FC236}">
                <a16:creationId xmlns:a16="http://schemas.microsoft.com/office/drawing/2014/main" id="{BF2CE4C6-B21A-4352-BF37-3A68CF96575C}"/>
              </a:ext>
            </a:extLst>
          </p:cNvPr>
          <p:cNvSpPr/>
          <p:nvPr/>
        </p:nvSpPr>
        <p:spPr>
          <a:xfrm>
            <a:off x="5472949" y="5755115"/>
            <a:ext cx="203200" cy="762000"/>
          </a:xfrm>
          <a:prstGeom prst="round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52" name="Rounded Rectangle 28">
            <a:extLst>
              <a:ext uri="{FF2B5EF4-FFF2-40B4-BE49-F238E27FC236}">
                <a16:creationId xmlns:a16="http://schemas.microsoft.com/office/drawing/2014/main" id="{BFFFFB60-0AE3-4BCC-95DB-BE3881647275}"/>
              </a:ext>
            </a:extLst>
          </p:cNvPr>
          <p:cNvSpPr/>
          <p:nvPr/>
        </p:nvSpPr>
        <p:spPr>
          <a:xfrm>
            <a:off x="5873635" y="5755115"/>
            <a:ext cx="203200" cy="762000"/>
          </a:xfrm>
          <a:prstGeom prst="round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53" name="Rounded Rectangle 28">
            <a:extLst>
              <a:ext uri="{FF2B5EF4-FFF2-40B4-BE49-F238E27FC236}">
                <a16:creationId xmlns:a16="http://schemas.microsoft.com/office/drawing/2014/main" id="{E4B82C44-EAE8-4F2D-9EB5-8A757566F6CA}"/>
              </a:ext>
            </a:extLst>
          </p:cNvPr>
          <p:cNvSpPr/>
          <p:nvPr/>
        </p:nvSpPr>
        <p:spPr>
          <a:xfrm>
            <a:off x="6274319" y="5755115"/>
            <a:ext cx="203200" cy="762000"/>
          </a:xfrm>
          <a:prstGeom prst="round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54" name="Rounded Rectangle 28">
            <a:extLst>
              <a:ext uri="{FF2B5EF4-FFF2-40B4-BE49-F238E27FC236}">
                <a16:creationId xmlns:a16="http://schemas.microsoft.com/office/drawing/2014/main" id="{6D9EDBA1-A93B-48C4-9D4A-C4442A0ED7E7}"/>
              </a:ext>
            </a:extLst>
          </p:cNvPr>
          <p:cNvSpPr/>
          <p:nvPr/>
        </p:nvSpPr>
        <p:spPr>
          <a:xfrm>
            <a:off x="9033114" y="1127386"/>
            <a:ext cx="203200" cy="477054"/>
          </a:xfrm>
          <a:prstGeom prst="round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57" name="TextBox 56">
            <a:extLst>
              <a:ext uri="{FF2B5EF4-FFF2-40B4-BE49-F238E27FC236}">
                <a16:creationId xmlns:a16="http://schemas.microsoft.com/office/drawing/2014/main" id="{F22E5A85-7A91-44C8-9651-568F0EA47D2D}"/>
              </a:ext>
            </a:extLst>
          </p:cNvPr>
          <p:cNvSpPr txBox="1"/>
          <p:nvPr/>
        </p:nvSpPr>
        <p:spPr>
          <a:xfrm>
            <a:off x="9288748" y="1164673"/>
            <a:ext cx="2901756" cy="379656"/>
          </a:xfrm>
          <a:prstGeom prst="rect">
            <a:avLst/>
          </a:prstGeom>
          <a:noFill/>
        </p:spPr>
        <p:txBody>
          <a:bodyPr wrap="none" rtlCol="0">
            <a:spAutoFit/>
          </a:bodyPr>
          <a:lstStyle/>
          <a:p>
            <a:pPr defTabSz="914446"/>
            <a:r>
              <a:rPr lang="en-US" sz="1867" dirty="0">
                <a:solidFill>
                  <a:srgbClr val="0A091B"/>
                </a:solidFill>
                <a:latin typeface="Roboto"/>
              </a:rPr>
              <a:t>= Waiting &amp; doing nothing</a:t>
            </a:r>
            <a:endParaRPr lang="en-US" sz="1867" b="1" dirty="0">
              <a:solidFill>
                <a:srgbClr val="0A091B"/>
              </a:solidFill>
              <a:latin typeface="Roboto"/>
            </a:endParaRPr>
          </a:p>
        </p:txBody>
      </p:sp>
      <p:sp>
        <p:nvSpPr>
          <p:cNvPr id="58" name="Rounded Rectangle 28">
            <a:extLst>
              <a:ext uri="{FF2B5EF4-FFF2-40B4-BE49-F238E27FC236}">
                <a16:creationId xmlns:a16="http://schemas.microsoft.com/office/drawing/2014/main" id="{A4C420C0-8263-4420-9181-CB507D15458D}"/>
              </a:ext>
            </a:extLst>
          </p:cNvPr>
          <p:cNvSpPr/>
          <p:nvPr/>
        </p:nvSpPr>
        <p:spPr>
          <a:xfrm>
            <a:off x="9033114" y="1699425"/>
            <a:ext cx="203200" cy="477054"/>
          </a:xfrm>
          <a:prstGeom prst="roundRect">
            <a:avLst/>
          </a:prstGeom>
          <a:solidFill>
            <a:srgbClr val="00B0F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0B0F0"/>
              </a:solidFill>
              <a:latin typeface="Roboto"/>
            </a:endParaRPr>
          </a:p>
        </p:txBody>
      </p:sp>
      <p:sp>
        <p:nvSpPr>
          <p:cNvPr id="59" name="TextBox 58">
            <a:extLst>
              <a:ext uri="{FF2B5EF4-FFF2-40B4-BE49-F238E27FC236}">
                <a16:creationId xmlns:a16="http://schemas.microsoft.com/office/drawing/2014/main" id="{19BDD62D-F7D1-4291-8DDA-2C06AAB1F580}"/>
              </a:ext>
            </a:extLst>
          </p:cNvPr>
          <p:cNvSpPr txBox="1"/>
          <p:nvPr/>
        </p:nvSpPr>
        <p:spPr>
          <a:xfrm>
            <a:off x="9288748" y="1736711"/>
            <a:ext cx="1997663" cy="379656"/>
          </a:xfrm>
          <a:prstGeom prst="rect">
            <a:avLst/>
          </a:prstGeom>
          <a:noFill/>
        </p:spPr>
        <p:txBody>
          <a:bodyPr wrap="none" rtlCol="0">
            <a:spAutoFit/>
          </a:bodyPr>
          <a:lstStyle/>
          <a:p>
            <a:pPr defTabSz="914446"/>
            <a:r>
              <a:rPr lang="en-US" sz="1867" dirty="0">
                <a:solidFill>
                  <a:srgbClr val="0A091B"/>
                </a:solidFill>
                <a:latin typeface="Roboto"/>
              </a:rPr>
              <a:t>= Executing code</a:t>
            </a:r>
            <a:endParaRPr lang="en-US" sz="1867" b="1" dirty="0">
              <a:solidFill>
                <a:srgbClr val="0A091B"/>
              </a:solidFill>
              <a:latin typeface="Roboto"/>
            </a:endParaRPr>
          </a:p>
        </p:txBody>
      </p:sp>
    </p:spTree>
    <p:extLst>
      <p:ext uri="{BB962C8B-B14F-4D97-AF65-F5344CB8AC3E}">
        <p14:creationId xmlns:p14="http://schemas.microsoft.com/office/powerpoint/2010/main" val="1942032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4824" y="1620335"/>
            <a:ext cx="11433628" cy="485363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20" b="0" i="0" u="none" strike="noStrike" kern="1200" cap="none" spc="0" normalizeH="0" baseline="0" noProof="0" dirty="0">
                <a:ln>
                  <a:noFill/>
                </a:ln>
                <a:solidFill>
                  <a:srgbClr val="858591"/>
                </a:solidFill>
                <a:effectLst/>
                <a:uLnTx/>
                <a:uFillTx/>
                <a:latin typeface="Roboto"/>
                <a:ea typeface="+mn-ea"/>
                <a:cs typeface="+mn-cs"/>
              </a:rPr>
              <a:t>At the very basic level, monitoring means you can </a:t>
            </a:r>
            <a:r>
              <a:rPr kumimoji="0" lang="en-US" sz="1820" b="0" i="1" u="none" strike="noStrike" kern="1200" cap="none" spc="0" normalizeH="0" baseline="0" noProof="0" dirty="0">
                <a:ln>
                  <a:noFill/>
                </a:ln>
                <a:solidFill>
                  <a:srgbClr val="858591"/>
                </a:solidFill>
                <a:effectLst/>
                <a:uLnTx/>
                <a:uFillTx/>
                <a:latin typeface="Roboto"/>
                <a:ea typeface="+mn-ea"/>
                <a:cs typeface="+mn-cs"/>
              </a:rPr>
              <a:t>easily</a:t>
            </a:r>
            <a:r>
              <a:rPr kumimoji="0" lang="en-US" sz="1820" b="0" i="0" u="none" strike="noStrike" kern="1200" cap="none" spc="0" normalizeH="0" baseline="0" noProof="0" dirty="0">
                <a:ln>
                  <a:noFill/>
                </a:ln>
                <a:solidFill>
                  <a:srgbClr val="858591"/>
                </a:solidFill>
                <a:effectLst/>
                <a:uLnTx/>
                <a:uFillTx/>
                <a:latin typeface="Roboto"/>
                <a:ea typeface="+mn-ea"/>
                <a:cs typeface="+mn-cs"/>
              </a:rPr>
              <a:t> identify when bad things happen at production. For example, by getting notified by email or Slack. The challenge is to choose the right set of tools that will satisfy your requirements without breaking your bank. May I suggest, start with defining the core set of metrics that must be watched to ensure a healthy state – CPU, server RAM, Node process RAM (less than 1.4GB), the number of errors in the last minute, number of process restarts, average response time. Then go over some advanced features you might fancy and add to your wish list. Some examples of a luxury monitoring feature: DB profiling, cross-service measuring (i.e. measure business transaction), front-end integration, expose raw data to custom BI clients, Slack notifications and many others.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20" b="0" i="0" u="none" strike="noStrike" kern="1200" cap="none" spc="0" normalizeH="0" baseline="0" noProof="0" dirty="0">
                <a:ln>
                  <a:noFill/>
                </a:ln>
                <a:solidFill>
                  <a:srgbClr val="858591"/>
                </a:solidFill>
                <a:effectLst/>
                <a:uLnTx/>
                <a:uFillTx/>
                <a:latin typeface="Roboto"/>
                <a:ea typeface="+mn-ea"/>
                <a:cs typeface="+mn-cs"/>
              </a:rPr>
              <a:t>Achieving the advanced features demands lengthy setup or buying a commercial product such as </a:t>
            </a:r>
            <a:r>
              <a:rPr kumimoji="0" lang="en-US" sz="1820" b="0" i="0" u="none" strike="noStrike" kern="1200" cap="none" spc="0" normalizeH="0" baseline="0" noProof="0" dirty="0" err="1">
                <a:ln>
                  <a:noFill/>
                </a:ln>
                <a:solidFill>
                  <a:srgbClr val="858591"/>
                </a:solidFill>
                <a:effectLst/>
                <a:uLnTx/>
                <a:uFillTx/>
                <a:latin typeface="Roboto"/>
                <a:ea typeface="+mn-ea"/>
                <a:cs typeface="+mn-cs"/>
              </a:rPr>
              <a:t>Datadog</a:t>
            </a:r>
            <a:r>
              <a:rPr kumimoji="0" lang="en-US" sz="1820" b="0" i="0" u="none" strike="noStrike" kern="1200" cap="none" spc="0" normalizeH="0" baseline="0" noProof="0" dirty="0">
                <a:ln>
                  <a:noFill/>
                </a:ln>
                <a:solidFill>
                  <a:srgbClr val="858591"/>
                </a:solidFill>
                <a:effectLst/>
                <a:uLnTx/>
                <a:uFillTx/>
                <a:latin typeface="Roboto"/>
                <a:ea typeface="+mn-ea"/>
                <a:cs typeface="+mn-cs"/>
              </a:rPr>
              <a:t>, </a:t>
            </a:r>
            <a:r>
              <a:rPr kumimoji="0" lang="en-US" sz="1820" b="0" i="0" u="none" strike="noStrike" kern="1200" cap="none" spc="0" normalizeH="0" baseline="0" noProof="0" dirty="0" err="1">
                <a:ln>
                  <a:noFill/>
                </a:ln>
                <a:solidFill>
                  <a:srgbClr val="858591"/>
                </a:solidFill>
                <a:effectLst/>
                <a:uLnTx/>
                <a:uFillTx/>
                <a:latin typeface="Roboto"/>
                <a:ea typeface="+mn-ea"/>
                <a:cs typeface="+mn-cs"/>
              </a:rPr>
              <a:t>NewRelic</a:t>
            </a:r>
            <a:r>
              <a:rPr kumimoji="0" lang="en-US" sz="1820" b="0" i="0" u="none" strike="noStrike" kern="1200" cap="none" spc="0" normalizeH="0" baseline="0" noProof="0" dirty="0">
                <a:ln>
                  <a:noFill/>
                </a:ln>
                <a:solidFill>
                  <a:srgbClr val="858591"/>
                </a:solidFill>
                <a:effectLst/>
                <a:uLnTx/>
                <a:uFillTx/>
                <a:latin typeface="Roboto"/>
                <a:ea typeface="+mn-ea"/>
                <a:cs typeface="+mn-cs"/>
              </a:rPr>
              <a:t> and alike. Unfortunately, achieving even the basics is not a walk in the park as some metrics are hardware-related (CPU) and others live within the node process (internal errors) thus all the straightforward tools require some additional setup. For example, cloud vendor monitoring solutions (e.g. </a:t>
            </a:r>
            <a:r>
              <a:rPr kumimoji="0" lang="en-US" sz="1820" b="0" i="0" u="none" strike="noStrike" kern="1200" cap="none" spc="0" normalizeH="0" baseline="0" noProof="0" dirty="0">
                <a:ln>
                  <a:noFill/>
                </a:ln>
                <a:solidFill>
                  <a:srgbClr val="858591"/>
                </a:solidFill>
                <a:effectLst/>
                <a:uLnTx/>
                <a:uFillTx/>
                <a:latin typeface="Roboto"/>
                <a:ea typeface="+mn-ea"/>
                <a:cs typeface="+mn-cs"/>
                <a:hlinkClick r:id="rId2"/>
              </a:rPr>
              <a:t>AWS </a:t>
            </a:r>
            <a:r>
              <a:rPr kumimoji="0" lang="en-US" sz="1820" b="0" i="0" u="none" strike="noStrike" kern="1200" cap="none" spc="0" normalizeH="0" baseline="0" noProof="0" dirty="0" err="1">
                <a:ln>
                  <a:noFill/>
                </a:ln>
                <a:solidFill>
                  <a:srgbClr val="858591"/>
                </a:solidFill>
                <a:effectLst/>
                <a:uLnTx/>
                <a:uFillTx/>
                <a:latin typeface="Roboto"/>
                <a:ea typeface="+mn-ea"/>
                <a:cs typeface="+mn-cs"/>
                <a:hlinkClick r:id="rId2"/>
              </a:rPr>
              <a:t>CloudWatch</a:t>
            </a:r>
            <a:r>
              <a:rPr kumimoji="0" lang="en-US" sz="1820" b="0" i="0" u="none" strike="noStrike" kern="1200" cap="none" spc="0" normalizeH="0" baseline="0" noProof="0" dirty="0">
                <a:ln>
                  <a:noFill/>
                </a:ln>
                <a:solidFill>
                  <a:srgbClr val="858591"/>
                </a:solidFill>
                <a:effectLst/>
                <a:uLnTx/>
                <a:uFillTx/>
                <a:latin typeface="Roboto"/>
                <a:ea typeface="+mn-ea"/>
                <a:cs typeface="+mn-cs"/>
              </a:rPr>
              <a:t>, </a:t>
            </a:r>
            <a:r>
              <a:rPr kumimoji="0" lang="en-US" sz="1820" b="0" i="0" u="none" strike="noStrike" kern="1200" cap="none" spc="0" normalizeH="0" baseline="0" noProof="0" dirty="0">
                <a:ln>
                  <a:noFill/>
                </a:ln>
                <a:solidFill>
                  <a:srgbClr val="858591"/>
                </a:solidFill>
                <a:effectLst/>
                <a:uLnTx/>
                <a:uFillTx/>
                <a:latin typeface="Roboto"/>
                <a:ea typeface="+mn-ea"/>
                <a:cs typeface="+mn-cs"/>
                <a:hlinkClick r:id="rId3"/>
              </a:rPr>
              <a:t>Google </a:t>
            </a:r>
            <a:r>
              <a:rPr kumimoji="0" lang="en-US" sz="1820" b="0" i="0" u="none" strike="noStrike" kern="1200" cap="none" spc="0" normalizeH="0" baseline="0" noProof="0" dirty="0" err="1">
                <a:ln>
                  <a:noFill/>
                </a:ln>
                <a:solidFill>
                  <a:srgbClr val="858591"/>
                </a:solidFill>
                <a:effectLst/>
                <a:uLnTx/>
                <a:uFillTx/>
                <a:latin typeface="Roboto"/>
                <a:ea typeface="+mn-ea"/>
                <a:cs typeface="+mn-cs"/>
                <a:hlinkClick r:id="rId3"/>
              </a:rPr>
              <a:t>StackDriver</a:t>
            </a:r>
            <a:r>
              <a:rPr kumimoji="0" lang="en-US" sz="1820" b="0" i="0" u="none" strike="noStrike" kern="1200" cap="none" spc="0" normalizeH="0" baseline="0" noProof="0" dirty="0">
                <a:ln>
                  <a:noFill/>
                </a:ln>
                <a:solidFill>
                  <a:srgbClr val="858591"/>
                </a:solidFill>
                <a:effectLst/>
                <a:uLnTx/>
                <a:uFillTx/>
                <a:latin typeface="Roboto"/>
                <a:ea typeface="+mn-ea"/>
                <a:cs typeface="+mn-cs"/>
              </a:rPr>
              <a:t>) will tell you immediately about the hardware metrics but not about the internal app behavior. On the other end, Log-based solutions such as </a:t>
            </a:r>
            <a:r>
              <a:rPr kumimoji="0" lang="en-US" sz="1820" b="0" i="0" u="none" strike="noStrike" kern="1200" cap="none" spc="0" normalizeH="0" baseline="0" noProof="0" dirty="0" err="1">
                <a:ln>
                  <a:noFill/>
                </a:ln>
                <a:solidFill>
                  <a:srgbClr val="858591"/>
                </a:solidFill>
                <a:effectLst/>
                <a:uLnTx/>
                <a:uFillTx/>
                <a:latin typeface="Roboto"/>
                <a:ea typeface="+mn-ea"/>
                <a:cs typeface="+mn-cs"/>
              </a:rPr>
              <a:t>ElasticSearch</a:t>
            </a:r>
            <a:r>
              <a:rPr kumimoji="0" lang="en-US" sz="1820" b="0" i="0" u="none" strike="noStrike" kern="1200" cap="none" spc="0" normalizeH="0" baseline="0" noProof="0" dirty="0">
                <a:ln>
                  <a:noFill/>
                </a:ln>
                <a:solidFill>
                  <a:srgbClr val="858591"/>
                </a:solidFill>
                <a:effectLst/>
                <a:uLnTx/>
                <a:uFillTx/>
                <a:latin typeface="Roboto"/>
                <a:ea typeface="+mn-ea"/>
                <a:cs typeface="+mn-cs"/>
              </a:rPr>
              <a:t> lack the hardware view by default. The solution is to augment your choice with missing metrics, for example, a popular choice is sending application logs to </a:t>
            </a:r>
            <a:r>
              <a:rPr kumimoji="0" lang="en-US" sz="1820" b="0" i="0" u="none" strike="noStrike" kern="1200" cap="none" spc="0" normalizeH="0" baseline="0" noProof="0" dirty="0">
                <a:ln>
                  <a:noFill/>
                </a:ln>
                <a:solidFill>
                  <a:srgbClr val="858591"/>
                </a:solidFill>
                <a:effectLst/>
                <a:uLnTx/>
                <a:uFillTx/>
                <a:latin typeface="Roboto"/>
                <a:ea typeface="+mn-ea"/>
                <a:cs typeface="+mn-cs"/>
                <a:hlinkClick r:id="rId4"/>
              </a:rPr>
              <a:t>Elastic stack</a:t>
            </a:r>
            <a:r>
              <a:rPr kumimoji="0" lang="en-US" sz="1820" b="0" i="0" u="none" strike="noStrike" kern="1200" cap="none" spc="0" normalizeH="0" baseline="0" noProof="0" dirty="0">
                <a:ln>
                  <a:noFill/>
                </a:ln>
                <a:solidFill>
                  <a:srgbClr val="858591"/>
                </a:solidFill>
                <a:effectLst/>
                <a:uLnTx/>
                <a:uFillTx/>
                <a:latin typeface="Roboto"/>
                <a:ea typeface="+mn-ea"/>
                <a:cs typeface="+mn-cs"/>
              </a:rPr>
              <a:t> and configure some additional agent (e.g. </a:t>
            </a:r>
            <a:r>
              <a:rPr kumimoji="0" lang="en-US" sz="1820" b="0" i="0" u="none" strike="noStrike" kern="1200" cap="none" spc="0" normalizeH="0" baseline="0" noProof="0" dirty="0">
                <a:ln>
                  <a:noFill/>
                </a:ln>
                <a:solidFill>
                  <a:srgbClr val="858591"/>
                </a:solidFill>
                <a:effectLst/>
                <a:uLnTx/>
                <a:uFillTx/>
                <a:latin typeface="Roboto"/>
                <a:ea typeface="+mn-ea"/>
                <a:cs typeface="+mn-cs"/>
                <a:hlinkClick r:id="rId4"/>
              </a:rPr>
              <a:t>Beat</a:t>
            </a:r>
            <a:r>
              <a:rPr kumimoji="0" lang="en-US" sz="1820" b="0" i="0" u="none" strike="noStrike" kern="1200" cap="none" spc="0" normalizeH="0" baseline="0" noProof="0" dirty="0">
                <a:ln>
                  <a:noFill/>
                </a:ln>
                <a:solidFill>
                  <a:srgbClr val="858591"/>
                </a:solidFill>
                <a:effectLst/>
                <a:uLnTx/>
                <a:uFillTx/>
                <a:latin typeface="Roboto"/>
                <a:ea typeface="+mn-ea"/>
                <a:cs typeface="+mn-cs"/>
              </a:rPr>
              <a:t>) to share hardware-related information to get the full picture.</a:t>
            </a:r>
          </a:p>
        </p:txBody>
      </p:sp>
      <p:sp>
        <p:nvSpPr>
          <p:cNvPr id="4" name="Title 1"/>
          <p:cNvSpPr>
            <a:spLocks noGrp="1"/>
          </p:cNvSpPr>
          <p:nvPr>
            <p:ph type="title"/>
          </p:nvPr>
        </p:nvSpPr>
        <p:spPr>
          <a:xfrm>
            <a:off x="524824" y="535320"/>
            <a:ext cx="3632200" cy="923330"/>
          </a:xfrm>
        </p:spPr>
        <p:txBody>
          <a:bodyPr/>
          <a:lstStyle/>
          <a:p>
            <a:r>
              <a:rPr lang="en-US" dirty="0">
                <a:solidFill>
                  <a:srgbClr val="00B0F0"/>
                </a:solidFill>
              </a:rPr>
              <a:t>5.1. Monitoring!</a:t>
            </a:r>
            <a:br>
              <a:rPr lang="en-US" dirty="0">
                <a:solidFill>
                  <a:srgbClr val="00B0F0"/>
                </a:solidFill>
              </a:rPr>
            </a:br>
            <a:endParaRPr lang="en-US" dirty="0">
              <a:solidFill>
                <a:srgbClr val="00B0F0"/>
              </a:solidFill>
            </a:endParaRPr>
          </a:p>
        </p:txBody>
      </p:sp>
      <p:sp>
        <p:nvSpPr>
          <p:cNvPr id="5" name="Rectangle 4"/>
          <p:cNvSpPr/>
          <p:nvPr/>
        </p:nvSpPr>
        <p:spPr>
          <a:xfrm>
            <a:off x="524824" y="1197588"/>
            <a:ext cx="386035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Tree>
    <p:extLst>
      <p:ext uri="{BB962C8B-B14F-4D97-AF65-F5344CB8AC3E}">
        <p14:creationId xmlns:p14="http://schemas.microsoft.com/office/powerpoint/2010/main" val="2634882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4200" y="1429436"/>
            <a:ext cx="3782391" cy="4579477"/>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0A091B"/>
              </a:solidFill>
              <a:effectLst/>
              <a:uLnTx/>
              <a:uFillTx/>
              <a:latin typeface="Roboto"/>
              <a:ea typeface="+mn-ea"/>
              <a:cs typeface="+mn-cs"/>
            </a:endParaRPr>
          </a:p>
        </p:txBody>
      </p:sp>
      <p:sp>
        <p:nvSpPr>
          <p:cNvPr id="4" name="Title 1"/>
          <p:cNvSpPr>
            <a:spLocks noGrp="1"/>
          </p:cNvSpPr>
          <p:nvPr>
            <p:ph type="title"/>
          </p:nvPr>
        </p:nvSpPr>
        <p:spPr/>
        <p:txBody>
          <a:bodyPr/>
          <a:lstStyle/>
          <a:p>
            <a:r>
              <a:rPr lang="en-US" dirty="0">
                <a:solidFill>
                  <a:srgbClr val="00B0F0"/>
                </a:solidFill>
              </a:rPr>
              <a:t>5.1. Monitoring!</a:t>
            </a:r>
            <a:br>
              <a:rPr lang="en-US" dirty="0">
                <a:solidFill>
                  <a:srgbClr val="00B0F0"/>
                </a:solidFill>
              </a:rPr>
            </a:br>
            <a:endParaRPr lang="en-US" dirty="0">
              <a:solidFill>
                <a:srgbClr val="00B0F0"/>
              </a:solidFill>
            </a:endParaRPr>
          </a:p>
        </p:txBody>
      </p:sp>
      <p:sp>
        <p:nvSpPr>
          <p:cNvPr id="5" name="Rectangle 4"/>
          <p:cNvSpPr/>
          <p:nvPr/>
        </p:nvSpPr>
        <p:spPr>
          <a:xfrm>
            <a:off x="1441706" y="2488319"/>
            <a:ext cx="2221116"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Roboto"/>
                <a:ea typeface="+mn-ea"/>
                <a:cs typeface="+mn-cs"/>
              </a:rPr>
              <a:t>Monitoring example: AWS </a:t>
            </a:r>
            <a:r>
              <a:rPr kumimoji="0" lang="en-US" sz="1800" b="1" i="0" u="none" strike="noStrike" kern="1200" cap="none" spc="0" normalizeH="0" baseline="0" noProof="0" dirty="0" err="1">
                <a:ln>
                  <a:noFill/>
                </a:ln>
                <a:solidFill>
                  <a:srgbClr val="FFFFFF"/>
                </a:solidFill>
                <a:effectLst/>
                <a:uLnTx/>
                <a:uFillTx/>
                <a:latin typeface="Roboto"/>
                <a:ea typeface="+mn-ea"/>
                <a:cs typeface="+mn-cs"/>
              </a:rPr>
              <a:t>cloudwatch</a:t>
            </a:r>
            <a:r>
              <a:rPr kumimoji="0" lang="en-US" sz="1800" b="1" i="0" u="none" strike="noStrike" kern="1200" cap="none" spc="0" normalizeH="0" baseline="0" noProof="0" dirty="0">
                <a:ln>
                  <a:noFill/>
                </a:ln>
                <a:solidFill>
                  <a:srgbClr val="FFFFFF"/>
                </a:solidFill>
                <a:effectLst/>
                <a:uLnTx/>
                <a:uFillTx/>
                <a:latin typeface="Roboto"/>
                <a:ea typeface="+mn-ea"/>
                <a:cs typeface="+mn-cs"/>
              </a:rPr>
              <a:t> default dashboard. Hard to extract in-app metrics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6591" y="1429436"/>
            <a:ext cx="7761905" cy="4742857"/>
          </a:xfrm>
          <a:prstGeom prst="rect">
            <a:avLst/>
          </a:prstGeom>
        </p:spPr>
      </p:pic>
    </p:spTree>
    <p:extLst>
      <p:ext uri="{BB962C8B-B14F-4D97-AF65-F5344CB8AC3E}">
        <p14:creationId xmlns:p14="http://schemas.microsoft.com/office/powerpoint/2010/main" val="4230298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0431" y="1304271"/>
            <a:ext cx="2409023" cy="516354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a:ln>
                <a:noFill/>
              </a:ln>
              <a:solidFill>
                <a:srgbClr val="0A091B"/>
              </a:solidFill>
              <a:effectLst/>
              <a:uLnTx/>
              <a:uFillTx/>
              <a:latin typeface="Roboto"/>
              <a:ea typeface="+mn-ea"/>
              <a:cs typeface="+mn-cs"/>
            </a:endParaRPr>
          </a:p>
        </p:txBody>
      </p:sp>
      <p:sp>
        <p:nvSpPr>
          <p:cNvPr id="4" name="Title 1"/>
          <p:cNvSpPr>
            <a:spLocks noGrp="1"/>
          </p:cNvSpPr>
          <p:nvPr>
            <p:ph type="title"/>
          </p:nvPr>
        </p:nvSpPr>
        <p:spPr/>
        <p:txBody>
          <a:bodyPr/>
          <a:lstStyle/>
          <a:p>
            <a:r>
              <a:rPr lang="en-US" dirty="0">
                <a:solidFill>
                  <a:srgbClr val="00B0F0"/>
                </a:solidFill>
              </a:rPr>
              <a:t>5.1. Monitoring!</a:t>
            </a:r>
            <a:br>
              <a:rPr lang="en-US" dirty="0">
                <a:solidFill>
                  <a:srgbClr val="00B0F0"/>
                </a:solidFill>
              </a:rPr>
            </a:br>
            <a:endParaRPr lang="en-US" dirty="0">
              <a:solidFill>
                <a:srgbClr val="00B0F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9454" y="1304271"/>
            <a:ext cx="9179627" cy="5163540"/>
          </a:xfrm>
          <a:prstGeom prst="rect">
            <a:avLst/>
          </a:prstGeom>
        </p:spPr>
      </p:pic>
      <p:sp>
        <p:nvSpPr>
          <p:cNvPr id="5" name="Rectangle 4"/>
          <p:cNvSpPr/>
          <p:nvPr/>
        </p:nvSpPr>
        <p:spPr>
          <a:xfrm>
            <a:off x="690757" y="2870378"/>
            <a:ext cx="2028371"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Roboto"/>
                <a:ea typeface="+mn-ea"/>
                <a:cs typeface="+mn-cs"/>
              </a:rPr>
              <a:t>Monitoring example: </a:t>
            </a:r>
            <a:r>
              <a:rPr kumimoji="0" lang="en-US" sz="1800" b="1" i="0" u="none" strike="noStrike" kern="1200" cap="none" spc="0" normalizeH="0" baseline="0" noProof="0" dirty="0" err="1">
                <a:ln>
                  <a:noFill/>
                </a:ln>
                <a:solidFill>
                  <a:srgbClr val="FFFFFF"/>
                </a:solidFill>
                <a:effectLst/>
                <a:uLnTx/>
                <a:uFillTx/>
                <a:latin typeface="Roboto"/>
                <a:ea typeface="+mn-ea"/>
                <a:cs typeface="+mn-cs"/>
              </a:rPr>
              <a:t>StackDriver</a:t>
            </a:r>
            <a:r>
              <a:rPr kumimoji="0" lang="en-US" sz="1800" b="1" i="0" u="none" strike="noStrike" kern="1200" cap="none" spc="0" normalizeH="0" baseline="0" noProof="0" dirty="0">
                <a:ln>
                  <a:noFill/>
                </a:ln>
                <a:solidFill>
                  <a:srgbClr val="FFFFFF"/>
                </a:solidFill>
                <a:effectLst/>
                <a:uLnTx/>
                <a:uFillTx/>
                <a:latin typeface="Roboto"/>
                <a:ea typeface="+mn-ea"/>
                <a:cs typeface="+mn-cs"/>
              </a:rPr>
              <a:t> default dashboard. Hard to extract in-app metrics</a:t>
            </a:r>
          </a:p>
        </p:txBody>
      </p:sp>
    </p:spTree>
    <p:extLst>
      <p:ext uri="{BB962C8B-B14F-4D97-AF65-F5344CB8AC3E}">
        <p14:creationId xmlns:p14="http://schemas.microsoft.com/office/powerpoint/2010/main" val="2407841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7304" y="1304270"/>
            <a:ext cx="2614862" cy="4806227"/>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a:ln>
                <a:noFill/>
              </a:ln>
              <a:solidFill>
                <a:srgbClr val="0A091B"/>
              </a:solidFill>
              <a:effectLst/>
              <a:uLnTx/>
              <a:uFillTx/>
              <a:latin typeface="Roboto"/>
              <a:ea typeface="+mn-ea"/>
              <a:cs typeface="+mn-cs"/>
            </a:endParaRPr>
          </a:p>
        </p:txBody>
      </p:sp>
      <p:sp>
        <p:nvSpPr>
          <p:cNvPr id="4" name="Title 1"/>
          <p:cNvSpPr>
            <a:spLocks noGrp="1"/>
          </p:cNvSpPr>
          <p:nvPr>
            <p:ph type="title"/>
          </p:nvPr>
        </p:nvSpPr>
        <p:spPr/>
        <p:txBody>
          <a:bodyPr/>
          <a:lstStyle/>
          <a:p>
            <a:r>
              <a:rPr lang="en-US" dirty="0">
                <a:solidFill>
                  <a:srgbClr val="00B0F0"/>
                </a:solidFill>
              </a:rPr>
              <a:t>5.1. Monitoring!</a:t>
            </a:r>
            <a:br>
              <a:rPr lang="en-US" dirty="0">
                <a:solidFill>
                  <a:srgbClr val="00B0F0"/>
                </a:solidFill>
              </a:rPr>
            </a:br>
            <a:endParaRPr lang="en-US" dirty="0">
              <a:solidFill>
                <a:srgbClr val="00B0F0"/>
              </a:solidFill>
            </a:endParaRPr>
          </a:p>
        </p:txBody>
      </p:sp>
      <p:sp>
        <p:nvSpPr>
          <p:cNvPr id="5" name="Rectangle 4"/>
          <p:cNvSpPr/>
          <p:nvPr/>
        </p:nvSpPr>
        <p:spPr>
          <a:xfrm>
            <a:off x="857332" y="2737700"/>
            <a:ext cx="1844634"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Roboto"/>
                <a:ea typeface="+mn-ea"/>
                <a:cs typeface="+mn-cs"/>
              </a:rPr>
              <a:t>Monitoring example: </a:t>
            </a:r>
            <a:r>
              <a:rPr kumimoji="0" lang="en-US" sz="1800" b="1" i="0" u="none" strike="noStrike" kern="1200" cap="none" spc="0" normalizeH="0" baseline="0" noProof="0" dirty="0" err="1">
                <a:ln>
                  <a:noFill/>
                </a:ln>
                <a:solidFill>
                  <a:srgbClr val="FFFFFF"/>
                </a:solidFill>
                <a:effectLst/>
                <a:uLnTx/>
                <a:uFillTx/>
                <a:latin typeface="Roboto"/>
                <a:ea typeface="+mn-ea"/>
                <a:cs typeface="+mn-cs"/>
              </a:rPr>
              <a:t>Grafana</a:t>
            </a:r>
            <a:r>
              <a:rPr kumimoji="0" lang="en-US" sz="1800" b="1" i="0" u="none" strike="noStrike" kern="1200" cap="none" spc="0" normalizeH="0" baseline="0" noProof="0" dirty="0">
                <a:ln>
                  <a:noFill/>
                </a:ln>
                <a:solidFill>
                  <a:srgbClr val="FFFFFF"/>
                </a:solidFill>
                <a:effectLst/>
                <a:uLnTx/>
                <a:uFillTx/>
                <a:latin typeface="Roboto"/>
                <a:ea typeface="+mn-ea"/>
                <a:cs typeface="+mn-cs"/>
              </a:rPr>
              <a:t> as the UI layer that visualizes raw data</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166" y="1304271"/>
            <a:ext cx="8932081" cy="4806227"/>
          </a:xfrm>
          <a:prstGeom prst="rect">
            <a:avLst/>
          </a:prstGeom>
        </p:spPr>
      </p:pic>
    </p:spTree>
    <p:extLst>
      <p:ext uri="{BB962C8B-B14F-4D97-AF65-F5344CB8AC3E}">
        <p14:creationId xmlns:p14="http://schemas.microsoft.com/office/powerpoint/2010/main" val="802212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199" y="582821"/>
            <a:ext cx="6362865" cy="507831"/>
          </a:xfrm>
        </p:spPr>
        <p:txBody>
          <a:bodyPr/>
          <a:lstStyle/>
          <a:p>
            <a:r>
              <a:rPr lang="en-US" dirty="0">
                <a:solidFill>
                  <a:srgbClr val="00B0F0"/>
                </a:solidFill>
              </a:rPr>
              <a:t>“What Other Bloggers Say”</a:t>
            </a:r>
          </a:p>
        </p:txBody>
      </p:sp>
      <p:sp>
        <p:nvSpPr>
          <p:cNvPr id="3" name="Rectangle 2"/>
          <p:cNvSpPr/>
          <p:nvPr/>
        </p:nvSpPr>
        <p:spPr>
          <a:xfrm>
            <a:off x="732629" y="2028802"/>
            <a:ext cx="10925298" cy="35394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6A737D"/>
                </a:solidFill>
                <a:effectLst/>
                <a:uLnTx/>
                <a:uFillTx/>
                <a:latin typeface="Roboto"/>
                <a:ea typeface="+mn-ea"/>
                <a:cs typeface="+mn-cs"/>
              </a:rPr>
              <a:t>“…We recommend you to watch these signals for all of your services: Error Rate: Because errors are user facing and immediately affect your customers. Response time: Because the latency directly affects your customers and business. Throughput: The traffic helps you to understand the context of increased error rates and the latency too. Saturation: It tells how “full” your service is. If the CPU usage is 90%, can your system handle more traffic? …”</a:t>
            </a:r>
            <a:endParaRPr kumimoji="0" lang="en-US" sz="2800" b="0" i="1" u="none" strike="noStrike" kern="1200" cap="none" spc="0" normalizeH="0" baseline="0" noProof="0" dirty="0">
              <a:ln>
                <a:noFill/>
              </a:ln>
              <a:solidFill>
                <a:srgbClr val="0A091B"/>
              </a:solidFill>
              <a:effectLst/>
              <a:uLnTx/>
              <a:uFillTx/>
              <a:latin typeface="Roboto"/>
              <a:ea typeface="+mn-ea"/>
              <a:cs typeface="+mn-cs"/>
            </a:endParaRPr>
          </a:p>
        </p:txBody>
      </p:sp>
      <p:sp>
        <p:nvSpPr>
          <p:cNvPr id="4" name="Rectangle 3"/>
          <p:cNvSpPr/>
          <p:nvPr/>
        </p:nvSpPr>
        <p:spPr>
          <a:xfrm>
            <a:off x="857760" y="5490719"/>
            <a:ext cx="3832993"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the blog</a:t>
            </a:r>
            <a:r>
              <a:rPr kumimoji="0" lang="en-US" sz="2400" b="0" i="0" u="none" strike="noStrike" kern="1200" cap="none" spc="0" normalizeH="0" baseline="0" noProof="0" dirty="0">
                <a:ln>
                  <a:noFill/>
                </a:ln>
                <a:solidFill>
                  <a:srgbClr val="24292E"/>
                </a:solidFill>
                <a:effectLst/>
                <a:uLnTx/>
                <a:uFillTx/>
                <a:latin typeface="Roboto"/>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A091B"/>
                </a:solidFill>
                <a:effectLst/>
                <a:uLnTx/>
                <a:uFillTx/>
                <a:latin typeface="Roboto"/>
                <a:ea typeface="+mn-ea"/>
                <a:cs typeface="+mn-cs"/>
              </a:rPr>
              <a:t>Rising Stack</a:t>
            </a:r>
          </a:p>
        </p:txBody>
      </p:sp>
      <p:sp>
        <p:nvSpPr>
          <p:cNvPr id="5"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634253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606573"/>
            <a:ext cx="10115468" cy="664087"/>
          </a:xfrm>
        </p:spPr>
        <p:txBody>
          <a:bodyPr/>
          <a:lstStyle/>
          <a:p>
            <a:r>
              <a:rPr lang="en-US" dirty="0">
                <a:solidFill>
                  <a:srgbClr val="00B0F0"/>
                </a:solidFill>
              </a:rPr>
              <a:t>5.2. Increase transparency using smart logging</a:t>
            </a:r>
            <a:br>
              <a:rPr lang="en-US" dirty="0">
                <a:solidFill>
                  <a:srgbClr val="00B0F0"/>
                </a:solidFill>
              </a:rPr>
            </a:br>
            <a:endParaRPr lang="en-US" dirty="0">
              <a:solidFill>
                <a:srgbClr val="00B0F0"/>
              </a:solidFill>
            </a:endParaRPr>
          </a:p>
        </p:txBody>
      </p:sp>
      <p:sp>
        <p:nvSpPr>
          <p:cNvPr id="3" name="Rectangle 2"/>
          <p:cNvSpPr/>
          <p:nvPr/>
        </p:nvSpPr>
        <p:spPr>
          <a:xfrm>
            <a:off x="489198" y="1380322"/>
            <a:ext cx="11077368" cy="440120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Logs can be a dumb warehouse of debug statements or the enabler of a beautiful dashboard that tells the story of your app. Plan your logging platform from day 1: how logs are collected, stored and analyzed to ensure that the desired information (e.g. error rate, following an entire transaction through services and servers,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etc</a:t>
            </a:r>
            <a:r>
              <a:rPr kumimoji="0" lang="en-US" sz="2800" b="0" i="0" u="none" strike="noStrike" kern="1200" cap="none" spc="0" normalizeH="0" baseline="0" noProof="0" dirty="0">
                <a:ln>
                  <a:noFill/>
                </a:ln>
                <a:solidFill>
                  <a:srgbClr val="24292E"/>
                </a:solidFill>
                <a:effectLst/>
                <a:uLnTx/>
                <a:uFillTx/>
                <a:latin typeface="Roboto"/>
                <a:ea typeface="+mn-ea"/>
                <a:cs typeface="+mn-cs"/>
              </a:rPr>
              <a:t>) can really be extracted</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You end-up with a black box that is hard to reason about, then you start re-writing all logging statements to add additional information</a:t>
            </a:r>
          </a:p>
        </p:txBody>
      </p:sp>
    </p:spTree>
    <p:extLst>
      <p:ext uri="{BB962C8B-B14F-4D97-AF65-F5344CB8AC3E}">
        <p14:creationId xmlns:p14="http://schemas.microsoft.com/office/powerpoint/2010/main" val="4177215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9197" y="1488937"/>
            <a:ext cx="11314875" cy="581236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770" b="0" i="0" u="none" strike="noStrike" kern="1200" cap="none" spc="0" normalizeH="0" baseline="0" noProof="0" dirty="0">
                <a:ln>
                  <a:noFill/>
                </a:ln>
                <a:solidFill>
                  <a:srgbClr val="858591"/>
                </a:solidFill>
                <a:effectLst/>
                <a:uLnTx/>
                <a:uFillTx/>
                <a:latin typeface="Roboto"/>
                <a:ea typeface="+mn-ea"/>
                <a:cs typeface="+mn-cs"/>
              </a:rPr>
              <a:t>Since you print out log statements anyway and you're obviously in a need of some interface that wraps up production information where you can trace errors and core metrics (e.g. how many errors happen every hour and which is your slowest API end-point) why not invest some moderate effort in a robust logging framework that will tick all boxes? Achieving that requires a thoughtful decision on three steps: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770" b="1" i="0" u="none" strike="noStrike" kern="1200" cap="none" spc="0" normalizeH="0" baseline="0" noProof="0" dirty="0">
                <a:ln>
                  <a:noFill/>
                </a:ln>
                <a:solidFill>
                  <a:srgbClr val="858591"/>
                </a:solidFill>
                <a:effectLst/>
                <a:uLnTx/>
                <a:uFillTx/>
                <a:latin typeface="Roboto"/>
                <a:ea typeface="+mn-ea"/>
                <a:cs typeface="+mn-cs"/>
              </a:rPr>
              <a:t>1. smart logging</a:t>
            </a:r>
            <a:r>
              <a:rPr kumimoji="0" lang="en-US" sz="1770" b="0" i="0" u="none" strike="noStrike" kern="1200" cap="none" spc="0" normalizeH="0" baseline="0" noProof="0" dirty="0">
                <a:ln>
                  <a:noFill/>
                </a:ln>
                <a:solidFill>
                  <a:srgbClr val="858591"/>
                </a:solidFill>
                <a:effectLst/>
                <a:uLnTx/>
                <a:uFillTx/>
                <a:latin typeface="Roboto"/>
                <a:ea typeface="+mn-ea"/>
                <a:cs typeface="+mn-cs"/>
              </a:rPr>
              <a:t> – at the bare minimum you need to use a reputable logging library like </a:t>
            </a:r>
            <a:r>
              <a:rPr kumimoji="0" lang="en-US" sz="1770" b="0" i="0" u="none" strike="noStrike" kern="1200" cap="none" spc="0" normalizeH="0" baseline="0" noProof="0" dirty="0">
                <a:ln>
                  <a:noFill/>
                </a:ln>
                <a:solidFill>
                  <a:srgbClr val="858591"/>
                </a:solidFill>
                <a:effectLst/>
                <a:uLnTx/>
                <a:uFillTx/>
                <a:latin typeface="Roboto"/>
                <a:ea typeface="+mn-ea"/>
                <a:cs typeface="+mn-cs"/>
                <a:hlinkClick r:id="rId2"/>
              </a:rPr>
              <a:t>Winston</a:t>
            </a:r>
            <a:r>
              <a:rPr kumimoji="0" lang="en-US" sz="1770" b="0" i="0" u="none" strike="noStrike" kern="1200" cap="none" spc="0" normalizeH="0" baseline="0" noProof="0" dirty="0">
                <a:ln>
                  <a:noFill/>
                </a:ln>
                <a:solidFill>
                  <a:srgbClr val="858591"/>
                </a:solidFill>
                <a:effectLst/>
                <a:uLnTx/>
                <a:uFillTx/>
                <a:latin typeface="Roboto"/>
                <a:ea typeface="+mn-ea"/>
                <a:cs typeface="+mn-cs"/>
              </a:rPr>
              <a:t>, </a:t>
            </a:r>
            <a:r>
              <a:rPr kumimoji="0" lang="en-US" sz="1770" b="0" i="0" u="none" strike="noStrike" kern="1200" cap="none" spc="0" normalizeH="0" baseline="0" noProof="0" dirty="0">
                <a:ln>
                  <a:noFill/>
                </a:ln>
                <a:solidFill>
                  <a:srgbClr val="858591"/>
                </a:solidFill>
                <a:effectLst/>
                <a:uLnTx/>
                <a:uFillTx/>
                <a:latin typeface="Roboto"/>
                <a:ea typeface="+mn-ea"/>
                <a:cs typeface="+mn-cs"/>
                <a:hlinkClick r:id="rId3"/>
              </a:rPr>
              <a:t>Bunyan</a:t>
            </a:r>
            <a:r>
              <a:rPr kumimoji="0" lang="en-US" sz="1770" b="0" i="0" u="none" strike="noStrike" kern="1200" cap="none" spc="0" normalizeH="0" baseline="0" noProof="0" dirty="0">
                <a:ln>
                  <a:noFill/>
                </a:ln>
                <a:solidFill>
                  <a:srgbClr val="858591"/>
                </a:solidFill>
                <a:effectLst/>
                <a:uLnTx/>
                <a:uFillTx/>
                <a:latin typeface="Roboto"/>
                <a:ea typeface="+mn-ea"/>
                <a:cs typeface="+mn-cs"/>
              </a:rPr>
              <a:t> and write meaningful information at each transaction start and end. Consider to also format log statements as JSON and provide all the contextual properties (e.g. user id, operation type, </a:t>
            </a:r>
            <a:r>
              <a:rPr kumimoji="0" lang="en-US" sz="1770" b="0" i="0" u="none" strike="noStrike" kern="1200" cap="none" spc="0" normalizeH="0" baseline="0" noProof="0" dirty="0" err="1">
                <a:ln>
                  <a:noFill/>
                </a:ln>
                <a:solidFill>
                  <a:srgbClr val="858591"/>
                </a:solidFill>
                <a:effectLst/>
                <a:uLnTx/>
                <a:uFillTx/>
                <a:latin typeface="Roboto"/>
                <a:ea typeface="+mn-ea"/>
                <a:cs typeface="+mn-cs"/>
              </a:rPr>
              <a:t>etc</a:t>
            </a:r>
            <a:r>
              <a:rPr kumimoji="0" lang="en-US" sz="1770" b="0" i="0" u="none" strike="noStrike" kern="1200" cap="none" spc="0" normalizeH="0" baseline="0" noProof="0" dirty="0">
                <a:ln>
                  <a:noFill/>
                </a:ln>
                <a:solidFill>
                  <a:srgbClr val="858591"/>
                </a:solidFill>
                <a:effectLst/>
                <a:uLnTx/>
                <a:uFillTx/>
                <a:latin typeface="Roboto"/>
                <a:ea typeface="+mn-ea"/>
                <a:cs typeface="+mn-cs"/>
              </a:rPr>
              <a:t>) so that the operations team can act on those fields. Include also a unique transaction ID at each log line, for more information refer to the bullet below “Write transaction-id to log”. One last point to consider is also including an agent that logs the system resource like memory and CPU like Elastic Beat.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770" b="1" i="0" u="none" strike="noStrike" kern="1200" cap="none" spc="0" normalizeH="0" baseline="0" noProof="0" dirty="0">
                <a:ln>
                  <a:noFill/>
                </a:ln>
                <a:solidFill>
                  <a:srgbClr val="858591"/>
                </a:solidFill>
                <a:effectLst/>
                <a:uLnTx/>
                <a:uFillTx/>
                <a:latin typeface="Roboto"/>
                <a:ea typeface="+mn-ea"/>
                <a:cs typeface="+mn-cs"/>
              </a:rPr>
              <a:t>2. smart aggregation</a:t>
            </a:r>
            <a:r>
              <a:rPr kumimoji="0" lang="en-US" sz="1770" b="0" i="0" u="none" strike="noStrike" kern="1200" cap="none" spc="0" normalizeH="0" baseline="0" noProof="0" dirty="0">
                <a:ln>
                  <a:noFill/>
                </a:ln>
                <a:solidFill>
                  <a:srgbClr val="858591"/>
                </a:solidFill>
                <a:effectLst/>
                <a:uLnTx/>
                <a:uFillTx/>
                <a:latin typeface="Roboto"/>
                <a:ea typeface="+mn-ea"/>
                <a:cs typeface="+mn-cs"/>
              </a:rPr>
              <a:t> – once you have comprehensive information on your servers file system, it’s time to periodically push these to a system that aggregates, facilities and visualizes this data. The Elastic stack, for example, is a popular and free choice that offers all the components to aggregate and visualize data. Many commercial products provide similar functionality only they greatly cut down the setup time and require no hosting.</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770" b="1" i="0" u="none" strike="noStrike" kern="1200" cap="none" spc="0" normalizeH="0" baseline="0" noProof="0" dirty="0">
                <a:ln>
                  <a:noFill/>
                </a:ln>
                <a:solidFill>
                  <a:srgbClr val="858591"/>
                </a:solidFill>
                <a:effectLst/>
                <a:uLnTx/>
                <a:uFillTx/>
                <a:latin typeface="Roboto"/>
                <a:ea typeface="+mn-ea"/>
                <a:cs typeface="+mn-cs"/>
              </a:rPr>
              <a:t>3. smart visualization</a:t>
            </a:r>
            <a:r>
              <a:rPr kumimoji="0" lang="en-US" sz="1770" b="0" i="0" u="none" strike="noStrike" kern="1200" cap="none" spc="0" normalizeH="0" baseline="0" noProof="0" dirty="0">
                <a:ln>
                  <a:noFill/>
                </a:ln>
                <a:solidFill>
                  <a:srgbClr val="858591"/>
                </a:solidFill>
                <a:effectLst/>
                <a:uLnTx/>
                <a:uFillTx/>
                <a:latin typeface="Roboto"/>
                <a:ea typeface="+mn-ea"/>
                <a:cs typeface="+mn-cs"/>
              </a:rPr>
              <a:t> – now the information is aggregated and searchable, one can be satisfied only with the power of easily searching the logs but this can go much further without coding or spending much effort. We can now show important operational metrics like error rate, average CPU throughout the day, how many new users opted-in in the last hour and any other metric that helps to govern and improve our app</a:t>
            </a:r>
          </a:p>
          <a:p>
            <a:pPr marL="0" marR="0" lvl="0" indent="0" algn="just" defTabSz="914400" rtl="0" eaLnBrk="1" fontAlgn="auto" latinLnBrk="0" hangingPunct="1">
              <a:lnSpc>
                <a:spcPct val="100000"/>
              </a:lnSpc>
              <a:spcBef>
                <a:spcPts val="0"/>
              </a:spcBef>
              <a:spcAft>
                <a:spcPts val="0"/>
              </a:spcAft>
              <a:buClrTx/>
              <a:buSzTx/>
              <a:buFontTx/>
              <a:buNone/>
              <a:tabLst/>
              <a:defRPr/>
            </a:pPr>
            <a:br>
              <a:rPr kumimoji="0" lang="en-US" sz="1770" b="0" i="0" u="none" strike="noStrike" kern="1200" cap="none" spc="0" normalizeH="0" baseline="0" noProof="0" dirty="0">
                <a:ln>
                  <a:noFill/>
                </a:ln>
                <a:solidFill>
                  <a:srgbClr val="858591"/>
                </a:solidFill>
                <a:effectLst/>
                <a:uLnTx/>
                <a:uFillTx/>
                <a:latin typeface="Roboto"/>
                <a:ea typeface="+mn-ea"/>
                <a:cs typeface="+mn-cs"/>
              </a:rPr>
            </a:br>
            <a:endParaRPr kumimoji="0" lang="en-US" sz="1770" b="0" i="0" u="none" strike="noStrike" kern="1200" cap="none" spc="0" normalizeH="0" baseline="0" noProof="0" dirty="0">
              <a:ln>
                <a:noFill/>
              </a:ln>
              <a:solidFill>
                <a:srgbClr val="858591"/>
              </a:solidFill>
              <a:effectLst/>
              <a:uLnTx/>
              <a:uFillTx/>
              <a:latin typeface="Roboto"/>
              <a:ea typeface="+mn-ea"/>
              <a:cs typeface="+mn-cs"/>
            </a:endParaRPr>
          </a:p>
        </p:txBody>
      </p:sp>
      <p:sp>
        <p:nvSpPr>
          <p:cNvPr id="4" name="Rectangle 3"/>
          <p:cNvSpPr/>
          <p:nvPr/>
        </p:nvSpPr>
        <p:spPr>
          <a:xfrm>
            <a:off x="489197" y="1088827"/>
            <a:ext cx="3248005" cy="400110"/>
          </a:xfrm>
          <a:prstGeom prst="rect">
            <a:avLst/>
          </a:prstGeom>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
        <p:nvSpPr>
          <p:cNvPr id="5" name="Title 1"/>
          <p:cNvSpPr>
            <a:spLocks noGrp="1"/>
          </p:cNvSpPr>
          <p:nvPr>
            <p:ph type="title"/>
          </p:nvPr>
        </p:nvSpPr>
        <p:spPr>
          <a:xfrm>
            <a:off x="584200" y="535320"/>
            <a:ext cx="10008590" cy="652212"/>
          </a:xfrm>
        </p:spPr>
        <p:txBody>
          <a:bodyPr/>
          <a:lstStyle/>
          <a:p>
            <a:r>
              <a:rPr lang="en-US" dirty="0">
                <a:solidFill>
                  <a:srgbClr val="00B0F0"/>
                </a:solidFill>
              </a:rPr>
              <a:t>5.2. Increase transparency using smart logging</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1189314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2095" y="1216683"/>
            <a:ext cx="3027374" cy="5306535"/>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a:ln>
                <a:noFill/>
              </a:ln>
              <a:solidFill>
                <a:srgbClr val="0A091B"/>
              </a:solidFill>
              <a:effectLst/>
              <a:uLnTx/>
              <a:uFillTx/>
              <a:latin typeface="Roboto"/>
              <a:ea typeface="+mn-ea"/>
              <a:cs typeface="+mn-cs"/>
            </a:endParaRPr>
          </a:p>
        </p:txBody>
      </p:sp>
      <p:sp>
        <p:nvSpPr>
          <p:cNvPr id="4" name="Title 1"/>
          <p:cNvSpPr>
            <a:spLocks noGrp="1"/>
          </p:cNvSpPr>
          <p:nvPr>
            <p:ph type="title"/>
          </p:nvPr>
        </p:nvSpPr>
        <p:spPr>
          <a:xfrm>
            <a:off x="561704" y="535321"/>
            <a:ext cx="9414823" cy="923330"/>
          </a:xfrm>
        </p:spPr>
        <p:txBody>
          <a:bodyPr/>
          <a:lstStyle/>
          <a:p>
            <a:r>
              <a:rPr lang="en-US" dirty="0">
                <a:solidFill>
                  <a:srgbClr val="00B0F0"/>
                </a:solidFill>
              </a:rPr>
              <a:t>5.2. Increase transparency using smart logging</a:t>
            </a:r>
            <a:br>
              <a:rPr lang="en-US" dirty="0">
                <a:solidFill>
                  <a:srgbClr val="00B0F0"/>
                </a:solidFill>
              </a:rPr>
            </a:br>
            <a:endParaRPr lang="en-US" dirty="0">
              <a:solidFill>
                <a:srgbClr val="00B0F0"/>
              </a:solidFill>
            </a:endParaRPr>
          </a:p>
        </p:txBody>
      </p:sp>
      <p:sp>
        <p:nvSpPr>
          <p:cNvPr id="5" name="Rectangle 4"/>
          <p:cNvSpPr/>
          <p:nvPr/>
        </p:nvSpPr>
        <p:spPr>
          <a:xfrm>
            <a:off x="914816" y="2516621"/>
            <a:ext cx="2196519"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Roboto"/>
                <a:ea typeface="+mn-ea"/>
                <a:cs typeface="+mn-cs"/>
              </a:rPr>
              <a:t>Visualization Example: </a:t>
            </a:r>
            <a:r>
              <a:rPr kumimoji="0" lang="en-US" sz="1800" b="1" i="0" u="none" strike="noStrike" kern="1200" cap="none" spc="0" normalizeH="0" baseline="0" noProof="0" dirty="0" err="1">
                <a:ln>
                  <a:noFill/>
                </a:ln>
                <a:solidFill>
                  <a:srgbClr val="FFFFFF"/>
                </a:solidFill>
                <a:effectLst/>
                <a:uLnTx/>
                <a:uFillTx/>
                <a:latin typeface="Roboto"/>
                <a:ea typeface="+mn-ea"/>
                <a:cs typeface="+mn-cs"/>
              </a:rPr>
              <a:t>Kibana</a:t>
            </a:r>
            <a:r>
              <a:rPr kumimoji="0" lang="en-US" sz="1800" b="1" i="0" u="none" strike="noStrike" kern="1200" cap="none" spc="0" normalizeH="0" baseline="0" noProof="0" dirty="0">
                <a:ln>
                  <a:noFill/>
                </a:ln>
                <a:solidFill>
                  <a:srgbClr val="FFFFFF"/>
                </a:solidFill>
                <a:effectLst/>
                <a:uLnTx/>
                <a:uFillTx/>
                <a:latin typeface="Roboto"/>
                <a:ea typeface="+mn-ea"/>
                <a:cs typeface="+mn-cs"/>
              </a:rPr>
              <a:t> (part of the Elastic stack) facilitates advanced searching on log content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9469" y="1216683"/>
            <a:ext cx="8530442" cy="5306535"/>
          </a:xfrm>
          <a:prstGeom prst="rect">
            <a:avLst/>
          </a:prstGeom>
        </p:spPr>
      </p:pic>
    </p:spTree>
    <p:extLst>
      <p:ext uri="{BB962C8B-B14F-4D97-AF65-F5344CB8AC3E}">
        <p14:creationId xmlns:p14="http://schemas.microsoft.com/office/powerpoint/2010/main" val="1632591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43409" y="1458651"/>
            <a:ext cx="2611363" cy="4801465"/>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a:ln>
                <a:noFill/>
              </a:ln>
              <a:solidFill>
                <a:srgbClr val="0A091B"/>
              </a:solidFill>
              <a:effectLst/>
              <a:uLnTx/>
              <a:uFillTx/>
              <a:latin typeface="Roboto"/>
              <a:ea typeface="+mn-ea"/>
              <a:cs typeface="+mn-cs"/>
            </a:endParaRPr>
          </a:p>
        </p:txBody>
      </p:sp>
      <p:sp>
        <p:nvSpPr>
          <p:cNvPr id="4" name="Title 1"/>
          <p:cNvSpPr>
            <a:spLocks noGrp="1"/>
          </p:cNvSpPr>
          <p:nvPr>
            <p:ph type="title"/>
          </p:nvPr>
        </p:nvSpPr>
        <p:spPr>
          <a:xfrm>
            <a:off x="561704" y="535321"/>
            <a:ext cx="9414823" cy="923330"/>
          </a:xfrm>
        </p:spPr>
        <p:txBody>
          <a:bodyPr/>
          <a:lstStyle/>
          <a:p>
            <a:r>
              <a:rPr lang="en-US" dirty="0">
                <a:solidFill>
                  <a:srgbClr val="00B0F0"/>
                </a:solidFill>
              </a:rPr>
              <a:t>5.2. Increase transparency using smart logging</a:t>
            </a:r>
            <a:br>
              <a:rPr lang="en-US" dirty="0">
                <a:solidFill>
                  <a:srgbClr val="00B0F0"/>
                </a:solidFill>
              </a:rPr>
            </a:br>
            <a:endParaRPr lang="en-US" dirty="0">
              <a:solidFill>
                <a:srgbClr val="00B0F0"/>
              </a:solidFill>
            </a:endParaRPr>
          </a:p>
        </p:txBody>
      </p:sp>
      <p:sp>
        <p:nvSpPr>
          <p:cNvPr id="2" name="Rectangle 1"/>
          <p:cNvSpPr/>
          <p:nvPr/>
        </p:nvSpPr>
        <p:spPr>
          <a:xfrm>
            <a:off x="856233" y="2749468"/>
            <a:ext cx="1904010"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pple-system"/>
                <a:ea typeface="+mn-ea"/>
                <a:cs typeface="+mn-cs"/>
              </a:rPr>
              <a:t>Visualization Example: </a:t>
            </a:r>
            <a:r>
              <a:rPr kumimoji="0" lang="en-US" sz="1800" b="1" i="0" u="none" strike="noStrike" kern="1200" cap="none" spc="0" normalizeH="0" baseline="0" noProof="0" dirty="0" err="1">
                <a:ln>
                  <a:noFill/>
                </a:ln>
                <a:solidFill>
                  <a:srgbClr val="FFFFFF"/>
                </a:solidFill>
                <a:effectLst/>
                <a:uLnTx/>
                <a:uFillTx/>
                <a:latin typeface="-apple-system"/>
                <a:ea typeface="+mn-ea"/>
                <a:cs typeface="+mn-cs"/>
              </a:rPr>
              <a:t>Kibana</a:t>
            </a:r>
            <a:r>
              <a:rPr kumimoji="0" lang="en-US" sz="1800" b="1" i="0" u="none" strike="noStrike" kern="1200" cap="none" spc="0" normalizeH="0" baseline="0" noProof="0" dirty="0">
                <a:ln>
                  <a:noFill/>
                </a:ln>
                <a:solidFill>
                  <a:srgbClr val="FFFFFF"/>
                </a:solidFill>
                <a:effectLst/>
                <a:uLnTx/>
                <a:uFillTx/>
                <a:latin typeface="-apple-system"/>
                <a:ea typeface="+mn-ea"/>
                <a:cs typeface="+mn-cs"/>
              </a:rPr>
              <a:t> (part of the Elastic stack) visualizes data based on logs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772" y="1458651"/>
            <a:ext cx="8939457" cy="4801466"/>
          </a:xfrm>
          <a:prstGeom prst="rect">
            <a:avLst/>
          </a:prstGeom>
        </p:spPr>
      </p:pic>
    </p:spTree>
    <p:extLst>
      <p:ext uri="{BB962C8B-B14F-4D97-AF65-F5344CB8AC3E}">
        <p14:creationId xmlns:p14="http://schemas.microsoft.com/office/powerpoint/2010/main" val="62512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559071"/>
            <a:ext cx="6315364" cy="923330"/>
          </a:xfrm>
        </p:spPr>
        <p:txBody>
          <a:bodyPr/>
          <a:lstStyle/>
          <a:p>
            <a:r>
              <a:rPr lang="en-US" dirty="0">
                <a:solidFill>
                  <a:srgbClr val="00B0F0"/>
                </a:solidFill>
              </a:rPr>
              <a:t>“Logger Requirements”</a:t>
            </a:r>
            <a:br>
              <a:rPr lang="en-US" dirty="0">
                <a:solidFill>
                  <a:srgbClr val="00B0F0"/>
                </a:solidFill>
              </a:rPr>
            </a:br>
            <a:endParaRPr lang="en-US" dirty="0">
              <a:solidFill>
                <a:srgbClr val="00B0F0"/>
              </a:solidFill>
            </a:endParaRPr>
          </a:p>
        </p:txBody>
      </p:sp>
      <p:sp>
        <p:nvSpPr>
          <p:cNvPr id="4" name="Rectangle 3"/>
          <p:cNvSpPr/>
          <p:nvPr/>
        </p:nvSpPr>
        <p:spPr>
          <a:xfrm>
            <a:off x="586509" y="1647488"/>
            <a:ext cx="11374252" cy="304698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858591"/>
                </a:solidFill>
                <a:effectLst/>
                <a:uLnTx/>
                <a:uFillTx/>
                <a:latin typeface="Roboto"/>
                <a:ea typeface="+mn-ea"/>
                <a:cs typeface="+mn-cs"/>
              </a:rPr>
              <a:t>Lets identify a few requirements (for a logger):</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dirty="0">
              <a:ln>
                <a:noFill/>
              </a:ln>
              <a:solidFill>
                <a:srgbClr val="858591"/>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858591"/>
                </a:solidFill>
                <a:effectLst/>
                <a:uLnTx/>
                <a:uFillTx/>
                <a:latin typeface="Roboto"/>
                <a:ea typeface="+mn-ea"/>
                <a:cs typeface="+mn-cs"/>
              </a:rPr>
              <a:t>1. Timestamp each log line. This one is pretty self-explanatory – you should be able to tell when each log entry occurred.</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858591"/>
                </a:solidFill>
                <a:effectLst/>
                <a:uLnTx/>
                <a:uFillTx/>
                <a:latin typeface="Roboto"/>
                <a:ea typeface="+mn-ea"/>
                <a:cs typeface="+mn-cs"/>
              </a:rPr>
              <a:t>2. Logging format should be easily digestible by humans as well as machines.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858591"/>
                </a:solidFill>
                <a:effectLst/>
                <a:uLnTx/>
                <a:uFillTx/>
                <a:latin typeface="Roboto"/>
                <a:ea typeface="+mn-ea"/>
                <a:cs typeface="+mn-cs"/>
              </a:rPr>
              <a:t>3. Allows for multiple configurable destination streams. For example, you might be writing trace logs to one file but when an error is encountered, write to the same file, then into error file and send an email at the same time…</a:t>
            </a:r>
          </a:p>
        </p:txBody>
      </p:sp>
      <p:sp>
        <p:nvSpPr>
          <p:cNvPr id="5" name="Rectangle 4"/>
          <p:cNvSpPr/>
          <p:nvPr/>
        </p:nvSpPr>
        <p:spPr>
          <a:xfrm>
            <a:off x="713129" y="5256571"/>
            <a:ext cx="2929007"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Roboto"/>
                <a:ea typeface="+mn-ea"/>
                <a:cs typeface="+mn-cs"/>
              </a:rPr>
              <a:t>From the blog</a:t>
            </a:r>
            <a:r>
              <a:rPr kumimoji="0" lang="en-US" sz="1800" b="0" i="0" u="none" strike="noStrike" kern="1200" cap="none" spc="0" normalizeH="0" baseline="0" noProof="0" dirty="0">
                <a:ln>
                  <a:noFill/>
                </a:ln>
                <a:solidFill>
                  <a:srgbClr val="24292E"/>
                </a:solidFill>
                <a:effectLst/>
                <a:uLnTx/>
                <a:uFillTx/>
                <a:latin typeface="Roboto"/>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A091B"/>
                </a:solidFill>
                <a:effectLst/>
                <a:uLnTx/>
                <a:uFillTx/>
                <a:latin typeface="Roboto"/>
                <a:ea typeface="+mn-ea"/>
                <a:cs typeface="+mn-cs"/>
              </a:rPr>
              <a:t>Strong Loop</a:t>
            </a:r>
          </a:p>
        </p:txBody>
      </p:sp>
      <p:sp>
        <p:nvSpPr>
          <p:cNvPr id="6"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882994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A8B0-A28B-46AA-B804-4DC78B992466}"/>
              </a:ext>
            </a:extLst>
          </p:cNvPr>
          <p:cNvSpPr>
            <a:spLocks noGrp="1"/>
          </p:cNvSpPr>
          <p:nvPr>
            <p:ph type="title"/>
          </p:nvPr>
        </p:nvSpPr>
        <p:spPr>
          <a:xfrm>
            <a:off x="585399" y="530466"/>
            <a:ext cx="11251241" cy="507831"/>
          </a:xfrm>
        </p:spPr>
        <p:txBody>
          <a:bodyPr/>
          <a:lstStyle/>
          <a:p>
            <a:r>
              <a:rPr lang="en-US" dirty="0"/>
              <a:t>Synchronous </a:t>
            </a:r>
            <a:r>
              <a:rPr lang="en-US" dirty="0">
                <a:solidFill>
                  <a:srgbClr val="002B36"/>
                </a:solidFill>
              </a:rPr>
              <a:t>Programming</a:t>
            </a:r>
            <a:r>
              <a:rPr lang="en-US" dirty="0">
                <a:solidFill>
                  <a:srgbClr val="00B0F0"/>
                </a:solidFill>
              </a:rPr>
              <a:t> – Simple And Wasteful</a:t>
            </a:r>
          </a:p>
        </p:txBody>
      </p:sp>
      <p:sp>
        <p:nvSpPr>
          <p:cNvPr id="27" name="Title 1">
            <a:extLst>
              <a:ext uri="{FF2B5EF4-FFF2-40B4-BE49-F238E27FC236}">
                <a16:creationId xmlns:a16="http://schemas.microsoft.com/office/drawing/2014/main" id="{DD299D9A-409A-4A28-A55F-C94C2CA3C8D3}"/>
              </a:ext>
            </a:extLst>
          </p:cNvPr>
          <p:cNvSpPr txBox="1">
            <a:spLocks/>
          </p:cNvSpPr>
          <p:nvPr/>
        </p:nvSpPr>
        <p:spPr>
          <a:xfrm>
            <a:off x="492185" y="2058300"/>
            <a:ext cx="9423160" cy="3831818"/>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pPr defTabSz="914446"/>
            <a:r>
              <a:rPr lang="en-US" sz="3000" b="0" dirty="0">
                <a:solidFill>
                  <a:srgbClr val="0A091B"/>
                </a:solidFill>
                <a:latin typeface="Roboto"/>
              </a:rPr>
              <a:t>Program is executed line by line</a:t>
            </a:r>
          </a:p>
          <a:p>
            <a:pPr defTabSz="914446"/>
            <a:endParaRPr lang="en-US" sz="3000" b="0" dirty="0">
              <a:solidFill>
                <a:srgbClr val="0A091B"/>
              </a:solidFill>
              <a:latin typeface="Roboto"/>
            </a:endParaRPr>
          </a:p>
          <a:p>
            <a:pPr defTabSz="914446"/>
            <a:r>
              <a:rPr lang="en-US" sz="3000" b="0" dirty="0">
                <a:solidFill>
                  <a:srgbClr val="0A091B"/>
                </a:solidFill>
                <a:latin typeface="Roboto"/>
              </a:rPr>
              <a:t>Blocks the thread while waiting</a:t>
            </a:r>
          </a:p>
          <a:p>
            <a:pPr defTabSz="914446"/>
            <a:endParaRPr lang="en-US" sz="3000" b="0" dirty="0">
              <a:solidFill>
                <a:srgbClr val="0A091B"/>
              </a:solidFill>
              <a:latin typeface="Roboto"/>
            </a:endParaRPr>
          </a:p>
          <a:p>
            <a:pPr defTabSz="914446"/>
            <a:r>
              <a:rPr lang="en-US" sz="3000" b="0" dirty="0">
                <a:solidFill>
                  <a:srgbClr val="0A091B"/>
                </a:solidFill>
                <a:latin typeface="Roboto"/>
              </a:rPr>
              <a:t>Requests are handled using multiple threads</a:t>
            </a:r>
          </a:p>
          <a:p>
            <a:pPr defTabSz="914446"/>
            <a:endParaRPr lang="en-US" sz="3000" b="0" dirty="0">
              <a:solidFill>
                <a:srgbClr val="0A091B"/>
              </a:solidFill>
              <a:latin typeface="Roboto"/>
            </a:endParaRPr>
          </a:p>
          <a:p>
            <a:pPr defTabSz="914446"/>
            <a:endParaRPr lang="en-US" sz="3000" b="0" dirty="0">
              <a:solidFill>
                <a:srgbClr val="0A091B"/>
              </a:solidFill>
              <a:latin typeface="Roboto"/>
            </a:endParaRPr>
          </a:p>
          <a:p>
            <a:pPr defTabSz="914446"/>
            <a:endParaRPr lang="en-US" sz="3000" b="0" dirty="0">
              <a:solidFill>
                <a:srgbClr val="0A091B"/>
              </a:solidFill>
              <a:latin typeface="Roboto"/>
            </a:endParaRPr>
          </a:p>
          <a:p>
            <a:pPr defTabSz="914446"/>
            <a:endParaRPr lang="en-US" sz="3000" b="0" dirty="0">
              <a:solidFill>
                <a:srgbClr val="00B0F0"/>
              </a:solidFill>
              <a:latin typeface="Roboto"/>
            </a:endParaRPr>
          </a:p>
        </p:txBody>
      </p:sp>
    </p:spTree>
    <p:extLst>
      <p:ext uri="{BB962C8B-B14F-4D97-AF65-F5344CB8AC3E}">
        <p14:creationId xmlns:p14="http://schemas.microsoft.com/office/powerpoint/2010/main" val="2297311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199" y="380941"/>
            <a:ext cx="10293597" cy="1044098"/>
          </a:xfrm>
        </p:spPr>
        <p:txBody>
          <a:bodyPr/>
          <a:lstStyle/>
          <a:p>
            <a:r>
              <a:rPr lang="en-US" dirty="0">
                <a:solidFill>
                  <a:srgbClr val="00B0F0"/>
                </a:solidFill>
              </a:rPr>
              <a:t>5.3. Delegate anything possible (e.g. </a:t>
            </a:r>
            <a:r>
              <a:rPr lang="en-US" dirty="0" err="1">
                <a:solidFill>
                  <a:srgbClr val="00B0F0"/>
                </a:solidFill>
              </a:rPr>
              <a:t>gzip</a:t>
            </a:r>
            <a:r>
              <a:rPr lang="en-US" dirty="0">
                <a:solidFill>
                  <a:srgbClr val="00B0F0"/>
                </a:solidFill>
              </a:rPr>
              <a:t>, SSL) to a reverse proxy</a:t>
            </a:r>
            <a:br>
              <a:rPr lang="en-US" dirty="0">
                <a:solidFill>
                  <a:srgbClr val="00B0F0"/>
                </a:solidFill>
              </a:rPr>
            </a:br>
            <a:endParaRPr lang="en-US" dirty="0">
              <a:solidFill>
                <a:srgbClr val="00B0F0"/>
              </a:solidFill>
            </a:endParaRPr>
          </a:p>
        </p:txBody>
      </p:sp>
      <p:sp>
        <p:nvSpPr>
          <p:cNvPr id="3" name="Rectangle 2"/>
          <p:cNvSpPr/>
          <p:nvPr/>
        </p:nvSpPr>
        <p:spPr>
          <a:xfrm>
            <a:off x="584199" y="1605815"/>
            <a:ext cx="11065495" cy="310854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Node is awfully bad at doing CPU intensive tasks like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gzipping</a:t>
            </a:r>
            <a:r>
              <a:rPr kumimoji="0" lang="en-US" sz="2800" b="0" i="0" u="none" strike="noStrike" kern="1200" cap="none" spc="0" normalizeH="0" baseline="0" noProof="0" dirty="0">
                <a:ln>
                  <a:noFill/>
                </a:ln>
                <a:solidFill>
                  <a:srgbClr val="24292E"/>
                </a:solidFill>
                <a:effectLst/>
                <a:uLnTx/>
                <a:uFillTx/>
                <a:latin typeface="Roboto"/>
                <a:ea typeface="+mn-ea"/>
                <a:cs typeface="+mn-cs"/>
              </a:rPr>
              <a:t>, SSL termination, etc. You should use ‘real’ middleware services like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nginx</a:t>
            </a:r>
            <a:r>
              <a:rPr kumimoji="0" lang="en-US" sz="2800" b="0" i="0" u="none" strike="noStrike" kern="1200" cap="none" spc="0" normalizeH="0" baseline="0" noProof="0" dirty="0">
                <a:ln>
                  <a:noFill/>
                </a:ln>
                <a:solidFill>
                  <a:srgbClr val="24292E"/>
                </a:solidFill>
                <a:effectLst/>
                <a:uLnTx/>
                <a:uFillTx/>
                <a:latin typeface="Roboto"/>
                <a:ea typeface="+mn-ea"/>
                <a:cs typeface="+mn-cs"/>
              </a:rPr>
              <a:t>,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HAproxy</a:t>
            </a:r>
            <a:r>
              <a:rPr kumimoji="0" lang="en-US" sz="2800" b="0" i="0" u="none" strike="noStrike" kern="1200" cap="none" spc="0" normalizeH="0" baseline="0" noProof="0" dirty="0">
                <a:ln>
                  <a:noFill/>
                </a:ln>
                <a:solidFill>
                  <a:srgbClr val="24292E"/>
                </a:solidFill>
                <a:effectLst/>
                <a:uLnTx/>
                <a:uFillTx/>
                <a:latin typeface="Roboto"/>
                <a:ea typeface="+mn-ea"/>
                <a:cs typeface="+mn-cs"/>
              </a:rPr>
              <a:t> or cloud vendor services instead</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Your poor single thread will stay busy doing infrastructural tasks instead of dealing with your application core and performance will degrade accordingly</a:t>
            </a:r>
          </a:p>
        </p:txBody>
      </p:sp>
    </p:spTree>
    <p:extLst>
      <p:ext uri="{BB962C8B-B14F-4D97-AF65-F5344CB8AC3E}">
        <p14:creationId xmlns:p14="http://schemas.microsoft.com/office/powerpoint/2010/main" val="975406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199" y="380941"/>
            <a:ext cx="10412351" cy="923329"/>
          </a:xfrm>
        </p:spPr>
        <p:txBody>
          <a:bodyPr/>
          <a:lstStyle/>
          <a:p>
            <a:r>
              <a:rPr lang="en-US" dirty="0">
                <a:solidFill>
                  <a:srgbClr val="00B0F0"/>
                </a:solidFill>
              </a:rPr>
              <a:t>5.3. Delegate anything possible (e.g. </a:t>
            </a:r>
            <a:r>
              <a:rPr lang="en-US" dirty="0" err="1">
                <a:solidFill>
                  <a:srgbClr val="00B0F0"/>
                </a:solidFill>
              </a:rPr>
              <a:t>gzip</a:t>
            </a:r>
            <a:r>
              <a:rPr lang="en-US" dirty="0">
                <a:solidFill>
                  <a:srgbClr val="00B0F0"/>
                </a:solidFill>
              </a:rPr>
              <a:t>, SSL) to a reverse proxy</a:t>
            </a:r>
            <a:br>
              <a:rPr lang="en-US" dirty="0">
                <a:solidFill>
                  <a:srgbClr val="00B0F0"/>
                </a:solidFill>
              </a:rPr>
            </a:br>
            <a:endParaRPr lang="en-US" dirty="0"/>
          </a:p>
        </p:txBody>
      </p:sp>
      <p:sp>
        <p:nvSpPr>
          <p:cNvPr id="3" name="Rectangle 2"/>
          <p:cNvSpPr/>
          <p:nvPr/>
        </p:nvSpPr>
        <p:spPr>
          <a:xfrm>
            <a:off x="584200" y="2203861"/>
            <a:ext cx="10875487" cy="378565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58591"/>
                </a:solidFill>
                <a:effectLst/>
                <a:uLnTx/>
                <a:uFillTx/>
                <a:latin typeface="Roboto"/>
                <a:ea typeface="+mn-ea"/>
                <a:cs typeface="+mn-cs"/>
              </a:rPr>
              <a:t>It’s very tempting to cargo-cult Express and use its rich middleware offering for networking related tasks like serving static files,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gzip</a:t>
            </a:r>
            <a:r>
              <a:rPr kumimoji="0" lang="en-US" sz="2400" b="0" i="0" u="none" strike="noStrike" kern="1200" cap="none" spc="0" normalizeH="0" baseline="0" noProof="0" dirty="0">
                <a:ln>
                  <a:noFill/>
                </a:ln>
                <a:solidFill>
                  <a:srgbClr val="858591"/>
                </a:solidFill>
                <a:effectLst/>
                <a:uLnTx/>
                <a:uFillTx/>
                <a:latin typeface="Roboto"/>
                <a:ea typeface="+mn-ea"/>
                <a:cs typeface="+mn-cs"/>
              </a:rPr>
              <a:t> encoding, throttling requests, SSL termination, etc. This is a performance kill due to its single threaded model which will keep the CPU busy for long periods (Remember, Node’s execution model is optimized for short tasks or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async</a:t>
            </a:r>
            <a:r>
              <a:rPr kumimoji="0" lang="en-US" sz="2400" b="0" i="0" u="none" strike="noStrike" kern="1200" cap="none" spc="0" normalizeH="0" baseline="0" noProof="0" dirty="0">
                <a:ln>
                  <a:noFill/>
                </a:ln>
                <a:solidFill>
                  <a:srgbClr val="858591"/>
                </a:solidFill>
                <a:effectLst/>
                <a:uLnTx/>
                <a:uFillTx/>
                <a:latin typeface="Roboto"/>
                <a:ea typeface="+mn-ea"/>
                <a:cs typeface="+mn-cs"/>
              </a:rPr>
              <a:t> IO related tasks). A better approach is to use a tool that expertise in networking tasks – the most popular are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nginx</a:t>
            </a:r>
            <a:r>
              <a:rPr kumimoji="0" lang="en-US" sz="2400" b="0" i="0" u="none" strike="noStrike" kern="1200" cap="none" spc="0" normalizeH="0" baseline="0" noProof="0" dirty="0">
                <a:ln>
                  <a:noFill/>
                </a:ln>
                <a:solidFill>
                  <a:srgbClr val="858591"/>
                </a:solidFill>
                <a:effectLst/>
                <a:uLnTx/>
                <a:uFillTx/>
                <a:latin typeface="Roboto"/>
                <a:ea typeface="+mn-ea"/>
                <a:cs typeface="+mn-cs"/>
              </a:rPr>
              <a:t> and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HAproxy</a:t>
            </a:r>
            <a:r>
              <a:rPr kumimoji="0" lang="en-US" sz="2400" b="0" i="0" u="none" strike="noStrike" kern="1200" cap="none" spc="0" normalizeH="0" baseline="0" noProof="0" dirty="0">
                <a:ln>
                  <a:noFill/>
                </a:ln>
                <a:solidFill>
                  <a:srgbClr val="858591"/>
                </a:solidFill>
                <a:effectLst/>
                <a:uLnTx/>
                <a:uFillTx/>
                <a:latin typeface="Roboto"/>
                <a:ea typeface="+mn-ea"/>
                <a:cs typeface="+mn-cs"/>
              </a:rPr>
              <a:t> which are also used by the biggest cloud vendors to lighten the incoming load on node.js processes.</a:t>
            </a:r>
          </a:p>
          <a:p>
            <a:pPr marL="0" marR="0" lvl="0" indent="0" algn="just" defTabSz="914400" rtl="0" eaLnBrk="1" fontAlgn="auto" latinLnBrk="0" hangingPunct="1">
              <a:lnSpc>
                <a:spcPct val="100000"/>
              </a:lnSpc>
              <a:spcBef>
                <a:spcPts val="0"/>
              </a:spcBef>
              <a:spcAft>
                <a:spcPts val="0"/>
              </a:spcAft>
              <a:buClrTx/>
              <a:buSzTx/>
              <a:buFontTx/>
              <a:buNone/>
              <a:tabLst/>
              <a:defRPr/>
            </a:pPr>
            <a:br>
              <a:rPr kumimoji="0" lang="en-US" sz="2400" b="0" i="0" u="none" strike="noStrike" kern="1200" cap="none" spc="0" normalizeH="0" baseline="0" noProof="0" dirty="0">
                <a:ln>
                  <a:noFill/>
                </a:ln>
                <a:solidFill>
                  <a:srgbClr val="858591"/>
                </a:solidFill>
                <a:effectLst/>
                <a:uLnTx/>
                <a:uFillTx/>
                <a:latin typeface="Roboto"/>
                <a:ea typeface="+mn-ea"/>
                <a:cs typeface="+mn-cs"/>
              </a:rPr>
            </a:br>
            <a:endParaRPr kumimoji="0" lang="en-US" sz="2400" b="0" i="0" u="none" strike="noStrike" kern="1200" cap="none" spc="0" normalizeH="0" baseline="0" noProof="0" dirty="0">
              <a:ln>
                <a:noFill/>
              </a:ln>
              <a:solidFill>
                <a:srgbClr val="858591"/>
              </a:solidFill>
              <a:effectLst/>
              <a:uLnTx/>
              <a:uFillTx/>
              <a:latin typeface="Roboto"/>
              <a:ea typeface="+mn-ea"/>
              <a:cs typeface="+mn-cs"/>
            </a:endParaRPr>
          </a:p>
        </p:txBody>
      </p:sp>
      <p:sp>
        <p:nvSpPr>
          <p:cNvPr id="4" name="Rectangle 3"/>
          <p:cNvSpPr/>
          <p:nvPr/>
        </p:nvSpPr>
        <p:spPr>
          <a:xfrm>
            <a:off x="584200" y="1523233"/>
            <a:ext cx="386035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Tree>
    <p:extLst>
      <p:ext uri="{BB962C8B-B14F-4D97-AF65-F5344CB8AC3E}">
        <p14:creationId xmlns:p14="http://schemas.microsoft.com/office/powerpoint/2010/main" val="700422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10388600" cy="2169825"/>
          </a:xfrm>
        </p:spPr>
        <p:txBody>
          <a:bodyPr/>
          <a:lstStyle/>
          <a:p>
            <a:r>
              <a:rPr lang="en-US" dirty="0" err="1"/>
              <a:t>Nginx</a:t>
            </a:r>
            <a:r>
              <a:rPr lang="en-US" dirty="0"/>
              <a:t> </a:t>
            </a:r>
            <a:r>
              <a:rPr lang="en-US" dirty="0" err="1"/>
              <a:t>Config</a:t>
            </a:r>
            <a:r>
              <a:rPr lang="en-US" dirty="0"/>
              <a:t> Example – Using </a:t>
            </a:r>
            <a:r>
              <a:rPr lang="en-US" dirty="0" err="1"/>
              <a:t>nginx</a:t>
            </a:r>
            <a:r>
              <a:rPr lang="en-US" dirty="0"/>
              <a:t> to compress server responses</a:t>
            </a:r>
            <a:br>
              <a:rPr lang="en-US" dirty="0"/>
            </a:br>
            <a:endParaRPr lang="en-US" dirty="0"/>
          </a:p>
        </p:txBody>
      </p:sp>
      <p:sp>
        <p:nvSpPr>
          <p:cNvPr id="3" name="Rectangle 2"/>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4"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5" name="Rectangle 1">
            <a:extLst>
              <a:ext uri="{FF2B5EF4-FFF2-40B4-BE49-F238E27FC236}">
                <a16:creationId xmlns:a16="http://schemas.microsoft.com/office/drawing/2014/main" id="{713BF653-E4DB-4753-B16C-F20D52269D80}"/>
              </a:ext>
            </a:extLst>
          </p:cNvPr>
          <p:cNvSpPr>
            <a:spLocks noChangeArrowheads="1"/>
          </p:cNvSpPr>
          <p:nvPr/>
        </p:nvSpPr>
        <p:spPr bwMode="auto">
          <a:xfrm>
            <a:off x="1699707" y="1661160"/>
            <a:ext cx="10187493" cy="4681282"/>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configure </a:t>
            </a: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gzip</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compression</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gzip</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on;</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gzip_comp_level</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6;</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gzip_vary</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on;</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configure upstream</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upstream </a:t>
            </a: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myApplication</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server 127.0.0.1:3000;</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server 127.0.0.1:3001;</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keepalive</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64;</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#defining web server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server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configure server with </a:t>
            </a: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ssl</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and error pages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listen 80;</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listen 443 </a:t>
            </a: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ssl</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ssl_certificate</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/some/location/sillyfacesociety.com.bundle.crt;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error_page</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502 /errors/502.html;</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handling static content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location ~ ^/(images/|</a:t>
            </a: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img</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javascript</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js</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css</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stylesheets</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/|flash/|media/|static/|</a:t>
            </a: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robots.txt|humans.txt|favicon.ico</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root /</a:t>
            </a: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usr</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/local/</a:t>
            </a: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silly_face_society</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/node/public;</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1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access_log</a:t>
            </a: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off;</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expires max;</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1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1195644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950" y="618448"/>
            <a:ext cx="7348517" cy="923330"/>
          </a:xfrm>
        </p:spPr>
        <p:txBody>
          <a:bodyPr/>
          <a:lstStyle/>
          <a:p>
            <a:r>
              <a:rPr lang="en-US" dirty="0">
                <a:solidFill>
                  <a:srgbClr val="00B0F0"/>
                </a:solidFill>
              </a:rPr>
              <a:t>“What Other Bloggers Say”</a:t>
            </a:r>
            <a:br>
              <a:rPr lang="en-US" dirty="0">
                <a:solidFill>
                  <a:srgbClr val="00B0F0"/>
                </a:solidFill>
              </a:rPr>
            </a:br>
            <a:endParaRPr lang="en-US" dirty="0">
              <a:solidFill>
                <a:srgbClr val="00B0F0"/>
              </a:solidFill>
            </a:endParaRPr>
          </a:p>
        </p:txBody>
      </p:sp>
      <p:sp>
        <p:nvSpPr>
          <p:cNvPr id="3" name="Rectangle 2"/>
          <p:cNvSpPr/>
          <p:nvPr/>
        </p:nvSpPr>
        <p:spPr>
          <a:xfrm>
            <a:off x="649502" y="2062831"/>
            <a:ext cx="11008425" cy="313932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6A737D"/>
                </a:solidFill>
                <a:effectLst/>
                <a:uLnTx/>
                <a:uFillTx/>
                <a:latin typeface="Roboto"/>
                <a:ea typeface="+mn-ea"/>
                <a:cs typeface="+mn-cs"/>
              </a:rPr>
              <a:t>“…It’s very easy to fall into this trap – You see a package like Express and think “Awesome! Let’s get started” – you code away and you’ve got an application that does what you want. This is excellent and, to be honest, you’ve won a lot of the battle. However, you will lose the war if you upload your app to a server and have it listen on your HTTP port because you’ve forgotten a very crucial thing: Node is not a web server. </a:t>
            </a:r>
            <a:r>
              <a:rPr kumimoji="0" lang="en-US" sz="1800" b="1" i="1" u="none" strike="noStrike" kern="1200" cap="none" spc="0" normalizeH="0" baseline="0" noProof="0" dirty="0">
                <a:ln>
                  <a:noFill/>
                </a:ln>
                <a:solidFill>
                  <a:srgbClr val="6A737D"/>
                </a:solidFill>
                <a:effectLst/>
                <a:uLnTx/>
                <a:uFillTx/>
                <a:latin typeface="Roboto"/>
                <a:ea typeface="+mn-ea"/>
                <a:cs typeface="+mn-cs"/>
              </a:rPr>
              <a:t>As soon as any volume of traffic starts to hit your application, you’ll notice that things start to go wrong: connections are dropped, assets stop being served or, at the very worst, your server crashes. What you’re doing is attempting to have Node deal with all of the complicated things that a proven web server does really well. Why reinvent the wheel?</a:t>
            </a:r>
            <a:r>
              <a:rPr kumimoji="0" lang="en-US" sz="1800" b="0" i="1" u="none" strike="noStrike" kern="1200" cap="none" spc="0" normalizeH="0" baseline="0" noProof="0" dirty="0">
                <a:ln>
                  <a:noFill/>
                </a:ln>
                <a:solidFill>
                  <a:srgbClr val="6A737D"/>
                </a:solidFill>
                <a:effectLst/>
                <a:uLnTx/>
                <a:uFillTx/>
                <a:latin typeface="Roboto"/>
                <a:ea typeface="+mn-ea"/>
                <a:cs typeface="+mn-cs"/>
              </a:rPr>
              <a:t> </a:t>
            </a:r>
            <a:r>
              <a:rPr kumimoji="0" lang="en-US" sz="1800" b="1" i="1" u="none" strike="noStrike" kern="1200" cap="none" spc="0" normalizeH="0" baseline="0" noProof="0" dirty="0">
                <a:ln>
                  <a:noFill/>
                </a:ln>
                <a:solidFill>
                  <a:srgbClr val="6A737D"/>
                </a:solidFill>
                <a:effectLst/>
                <a:uLnTx/>
                <a:uFillTx/>
                <a:latin typeface="Roboto"/>
                <a:ea typeface="+mn-ea"/>
                <a:cs typeface="+mn-cs"/>
              </a:rPr>
              <a:t>This is just for one request, for one image and bearing in mind this is the memory that your application could be used for important stuff like reading a database or handling complicated logic; why would you cripple your application for the sake of convenience?”</a:t>
            </a:r>
            <a:endParaRPr kumimoji="0" lang="en-US" sz="1800" b="0" i="1" u="none" strike="noStrike" kern="1200" cap="none" spc="0" normalizeH="0" baseline="0" noProof="0" dirty="0">
              <a:ln>
                <a:noFill/>
              </a:ln>
              <a:solidFill>
                <a:srgbClr val="0A091B"/>
              </a:solidFill>
              <a:effectLst/>
              <a:uLnTx/>
              <a:uFillTx/>
              <a:latin typeface="Roboto"/>
              <a:ea typeface="+mn-ea"/>
              <a:cs typeface="+mn-cs"/>
            </a:endParaRPr>
          </a:p>
        </p:txBody>
      </p:sp>
      <p:sp>
        <p:nvSpPr>
          <p:cNvPr id="4" name="Rectangle 3"/>
          <p:cNvSpPr/>
          <p:nvPr/>
        </p:nvSpPr>
        <p:spPr>
          <a:xfrm>
            <a:off x="748145" y="5402572"/>
            <a:ext cx="3614036"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the blog</a:t>
            </a:r>
            <a:r>
              <a:rPr kumimoji="0" lang="en-US" sz="2400" b="0" i="0" u="none" strike="noStrike" kern="1200" cap="none" spc="0" normalizeH="0" baseline="0" noProof="0" dirty="0">
                <a:ln>
                  <a:noFill/>
                </a:ln>
                <a:solidFill>
                  <a:srgbClr val="24292E"/>
                </a:solidFill>
                <a:effectLst/>
                <a:uLnTx/>
                <a:uFillTx/>
                <a:latin typeface="Roboto"/>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0A091B"/>
                </a:solidFill>
                <a:effectLst/>
                <a:uLnTx/>
                <a:uFillTx/>
                <a:latin typeface="Roboto"/>
                <a:ea typeface="+mn-ea"/>
                <a:cs typeface="+mn-cs"/>
              </a:rPr>
              <a:t>Mubaloo</a:t>
            </a:r>
            <a:endParaRPr kumimoji="0" lang="en-US" sz="3600" b="1" i="0" u="none" strike="noStrike" kern="1200" cap="none" spc="0" normalizeH="0" baseline="0" noProof="0" dirty="0">
              <a:ln>
                <a:noFill/>
              </a:ln>
              <a:solidFill>
                <a:srgbClr val="0A091B"/>
              </a:solidFill>
              <a:effectLst/>
              <a:uLnTx/>
              <a:uFillTx/>
              <a:latin typeface="Roboto"/>
              <a:ea typeface="+mn-ea"/>
              <a:cs typeface="+mn-cs"/>
            </a:endParaRPr>
          </a:p>
        </p:txBody>
      </p:sp>
      <p:sp>
        <p:nvSpPr>
          <p:cNvPr id="5"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549422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4200" y="2322201"/>
            <a:ext cx="11198430" cy="156966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6A737D"/>
                </a:solidFill>
                <a:effectLst/>
                <a:uLnTx/>
                <a:uFillTx/>
                <a:latin typeface="Roboto"/>
                <a:ea typeface="+mn-ea"/>
                <a:cs typeface="+mn-cs"/>
              </a:rPr>
              <a:t>“Although express.js has built-in static file handling through some connect middleware, you should never use it. </a:t>
            </a:r>
            <a:r>
              <a:rPr kumimoji="0" lang="en-US" sz="2400" b="1" i="1" u="none" strike="noStrike" kern="1200" cap="none" spc="0" normalizeH="0" baseline="0" noProof="0" dirty="0" err="1">
                <a:ln>
                  <a:noFill/>
                </a:ln>
                <a:solidFill>
                  <a:srgbClr val="6A737D"/>
                </a:solidFill>
                <a:effectLst/>
                <a:uLnTx/>
                <a:uFillTx/>
                <a:latin typeface="Roboto"/>
                <a:ea typeface="+mn-ea"/>
                <a:cs typeface="+mn-cs"/>
              </a:rPr>
              <a:t>Nginx</a:t>
            </a:r>
            <a:r>
              <a:rPr kumimoji="0" lang="en-US" sz="2400" b="1" i="1" u="none" strike="noStrike" kern="1200" cap="none" spc="0" normalizeH="0" baseline="0" noProof="0" dirty="0">
                <a:ln>
                  <a:noFill/>
                </a:ln>
                <a:solidFill>
                  <a:srgbClr val="6A737D"/>
                </a:solidFill>
                <a:effectLst/>
                <a:uLnTx/>
                <a:uFillTx/>
                <a:latin typeface="Roboto"/>
                <a:ea typeface="+mn-ea"/>
                <a:cs typeface="+mn-cs"/>
              </a:rPr>
              <a:t> can do a much better job of handling static files and can prevent requests for non-dynamic content from clogging our node processes</a:t>
            </a:r>
            <a:r>
              <a:rPr kumimoji="0" lang="en-US" sz="2400" b="0" i="1" u="none" strike="noStrike" kern="1200" cap="none" spc="0" normalizeH="0" baseline="0" noProof="0" dirty="0">
                <a:ln>
                  <a:noFill/>
                </a:ln>
                <a:solidFill>
                  <a:srgbClr val="6A737D"/>
                </a:solidFill>
                <a:effectLst/>
                <a:uLnTx/>
                <a:uFillTx/>
                <a:latin typeface="Roboto"/>
                <a:ea typeface="+mn-ea"/>
                <a:cs typeface="+mn-cs"/>
              </a:rPr>
              <a:t>…”</a:t>
            </a:r>
            <a:endParaRPr kumimoji="0" lang="en-US" sz="2400" b="0" i="1" u="none" strike="noStrike" kern="1200" cap="none" spc="0" normalizeH="0" baseline="0" noProof="0" dirty="0">
              <a:ln>
                <a:noFill/>
              </a:ln>
              <a:solidFill>
                <a:srgbClr val="0A091B"/>
              </a:solidFill>
              <a:effectLst/>
              <a:uLnTx/>
              <a:uFillTx/>
              <a:latin typeface="Roboto"/>
              <a:ea typeface="+mn-ea"/>
              <a:cs typeface="+mn-cs"/>
            </a:endParaRPr>
          </a:p>
        </p:txBody>
      </p:sp>
      <p:sp>
        <p:nvSpPr>
          <p:cNvPr id="4" name="Rectangle 3"/>
          <p:cNvSpPr/>
          <p:nvPr/>
        </p:nvSpPr>
        <p:spPr>
          <a:xfrm>
            <a:off x="792626" y="5184397"/>
            <a:ext cx="2169184"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the blog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0A091B"/>
                </a:solidFill>
                <a:effectLst/>
                <a:uLnTx/>
                <a:uFillTx/>
                <a:latin typeface="Roboto"/>
                <a:ea typeface="+mn-ea"/>
                <a:cs typeface="+mn-cs"/>
              </a:rPr>
              <a:t>Argteam</a:t>
            </a:r>
            <a:endParaRPr kumimoji="0" lang="en-US" sz="3600" b="1" i="0" u="none" strike="noStrike" kern="1200" cap="none" spc="0" normalizeH="0" baseline="0" noProof="0" dirty="0">
              <a:ln>
                <a:noFill/>
              </a:ln>
              <a:solidFill>
                <a:srgbClr val="0A091B"/>
              </a:solidFill>
              <a:effectLst/>
              <a:uLnTx/>
              <a:uFillTx/>
              <a:latin typeface="Roboto"/>
              <a:ea typeface="+mn-ea"/>
              <a:cs typeface="+mn-cs"/>
            </a:endParaRPr>
          </a:p>
        </p:txBody>
      </p:sp>
      <p:sp>
        <p:nvSpPr>
          <p:cNvPr id="5"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6" name="Title 1"/>
          <p:cNvSpPr>
            <a:spLocks noGrp="1"/>
          </p:cNvSpPr>
          <p:nvPr>
            <p:ph type="title"/>
          </p:nvPr>
        </p:nvSpPr>
        <p:spPr>
          <a:xfrm>
            <a:off x="584200" y="568000"/>
            <a:ext cx="7051634" cy="923330"/>
          </a:xfrm>
        </p:spPr>
        <p:txBody>
          <a:bodyPr/>
          <a:lstStyle/>
          <a:p>
            <a:r>
              <a:rPr lang="en-US" dirty="0">
                <a:solidFill>
                  <a:srgbClr val="00B0F0"/>
                </a:solidFill>
              </a:rPr>
              <a:t>“What Other Bloggers Say”</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3368215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950" y="594697"/>
            <a:ext cx="6362865" cy="923330"/>
          </a:xfrm>
        </p:spPr>
        <p:txBody>
          <a:bodyPr/>
          <a:lstStyle/>
          <a:p>
            <a:r>
              <a:rPr lang="en-US" dirty="0">
                <a:solidFill>
                  <a:srgbClr val="00B0F0"/>
                </a:solidFill>
              </a:rPr>
              <a:t>5.4. Lock dependencies</a:t>
            </a:r>
            <a:br>
              <a:rPr lang="en-US" dirty="0">
                <a:solidFill>
                  <a:srgbClr val="00B0F0"/>
                </a:solidFill>
              </a:rPr>
            </a:br>
            <a:endParaRPr lang="en-US" dirty="0">
              <a:solidFill>
                <a:srgbClr val="00B0F0"/>
              </a:solidFill>
            </a:endParaRPr>
          </a:p>
        </p:txBody>
      </p:sp>
      <p:sp>
        <p:nvSpPr>
          <p:cNvPr id="3" name="Rectangle 2"/>
          <p:cNvSpPr/>
          <p:nvPr/>
        </p:nvSpPr>
        <p:spPr>
          <a:xfrm>
            <a:off x="736270" y="1305342"/>
            <a:ext cx="11008426" cy="452431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TL;DR:</a:t>
            </a:r>
            <a:r>
              <a:rPr kumimoji="0" lang="en-US" sz="2400" b="0" i="0" u="none" strike="noStrike" kern="1200" cap="none" spc="0" normalizeH="0" baseline="0" noProof="0" dirty="0">
                <a:ln>
                  <a:noFill/>
                </a:ln>
                <a:solidFill>
                  <a:srgbClr val="24292E"/>
                </a:solidFill>
                <a:effectLst/>
                <a:uLnTx/>
                <a:uFillTx/>
                <a:latin typeface="Roboto"/>
                <a:ea typeface="+mn-ea"/>
                <a:cs typeface="+mn-cs"/>
              </a:rPr>
              <a:t> Your code must be identical across all environments, but amazingly NPM lets dependencies drift across environments by default – when you install packages at various environments it tries to fetch packages’ latest patch version. Overcome this by using NPM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config</a:t>
            </a:r>
            <a:r>
              <a:rPr kumimoji="0" lang="en-US" sz="2400" b="0" i="0" u="none" strike="noStrike" kern="1200" cap="none" spc="0" normalizeH="0" baseline="0" noProof="0" dirty="0">
                <a:ln>
                  <a:noFill/>
                </a:ln>
                <a:solidFill>
                  <a:srgbClr val="24292E"/>
                </a:solidFill>
                <a:effectLst/>
                <a:uLnTx/>
                <a:uFillTx/>
                <a:latin typeface="Roboto"/>
                <a:ea typeface="+mn-ea"/>
                <a:cs typeface="+mn-cs"/>
              </a:rPr>
              <a:t> files,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npmrc</a:t>
            </a:r>
            <a:r>
              <a:rPr kumimoji="0" lang="en-US" sz="2400" b="0" i="0" u="none" strike="noStrike" kern="1200" cap="none" spc="0" normalizeH="0" baseline="0" noProof="0" dirty="0">
                <a:ln>
                  <a:noFill/>
                </a:ln>
                <a:solidFill>
                  <a:srgbClr val="24292E"/>
                </a:solidFill>
                <a:effectLst/>
                <a:uLnTx/>
                <a:uFillTx/>
                <a:latin typeface="Roboto"/>
                <a:ea typeface="+mn-ea"/>
                <a:cs typeface="+mn-cs"/>
              </a:rPr>
              <a:t>, that tell each environment to save the exact (not the latest) version of each package. Alternatively, for finer grain control use NPM”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shrinkwrap</a:t>
            </a:r>
            <a:r>
              <a:rPr kumimoji="0" lang="en-US" sz="2400" b="0" i="0" u="none" strike="noStrike" kern="1200" cap="none" spc="0" normalizeH="0" baseline="0" noProof="0" dirty="0">
                <a:ln>
                  <a:noFill/>
                </a:ln>
                <a:solidFill>
                  <a:srgbClr val="24292E"/>
                </a:solidFill>
                <a:effectLst/>
                <a:uLnTx/>
                <a:uFillTx/>
                <a:latin typeface="Roboto"/>
                <a:ea typeface="+mn-ea"/>
                <a:cs typeface="+mn-cs"/>
              </a:rPr>
              <a:t>”. *Update: as of NPM5, dependencies are locked by default. The new package manager in town, Yarn, also got us covered by default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400" b="0" i="0" u="none" strike="noStrike" kern="1200" cap="none" spc="0" normalizeH="0" baseline="0" noProof="0" dirty="0">
                <a:ln>
                  <a:noFill/>
                </a:ln>
                <a:solidFill>
                  <a:srgbClr val="24292E"/>
                </a:solidFill>
                <a:effectLst/>
                <a:uLnTx/>
                <a:uFillTx/>
                <a:latin typeface="Roboto"/>
                <a:ea typeface="+mn-ea"/>
                <a:cs typeface="+mn-cs"/>
              </a:rPr>
              <a:t> QA will thoroughly test the code and approve a version that will behave differently at production. Even worse, different servers at the same production cluster might run different code</a:t>
            </a:r>
          </a:p>
        </p:txBody>
      </p:sp>
    </p:spTree>
    <p:extLst>
      <p:ext uri="{BB962C8B-B14F-4D97-AF65-F5344CB8AC3E}">
        <p14:creationId xmlns:p14="http://schemas.microsoft.com/office/powerpoint/2010/main" val="503886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91079" y="612845"/>
            <a:ext cx="7396018" cy="923330"/>
          </a:xfrm>
        </p:spPr>
        <p:txBody>
          <a:bodyPr/>
          <a:lstStyle/>
          <a:p>
            <a:r>
              <a:rPr lang="en-US" dirty="0">
                <a:solidFill>
                  <a:srgbClr val="00B0F0"/>
                </a:solidFill>
              </a:rPr>
              <a:t>5.4. Lock dependencies</a:t>
            </a:r>
            <a:br>
              <a:rPr lang="en-US" dirty="0">
                <a:solidFill>
                  <a:srgbClr val="00B0F0"/>
                </a:solidFill>
              </a:rPr>
            </a:br>
            <a:endParaRPr lang="en-US" dirty="0">
              <a:solidFill>
                <a:srgbClr val="00B0F0"/>
              </a:solidFill>
            </a:endParaRPr>
          </a:p>
        </p:txBody>
      </p:sp>
      <p:sp>
        <p:nvSpPr>
          <p:cNvPr id="5" name="Rectangle 4"/>
          <p:cNvSpPr/>
          <p:nvPr/>
        </p:nvSpPr>
        <p:spPr>
          <a:xfrm>
            <a:off x="489199" y="2204139"/>
            <a:ext cx="11326750" cy="347787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58591"/>
                </a:solidFill>
                <a:effectLst/>
                <a:uLnTx/>
                <a:uFillTx/>
                <a:latin typeface="Roboto"/>
                <a:ea typeface="+mn-ea"/>
                <a:cs typeface="+mn-cs"/>
              </a:rPr>
              <a:t>Your code depends on many external packages, let’s say it ‘requires’ and use momentjs-2.1.4, then by default when you deploy to production NPM might fetch </a:t>
            </a:r>
            <a:r>
              <a:rPr kumimoji="0" lang="en-US" sz="2000" b="0" i="0" u="none" strike="noStrike" kern="1200" cap="none" spc="0" normalizeH="0" baseline="0" noProof="0" dirty="0" err="1">
                <a:ln>
                  <a:noFill/>
                </a:ln>
                <a:solidFill>
                  <a:srgbClr val="858591"/>
                </a:solidFill>
                <a:effectLst/>
                <a:uLnTx/>
                <a:uFillTx/>
                <a:latin typeface="Roboto"/>
                <a:ea typeface="+mn-ea"/>
                <a:cs typeface="+mn-cs"/>
              </a:rPr>
              <a:t>momentjs</a:t>
            </a:r>
            <a:r>
              <a:rPr kumimoji="0" lang="en-US" sz="2000" b="0" i="0" u="none" strike="noStrike" kern="1200" cap="none" spc="0" normalizeH="0" baseline="0" noProof="0" dirty="0">
                <a:ln>
                  <a:noFill/>
                </a:ln>
                <a:solidFill>
                  <a:srgbClr val="858591"/>
                </a:solidFill>
                <a:effectLst/>
                <a:uLnTx/>
                <a:uFillTx/>
                <a:latin typeface="Roboto"/>
                <a:ea typeface="+mn-ea"/>
                <a:cs typeface="+mn-cs"/>
              </a:rPr>
              <a:t> 2.1.5 which unfortunately brings some new bugs to the table. Using NPM </a:t>
            </a:r>
            <a:r>
              <a:rPr kumimoji="0" lang="en-US" sz="2000" b="0" i="0" u="none" strike="noStrike" kern="1200" cap="none" spc="0" normalizeH="0" baseline="0" noProof="0" dirty="0" err="1">
                <a:ln>
                  <a:noFill/>
                </a:ln>
                <a:solidFill>
                  <a:srgbClr val="858591"/>
                </a:solidFill>
                <a:effectLst/>
                <a:uLnTx/>
                <a:uFillTx/>
                <a:latin typeface="Roboto"/>
                <a:ea typeface="+mn-ea"/>
                <a:cs typeface="+mn-cs"/>
              </a:rPr>
              <a:t>config</a:t>
            </a:r>
            <a:r>
              <a:rPr kumimoji="0" lang="en-US" sz="2000" b="0" i="0" u="none" strike="noStrike" kern="1200" cap="none" spc="0" normalizeH="0" baseline="0" noProof="0" dirty="0">
                <a:ln>
                  <a:noFill/>
                </a:ln>
                <a:solidFill>
                  <a:srgbClr val="858591"/>
                </a:solidFill>
                <a:effectLst/>
                <a:uLnTx/>
                <a:uFillTx/>
                <a:latin typeface="Roboto"/>
                <a:ea typeface="+mn-ea"/>
                <a:cs typeface="+mn-cs"/>
              </a:rPr>
              <a:t> files and the argument –save-exact=true instructs NPM to refer to the exact same version that was installed so the next time you run </a:t>
            </a:r>
            <a:r>
              <a:rPr kumimoji="0" lang="en-US" sz="2000" b="0" i="0" u="none" strike="noStrike" kern="1200" cap="none" spc="0" normalizeH="0" baseline="0" noProof="0" dirty="0" err="1">
                <a:ln>
                  <a:noFill/>
                </a:ln>
                <a:solidFill>
                  <a:srgbClr val="858591"/>
                </a:solidFill>
                <a:effectLst/>
                <a:uLnTx/>
                <a:uFillTx/>
                <a:latin typeface="Roboto"/>
                <a:ea typeface="+mn-ea"/>
                <a:cs typeface="+mn-cs"/>
              </a:rPr>
              <a:t>npm</a:t>
            </a:r>
            <a:r>
              <a:rPr kumimoji="0" lang="en-US" sz="2000" b="0" i="0" u="none" strike="noStrike" kern="1200" cap="none" spc="0" normalizeH="0" baseline="0" noProof="0" dirty="0">
                <a:ln>
                  <a:noFill/>
                </a:ln>
                <a:solidFill>
                  <a:srgbClr val="858591"/>
                </a:solidFill>
                <a:effectLst/>
                <a:uLnTx/>
                <a:uFillTx/>
                <a:latin typeface="Roboto"/>
                <a:ea typeface="+mn-ea"/>
                <a:cs typeface="+mn-cs"/>
              </a:rPr>
              <a:t> install (in production or within a </a:t>
            </a:r>
            <a:r>
              <a:rPr kumimoji="0" lang="en-US" sz="2000" b="0" i="0" u="none" strike="noStrike" kern="1200" cap="none" spc="0" normalizeH="0" baseline="0" noProof="0" dirty="0" err="1">
                <a:ln>
                  <a:noFill/>
                </a:ln>
                <a:solidFill>
                  <a:srgbClr val="858591"/>
                </a:solidFill>
                <a:effectLst/>
                <a:uLnTx/>
                <a:uFillTx/>
                <a:latin typeface="Roboto"/>
                <a:ea typeface="+mn-ea"/>
                <a:cs typeface="+mn-cs"/>
              </a:rPr>
              <a:t>Docker</a:t>
            </a:r>
            <a:r>
              <a:rPr kumimoji="0" lang="en-US" sz="2000" b="0" i="0" u="none" strike="noStrike" kern="1200" cap="none" spc="0" normalizeH="0" baseline="0" noProof="0" dirty="0">
                <a:ln>
                  <a:noFill/>
                </a:ln>
                <a:solidFill>
                  <a:srgbClr val="858591"/>
                </a:solidFill>
                <a:effectLst/>
                <a:uLnTx/>
                <a:uFillTx/>
                <a:latin typeface="Roboto"/>
                <a:ea typeface="+mn-ea"/>
                <a:cs typeface="+mn-cs"/>
              </a:rPr>
              <a:t> container you plan to ship forward for testing) the same dependent version will be fetched. An alternative and popular approach is using a .</a:t>
            </a:r>
            <a:r>
              <a:rPr kumimoji="0" lang="en-US" sz="2000" b="0" i="0" u="none" strike="noStrike" kern="1200" cap="none" spc="0" normalizeH="0" baseline="0" noProof="0" dirty="0" err="1">
                <a:ln>
                  <a:noFill/>
                </a:ln>
                <a:solidFill>
                  <a:srgbClr val="858591"/>
                </a:solidFill>
                <a:effectLst/>
                <a:uLnTx/>
                <a:uFillTx/>
                <a:latin typeface="Roboto"/>
                <a:ea typeface="+mn-ea"/>
                <a:cs typeface="+mn-cs"/>
              </a:rPr>
              <a:t>shrinkwrap</a:t>
            </a:r>
            <a:r>
              <a:rPr kumimoji="0" lang="en-US" sz="2000" b="0" i="0" u="none" strike="noStrike" kern="1200" cap="none" spc="0" normalizeH="0" baseline="0" noProof="0" dirty="0">
                <a:ln>
                  <a:noFill/>
                </a:ln>
                <a:solidFill>
                  <a:srgbClr val="858591"/>
                </a:solidFill>
                <a:effectLst/>
                <a:uLnTx/>
                <a:uFillTx/>
                <a:latin typeface="Roboto"/>
                <a:ea typeface="+mn-ea"/>
                <a:cs typeface="+mn-cs"/>
              </a:rPr>
              <a:t> file (easily generated using NPM) that states exactly which packages and versions should be installed so no environment can get tempted to fetch newer versions than expected.</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858591"/>
              </a:solidFill>
              <a:effectLst/>
              <a:uLnTx/>
              <a:uFillTx/>
              <a:latin typeface="Roboto"/>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858591"/>
                </a:solidFill>
                <a:effectLst/>
                <a:uLnTx/>
                <a:uFillTx/>
                <a:latin typeface="Roboto"/>
                <a:ea typeface="+mn-ea"/>
                <a:cs typeface="+mn-cs"/>
              </a:rPr>
              <a:t>Update: as of NPM 5, dependencies are locked automatically using .</a:t>
            </a:r>
            <a:r>
              <a:rPr kumimoji="0" lang="en-US" sz="2000" b="0" i="0" u="none" strike="noStrike" kern="1200" cap="none" spc="0" normalizeH="0" baseline="0" noProof="0" dirty="0" err="1">
                <a:ln>
                  <a:noFill/>
                </a:ln>
                <a:solidFill>
                  <a:srgbClr val="858591"/>
                </a:solidFill>
                <a:effectLst/>
                <a:uLnTx/>
                <a:uFillTx/>
                <a:latin typeface="Roboto"/>
                <a:ea typeface="+mn-ea"/>
                <a:cs typeface="+mn-cs"/>
              </a:rPr>
              <a:t>shrinkwrap</a:t>
            </a:r>
            <a:r>
              <a:rPr kumimoji="0" lang="en-US" sz="2000" b="0" i="0" u="none" strike="noStrike" kern="1200" cap="none" spc="0" normalizeH="0" baseline="0" noProof="0" dirty="0">
                <a:ln>
                  <a:noFill/>
                </a:ln>
                <a:solidFill>
                  <a:srgbClr val="858591"/>
                </a:solidFill>
                <a:effectLst/>
                <a:uLnTx/>
                <a:uFillTx/>
                <a:latin typeface="Roboto"/>
                <a:ea typeface="+mn-ea"/>
                <a:cs typeface="+mn-cs"/>
              </a:rPr>
              <a:t>. Yarn, an emerging package manager, also locks down dependencies by default.</a:t>
            </a:r>
          </a:p>
        </p:txBody>
      </p:sp>
      <p:sp>
        <p:nvSpPr>
          <p:cNvPr id="6" name="Rectangle 5"/>
          <p:cNvSpPr/>
          <p:nvPr/>
        </p:nvSpPr>
        <p:spPr>
          <a:xfrm>
            <a:off x="607952" y="1364258"/>
            <a:ext cx="386035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A091B"/>
                </a:solidFill>
                <a:effectLst/>
                <a:uLnTx/>
                <a:uFillTx/>
                <a:latin typeface="Roboto"/>
                <a:ea typeface="+mn-ea"/>
                <a:cs typeface="+mn-cs"/>
              </a:rPr>
              <a:t>One Paragraph Explainer</a:t>
            </a:r>
          </a:p>
        </p:txBody>
      </p:sp>
    </p:spTree>
    <p:extLst>
      <p:ext uri="{BB962C8B-B14F-4D97-AF65-F5344CB8AC3E}">
        <p14:creationId xmlns:p14="http://schemas.microsoft.com/office/powerpoint/2010/main" val="3982974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10388600" cy="1338828"/>
          </a:xfrm>
        </p:spPr>
        <p:txBody>
          <a:bodyPr/>
          <a:lstStyle/>
          <a:p>
            <a:r>
              <a:rPr lang="en-US" dirty="0"/>
              <a:t>Code example: .</a:t>
            </a:r>
            <a:r>
              <a:rPr lang="en-US" dirty="0" err="1"/>
              <a:t>npmrc</a:t>
            </a:r>
            <a:r>
              <a:rPr lang="en-US" dirty="0"/>
              <a:t> file that instructs NPM to use exact versions</a:t>
            </a:r>
            <a:br>
              <a:rPr lang="en-US" dirty="0"/>
            </a:br>
            <a:endParaRPr lang="en-US" dirty="0"/>
          </a:p>
        </p:txBody>
      </p:sp>
      <p:sp>
        <p:nvSpPr>
          <p:cNvPr id="3" name="Rectangle 2"/>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4"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5" name="Rectangle 1">
            <a:extLst>
              <a:ext uri="{FF2B5EF4-FFF2-40B4-BE49-F238E27FC236}">
                <a16:creationId xmlns:a16="http://schemas.microsoft.com/office/drawing/2014/main" id="{713BF653-E4DB-4753-B16C-F20D52269D80}"/>
              </a:ext>
            </a:extLst>
          </p:cNvPr>
          <p:cNvSpPr>
            <a:spLocks noChangeArrowheads="1"/>
          </p:cNvSpPr>
          <p:nvPr/>
        </p:nvSpPr>
        <p:spPr bwMode="auto">
          <a:xfrm>
            <a:off x="2004508" y="3228708"/>
            <a:ext cx="9930194" cy="738664"/>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save this as .</a:t>
            </a:r>
            <a:r>
              <a:rPr kumimoji="0" lang="en-US" altLang="en-US" sz="2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npmrc</a:t>
            </a:r>
            <a:r>
              <a:rPr kumimoji="0" lang="en-US" altLang="en-US" sz="2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file on the project directory</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save-exact:true</a:t>
            </a:r>
            <a:endParaRPr kumimoji="0" lang="en-US" altLang="en-US" sz="2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1579785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11607800" cy="1338828"/>
          </a:xfrm>
        </p:spPr>
        <p:txBody>
          <a:bodyPr/>
          <a:lstStyle/>
          <a:p>
            <a:r>
              <a:rPr lang="en-US" dirty="0"/>
              <a:t>Code example: </a:t>
            </a:r>
            <a:r>
              <a:rPr lang="en-US" dirty="0" err="1"/>
              <a:t>shrinkwrap.json</a:t>
            </a:r>
            <a:r>
              <a:rPr lang="en-US" dirty="0"/>
              <a:t> file that distills the exact dependency tree</a:t>
            </a:r>
            <a:br>
              <a:rPr lang="en-US" dirty="0"/>
            </a:br>
            <a:endParaRPr lang="en-US" dirty="0"/>
          </a:p>
        </p:txBody>
      </p:sp>
      <p:sp>
        <p:nvSpPr>
          <p:cNvPr id="3" name="Rectangle 2"/>
          <p:cNvSpPr/>
          <p:nvPr/>
        </p:nvSpPr>
        <p:spPr>
          <a:xfrm>
            <a:off x="0" y="1649285"/>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4"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5" name="Rectangle 1">
            <a:extLst>
              <a:ext uri="{FF2B5EF4-FFF2-40B4-BE49-F238E27FC236}">
                <a16:creationId xmlns:a16="http://schemas.microsoft.com/office/drawing/2014/main" id="{713BF653-E4DB-4753-B16C-F20D52269D80}"/>
              </a:ext>
            </a:extLst>
          </p:cNvPr>
          <p:cNvSpPr>
            <a:spLocks noChangeArrowheads="1"/>
          </p:cNvSpPr>
          <p:nvPr/>
        </p:nvSpPr>
        <p:spPr bwMode="auto">
          <a:xfrm>
            <a:off x="2123261" y="1867301"/>
            <a:ext cx="9930194" cy="4616648"/>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"name": "A",</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"dependencies":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"B":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"version": "0.0.1",</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"dependencies":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"C":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"version": "0.1.0"</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3443425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616947"/>
            <a:ext cx="11607800" cy="923330"/>
          </a:xfrm>
        </p:spPr>
        <p:txBody>
          <a:bodyPr/>
          <a:lstStyle/>
          <a:p>
            <a:r>
              <a:rPr lang="en-US" dirty="0"/>
              <a:t>Code example: NPM 5 dependencies lock file – </a:t>
            </a:r>
            <a:r>
              <a:rPr lang="en-US" dirty="0" err="1"/>
              <a:t>package.json</a:t>
            </a:r>
            <a:br>
              <a:rPr lang="en-US" dirty="0"/>
            </a:br>
            <a:endParaRPr lang="en-US" dirty="0"/>
          </a:p>
        </p:txBody>
      </p:sp>
      <p:sp>
        <p:nvSpPr>
          <p:cNvPr id="3" name="Rectangle 2"/>
          <p:cNvSpPr/>
          <p:nvPr/>
        </p:nvSpPr>
        <p:spPr>
          <a:xfrm>
            <a:off x="0" y="1649285"/>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4"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5" name="Rectangle 1">
            <a:extLst>
              <a:ext uri="{FF2B5EF4-FFF2-40B4-BE49-F238E27FC236}">
                <a16:creationId xmlns:a16="http://schemas.microsoft.com/office/drawing/2014/main" id="{713BF653-E4DB-4753-B16C-F20D52269D80}"/>
              </a:ext>
            </a:extLst>
          </p:cNvPr>
          <p:cNvSpPr>
            <a:spLocks noChangeArrowheads="1"/>
          </p:cNvSpPr>
          <p:nvPr/>
        </p:nvSpPr>
        <p:spPr bwMode="auto">
          <a:xfrm>
            <a:off x="1615044" y="1774968"/>
            <a:ext cx="10438411" cy="4801314"/>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"name": "package-name",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"version": "1.0.0",</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lockfileVersion</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1,</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"dependencies":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cacache</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"version": "9.2.6",</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"resolved": "https://registry.npmjs.org/</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cacache</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/-/cacache-9.2.6.tgz",</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"integrity": "sha512-YK0Z5Np5t755edPL6gfdCeGxtU0rcW/DBhYhYVDckT+7AFkCCtedf2zru5NRbBLFk6e7Agi/</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RaqTOAfiaipUfg</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duplexify</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"version": "3.5.0",</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"resolved": "https://registry.npmjs.org/</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duplexify</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/-/duplexify-3.5.0.tgz",</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"integrity": "sha1-GqdzAC4VeEV+nZ1KULDMquvL1gQ=",</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"dependencies":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"end-of-stream":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"version": "1.0.0",</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"resolved": "https://registry.npmjs.org/end-of-stream/-/end-of-stream-1.0.0.tgz",</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"integrity": "sha1-1FlucCc0qT5A6a+GQxnqvZn/Lw4="</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3644536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A8B0-A28B-46AA-B804-4DC78B992466}"/>
              </a:ext>
            </a:extLst>
          </p:cNvPr>
          <p:cNvSpPr>
            <a:spLocks noGrp="1"/>
          </p:cNvSpPr>
          <p:nvPr>
            <p:ph type="title"/>
          </p:nvPr>
        </p:nvSpPr>
        <p:spPr>
          <a:xfrm>
            <a:off x="584200" y="380941"/>
            <a:ext cx="11251241" cy="507831"/>
          </a:xfrm>
        </p:spPr>
        <p:txBody>
          <a:bodyPr/>
          <a:lstStyle/>
          <a:p>
            <a:r>
              <a:rPr lang="en-US" dirty="0"/>
              <a:t>A-Synchronous </a:t>
            </a:r>
            <a:r>
              <a:rPr lang="en-US" dirty="0">
                <a:solidFill>
                  <a:srgbClr val="00B0F0"/>
                </a:solidFill>
              </a:rPr>
              <a:t>Programming Flow</a:t>
            </a:r>
          </a:p>
        </p:txBody>
      </p:sp>
      <p:grpSp>
        <p:nvGrpSpPr>
          <p:cNvPr id="14" name="Group 13">
            <a:extLst>
              <a:ext uri="{FF2B5EF4-FFF2-40B4-BE49-F238E27FC236}">
                <a16:creationId xmlns:a16="http://schemas.microsoft.com/office/drawing/2014/main" id="{86010D0D-FB53-41DD-B1B2-B402E6E2BF93}"/>
              </a:ext>
            </a:extLst>
          </p:cNvPr>
          <p:cNvGrpSpPr/>
          <p:nvPr/>
        </p:nvGrpSpPr>
        <p:grpSpPr>
          <a:xfrm>
            <a:off x="583125" y="1490127"/>
            <a:ext cx="5181600" cy="461665"/>
            <a:chOff x="9144000" y="4294395"/>
            <a:chExt cx="7772400" cy="692498"/>
          </a:xfrm>
        </p:grpSpPr>
        <p:sp>
          <p:nvSpPr>
            <p:cNvPr id="15" name="Rectangle 14">
              <a:extLst>
                <a:ext uri="{FF2B5EF4-FFF2-40B4-BE49-F238E27FC236}">
                  <a16:creationId xmlns:a16="http://schemas.microsoft.com/office/drawing/2014/main" id="{470505A4-EDB0-4BDD-B099-F1DD7833D426}"/>
                </a:ext>
              </a:extLst>
            </p:cNvPr>
            <p:cNvSpPr/>
            <p:nvPr/>
          </p:nvSpPr>
          <p:spPr>
            <a:xfrm>
              <a:off x="9144000" y="4388961"/>
              <a:ext cx="457200" cy="4572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16" name="TextBox 15">
              <a:extLst>
                <a:ext uri="{FF2B5EF4-FFF2-40B4-BE49-F238E27FC236}">
                  <a16:creationId xmlns:a16="http://schemas.microsoft.com/office/drawing/2014/main" id="{358C4497-844C-4B45-8CD4-D3D66D5FE329}"/>
                </a:ext>
              </a:extLst>
            </p:cNvPr>
            <p:cNvSpPr txBox="1"/>
            <p:nvPr/>
          </p:nvSpPr>
          <p:spPr>
            <a:xfrm>
              <a:off x="10001250" y="4294395"/>
              <a:ext cx="6915150" cy="692498"/>
            </a:xfrm>
            <a:prstGeom prst="rect">
              <a:avLst/>
            </a:prstGeom>
            <a:noFill/>
          </p:spPr>
          <p:txBody>
            <a:bodyPr wrap="square" rtlCol="0">
              <a:spAutoFit/>
            </a:bodyPr>
            <a:lstStyle/>
            <a:p>
              <a:pPr defTabSz="914446"/>
              <a:r>
                <a:rPr lang="en-US" sz="2400" dirty="0">
                  <a:solidFill>
                    <a:srgbClr val="F2F2F5"/>
                  </a:solidFill>
                  <a:latin typeface="Roboto Condensed"/>
                </a:rPr>
                <a:t>category one </a:t>
              </a:r>
              <a:r>
                <a:rPr lang="en-US" sz="1333" dirty="0">
                  <a:solidFill>
                    <a:srgbClr val="F2F2F5"/>
                  </a:solidFill>
                  <a:latin typeface="Roboto Condensed"/>
                </a:rPr>
                <a:t>- </a:t>
              </a:r>
              <a:r>
                <a:rPr lang="da-DK" sz="1333" dirty="0">
                  <a:solidFill>
                    <a:srgbClr val="F2F2F5"/>
                  </a:solidFill>
                  <a:latin typeface="Roboto"/>
                </a:rPr>
                <a:t>Lorem ipsum dlor sit amet</a:t>
              </a:r>
              <a:r>
                <a:rPr lang="en-US" sz="1333" dirty="0">
                  <a:solidFill>
                    <a:srgbClr val="F2F2F5"/>
                  </a:solidFill>
                  <a:latin typeface="Roboto"/>
                </a:rPr>
                <a:t> </a:t>
              </a:r>
              <a:endParaRPr lang="uk-UA" sz="1333" dirty="0">
                <a:solidFill>
                  <a:srgbClr val="F2F2F5"/>
                </a:solidFill>
                <a:latin typeface="Roboto"/>
              </a:endParaRPr>
            </a:p>
          </p:txBody>
        </p:sp>
      </p:grpSp>
      <p:sp>
        <p:nvSpPr>
          <p:cNvPr id="22" name="TextBox 21">
            <a:extLst>
              <a:ext uri="{FF2B5EF4-FFF2-40B4-BE49-F238E27FC236}">
                <a16:creationId xmlns:a16="http://schemas.microsoft.com/office/drawing/2014/main" id="{E8CB3692-14B6-44CA-9243-E73CAD7AD6D0}"/>
              </a:ext>
            </a:extLst>
          </p:cNvPr>
          <p:cNvSpPr txBox="1"/>
          <p:nvPr/>
        </p:nvSpPr>
        <p:spPr>
          <a:xfrm>
            <a:off x="1154625" y="2051916"/>
            <a:ext cx="4610100" cy="461665"/>
          </a:xfrm>
          <a:prstGeom prst="rect">
            <a:avLst/>
          </a:prstGeom>
          <a:noFill/>
        </p:spPr>
        <p:txBody>
          <a:bodyPr wrap="square" rtlCol="0">
            <a:spAutoFit/>
          </a:bodyPr>
          <a:lstStyle/>
          <a:p>
            <a:pPr defTabSz="914446"/>
            <a:r>
              <a:rPr lang="en-US" sz="2400" dirty="0">
                <a:solidFill>
                  <a:srgbClr val="F2F2F5"/>
                </a:solidFill>
                <a:latin typeface="Roboto Condensed"/>
              </a:rPr>
              <a:t>category four </a:t>
            </a:r>
            <a:r>
              <a:rPr lang="en-US" sz="1333" dirty="0">
                <a:solidFill>
                  <a:srgbClr val="F2F2F5"/>
                </a:solidFill>
                <a:latin typeface="Roboto Condensed"/>
              </a:rPr>
              <a:t>- </a:t>
            </a:r>
            <a:r>
              <a:rPr lang="da-DK" sz="1333" dirty="0">
                <a:solidFill>
                  <a:srgbClr val="F2F2F5"/>
                </a:solidFill>
                <a:latin typeface="Roboto"/>
              </a:rPr>
              <a:t>Lorem ipsum dolor sit amet</a:t>
            </a:r>
            <a:r>
              <a:rPr lang="en-US" sz="1333" dirty="0">
                <a:solidFill>
                  <a:srgbClr val="F2F2F5"/>
                </a:solidFill>
                <a:latin typeface="Roboto"/>
              </a:rPr>
              <a:t> </a:t>
            </a:r>
            <a:endParaRPr lang="uk-UA" sz="1333" dirty="0">
              <a:solidFill>
                <a:srgbClr val="F2F2F5"/>
              </a:solidFill>
              <a:latin typeface="Roboto"/>
            </a:endParaRPr>
          </a:p>
        </p:txBody>
      </p:sp>
      <p:sp>
        <p:nvSpPr>
          <p:cNvPr id="5" name="TextBox 4">
            <a:extLst>
              <a:ext uri="{FF2B5EF4-FFF2-40B4-BE49-F238E27FC236}">
                <a16:creationId xmlns:a16="http://schemas.microsoft.com/office/drawing/2014/main" id="{9F8C7309-825C-4F63-875F-0E54F61D4D5B}"/>
              </a:ext>
            </a:extLst>
          </p:cNvPr>
          <p:cNvSpPr txBox="1"/>
          <p:nvPr/>
        </p:nvSpPr>
        <p:spPr>
          <a:xfrm>
            <a:off x="1213273" y="1513486"/>
            <a:ext cx="4918334" cy="379656"/>
          </a:xfrm>
          <a:prstGeom prst="rect">
            <a:avLst/>
          </a:prstGeom>
          <a:noFill/>
        </p:spPr>
        <p:txBody>
          <a:bodyPr wrap="none" rtlCol="0">
            <a:spAutoFit/>
          </a:bodyPr>
          <a:lstStyle/>
          <a:p>
            <a:pPr defTabSz="914446"/>
            <a:r>
              <a:rPr lang="en-US" sz="1867" dirty="0">
                <a:solidFill>
                  <a:srgbClr val="0A091B"/>
                </a:solidFill>
                <a:latin typeface="Roboto"/>
              </a:rPr>
              <a:t>1. </a:t>
            </a:r>
            <a:r>
              <a:rPr lang="en-US" sz="1867" dirty="0" err="1">
                <a:solidFill>
                  <a:srgbClr val="0A091B"/>
                </a:solidFill>
                <a:latin typeface="Roboto"/>
              </a:rPr>
              <a:t>const</a:t>
            </a:r>
            <a:r>
              <a:rPr lang="en-US" sz="1867" dirty="0">
                <a:solidFill>
                  <a:srgbClr val="0A091B"/>
                </a:solidFill>
                <a:latin typeface="Roboto"/>
              </a:rPr>
              <a:t> options = {</a:t>
            </a:r>
            <a:r>
              <a:rPr lang="en-US" sz="1867" dirty="0" err="1">
                <a:solidFill>
                  <a:srgbClr val="0A091B"/>
                </a:solidFill>
                <a:latin typeface="Roboto"/>
              </a:rPr>
              <a:t>dbName</a:t>
            </a:r>
            <a:r>
              <a:rPr lang="en-US" sz="1867" dirty="0">
                <a:solidFill>
                  <a:srgbClr val="0A091B"/>
                </a:solidFill>
                <a:latin typeface="Roboto"/>
              </a:rPr>
              <a:t>: orders} </a:t>
            </a:r>
            <a:r>
              <a:rPr lang="en-US" sz="1867" b="1" dirty="0">
                <a:solidFill>
                  <a:srgbClr val="0A091B"/>
                </a:solidFill>
                <a:latin typeface="Roboto"/>
              </a:rPr>
              <a:t>//0.1ms</a:t>
            </a:r>
          </a:p>
        </p:txBody>
      </p:sp>
      <p:sp>
        <p:nvSpPr>
          <p:cNvPr id="41" name="TextBox 40">
            <a:extLst>
              <a:ext uri="{FF2B5EF4-FFF2-40B4-BE49-F238E27FC236}">
                <a16:creationId xmlns:a16="http://schemas.microsoft.com/office/drawing/2014/main" id="{CEF1CB6F-AF52-4D59-90B6-A7320D680DD2}"/>
              </a:ext>
            </a:extLst>
          </p:cNvPr>
          <p:cNvSpPr txBox="1"/>
          <p:nvPr/>
        </p:nvSpPr>
        <p:spPr>
          <a:xfrm>
            <a:off x="1241745" y="2092953"/>
            <a:ext cx="6694461" cy="379656"/>
          </a:xfrm>
          <a:prstGeom prst="rect">
            <a:avLst/>
          </a:prstGeom>
          <a:noFill/>
        </p:spPr>
        <p:txBody>
          <a:bodyPr wrap="none" rtlCol="0">
            <a:spAutoFit/>
          </a:bodyPr>
          <a:lstStyle/>
          <a:p>
            <a:pPr defTabSz="914446"/>
            <a:r>
              <a:rPr lang="en-US" sz="1867" dirty="0">
                <a:solidFill>
                  <a:srgbClr val="0A091B"/>
                </a:solidFill>
                <a:latin typeface="Roboto"/>
              </a:rPr>
              <a:t>2. </a:t>
            </a:r>
            <a:r>
              <a:rPr lang="en-US" sz="1867" dirty="0" err="1">
                <a:solidFill>
                  <a:srgbClr val="0A091B"/>
                </a:solidFill>
                <a:latin typeface="Roboto"/>
              </a:rPr>
              <a:t>const</a:t>
            </a:r>
            <a:r>
              <a:rPr lang="en-US" sz="1867" dirty="0">
                <a:solidFill>
                  <a:srgbClr val="0A091B"/>
                </a:solidFill>
                <a:latin typeface="Roboto"/>
              </a:rPr>
              <a:t> orders = </a:t>
            </a:r>
            <a:r>
              <a:rPr lang="en-US" sz="1867" b="1" dirty="0">
                <a:solidFill>
                  <a:srgbClr val="0A091B"/>
                </a:solidFill>
                <a:latin typeface="Roboto"/>
              </a:rPr>
              <a:t>Don’t Wait -&gt;</a:t>
            </a:r>
            <a:r>
              <a:rPr lang="en-US" sz="1867" dirty="0">
                <a:solidFill>
                  <a:srgbClr val="0A091B"/>
                </a:solidFill>
                <a:latin typeface="Roboto"/>
              </a:rPr>
              <a:t> </a:t>
            </a:r>
            <a:r>
              <a:rPr lang="en-US" sz="1867" dirty="0" err="1">
                <a:solidFill>
                  <a:srgbClr val="0A091B"/>
                </a:solidFill>
                <a:latin typeface="Roboto"/>
              </a:rPr>
              <a:t>DB.getOrders</a:t>
            </a:r>
            <a:r>
              <a:rPr lang="en-US" sz="1867" dirty="0">
                <a:solidFill>
                  <a:srgbClr val="0A091B"/>
                </a:solidFill>
                <a:latin typeface="Roboto"/>
              </a:rPr>
              <a:t>(options) </a:t>
            </a:r>
            <a:r>
              <a:rPr lang="en-US" sz="1867" b="1" dirty="0">
                <a:solidFill>
                  <a:srgbClr val="0A091B"/>
                </a:solidFill>
                <a:latin typeface="Roboto"/>
              </a:rPr>
              <a:t>//0.1ms</a:t>
            </a:r>
          </a:p>
        </p:txBody>
      </p:sp>
      <p:sp>
        <p:nvSpPr>
          <p:cNvPr id="42" name="TextBox 41">
            <a:extLst>
              <a:ext uri="{FF2B5EF4-FFF2-40B4-BE49-F238E27FC236}">
                <a16:creationId xmlns:a16="http://schemas.microsoft.com/office/drawing/2014/main" id="{2958DB1D-1744-4B60-9EF7-15F09B7BD483}"/>
              </a:ext>
            </a:extLst>
          </p:cNvPr>
          <p:cNvSpPr txBox="1"/>
          <p:nvPr/>
        </p:nvSpPr>
        <p:spPr>
          <a:xfrm>
            <a:off x="1228937" y="2730640"/>
            <a:ext cx="5594801" cy="379656"/>
          </a:xfrm>
          <a:prstGeom prst="rect">
            <a:avLst/>
          </a:prstGeom>
          <a:noFill/>
        </p:spPr>
        <p:txBody>
          <a:bodyPr wrap="none" rtlCol="0">
            <a:spAutoFit/>
          </a:bodyPr>
          <a:lstStyle/>
          <a:p>
            <a:pPr defTabSz="914446"/>
            <a:r>
              <a:rPr lang="en-US" sz="1867" dirty="0">
                <a:solidFill>
                  <a:srgbClr val="0A091B"/>
                </a:solidFill>
                <a:latin typeface="Roboto"/>
              </a:rPr>
              <a:t>3. </a:t>
            </a:r>
            <a:r>
              <a:rPr lang="en-US" sz="1867" b="1" dirty="0">
                <a:solidFill>
                  <a:srgbClr val="0A091B"/>
                </a:solidFill>
                <a:latin typeface="Roboto"/>
              </a:rPr>
              <a:t>Don’t Wait -&gt;</a:t>
            </a:r>
            <a:r>
              <a:rPr lang="en-US" sz="1867" dirty="0">
                <a:solidFill>
                  <a:srgbClr val="0A091B"/>
                </a:solidFill>
                <a:latin typeface="Roboto"/>
              </a:rPr>
              <a:t> logger.log(‘orders fetched’) </a:t>
            </a:r>
            <a:r>
              <a:rPr lang="en-US" sz="1867" b="1" dirty="0">
                <a:solidFill>
                  <a:srgbClr val="0A091B"/>
                </a:solidFill>
                <a:latin typeface="Roboto"/>
              </a:rPr>
              <a:t>//0.1ms</a:t>
            </a:r>
          </a:p>
        </p:txBody>
      </p:sp>
      <p:sp>
        <p:nvSpPr>
          <p:cNvPr id="44" name="Rounded Rectangle 28">
            <a:extLst>
              <a:ext uri="{FF2B5EF4-FFF2-40B4-BE49-F238E27FC236}">
                <a16:creationId xmlns:a16="http://schemas.microsoft.com/office/drawing/2014/main" id="{42B817A1-7D97-4E95-9146-A4CEFAC2B67B}"/>
              </a:ext>
            </a:extLst>
          </p:cNvPr>
          <p:cNvSpPr/>
          <p:nvPr/>
        </p:nvSpPr>
        <p:spPr>
          <a:xfrm>
            <a:off x="5072264" y="5755115"/>
            <a:ext cx="203200" cy="762000"/>
          </a:xfrm>
          <a:prstGeom prst="roundRect">
            <a:avLst/>
          </a:prstGeom>
          <a:solidFill>
            <a:srgbClr val="00B0F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45" name="Rounded Rectangle 28">
            <a:extLst>
              <a:ext uri="{FF2B5EF4-FFF2-40B4-BE49-F238E27FC236}">
                <a16:creationId xmlns:a16="http://schemas.microsoft.com/office/drawing/2014/main" id="{8F547AC2-966A-45EA-A858-4A19F6D9C759}"/>
              </a:ext>
            </a:extLst>
          </p:cNvPr>
          <p:cNvSpPr/>
          <p:nvPr/>
        </p:nvSpPr>
        <p:spPr>
          <a:xfrm>
            <a:off x="4671579" y="5755115"/>
            <a:ext cx="203200" cy="762000"/>
          </a:xfrm>
          <a:prstGeom prst="roundRect">
            <a:avLst/>
          </a:prstGeom>
          <a:solidFill>
            <a:srgbClr val="00B0F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46" name="Rounded Rectangle 28">
            <a:extLst>
              <a:ext uri="{FF2B5EF4-FFF2-40B4-BE49-F238E27FC236}">
                <a16:creationId xmlns:a16="http://schemas.microsoft.com/office/drawing/2014/main" id="{C476A17B-14ED-4477-B6AC-0EB075A879B5}"/>
              </a:ext>
            </a:extLst>
          </p:cNvPr>
          <p:cNvSpPr/>
          <p:nvPr/>
        </p:nvSpPr>
        <p:spPr>
          <a:xfrm>
            <a:off x="4270893" y="5755115"/>
            <a:ext cx="203200" cy="762000"/>
          </a:xfrm>
          <a:prstGeom prst="roundRect">
            <a:avLst/>
          </a:prstGeom>
          <a:solidFill>
            <a:srgbClr val="00B0F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47" name="Rounded Rectangle 28">
            <a:extLst>
              <a:ext uri="{FF2B5EF4-FFF2-40B4-BE49-F238E27FC236}">
                <a16:creationId xmlns:a16="http://schemas.microsoft.com/office/drawing/2014/main" id="{DBF805B0-DF3C-4386-BFC4-7B33AA2CC03D}"/>
              </a:ext>
            </a:extLst>
          </p:cNvPr>
          <p:cNvSpPr/>
          <p:nvPr/>
        </p:nvSpPr>
        <p:spPr>
          <a:xfrm>
            <a:off x="3870208" y="5755115"/>
            <a:ext cx="203200" cy="762000"/>
          </a:xfrm>
          <a:prstGeom prst="roundRect">
            <a:avLst/>
          </a:prstGeom>
          <a:solidFill>
            <a:srgbClr val="00B0F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48" name="Rounded Rectangle 28">
            <a:extLst>
              <a:ext uri="{FF2B5EF4-FFF2-40B4-BE49-F238E27FC236}">
                <a16:creationId xmlns:a16="http://schemas.microsoft.com/office/drawing/2014/main" id="{EFED538E-4687-410B-B15C-5D5A4B0639A9}"/>
              </a:ext>
            </a:extLst>
          </p:cNvPr>
          <p:cNvSpPr/>
          <p:nvPr/>
        </p:nvSpPr>
        <p:spPr>
          <a:xfrm>
            <a:off x="3469523" y="5755115"/>
            <a:ext cx="203200" cy="762000"/>
          </a:xfrm>
          <a:prstGeom prst="roundRect">
            <a:avLst/>
          </a:prstGeom>
          <a:solidFill>
            <a:srgbClr val="00B0F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49" name="Rounded Rectangle 21">
            <a:extLst>
              <a:ext uri="{FF2B5EF4-FFF2-40B4-BE49-F238E27FC236}">
                <a16:creationId xmlns:a16="http://schemas.microsoft.com/office/drawing/2014/main" id="{D59F43C4-2FD1-4063-AA0A-5CA7AD9DF802}"/>
              </a:ext>
            </a:extLst>
          </p:cNvPr>
          <p:cNvSpPr/>
          <p:nvPr/>
        </p:nvSpPr>
        <p:spPr>
          <a:xfrm>
            <a:off x="3068837" y="5755115"/>
            <a:ext cx="203200" cy="762000"/>
          </a:xfrm>
          <a:prstGeom prst="roundRect">
            <a:avLst/>
          </a:prstGeom>
          <a:solidFill>
            <a:srgbClr val="00B0F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dirty="0">
              <a:solidFill>
                <a:srgbClr val="0A091B"/>
              </a:solidFill>
              <a:latin typeface="Roboto"/>
            </a:endParaRPr>
          </a:p>
        </p:txBody>
      </p:sp>
      <p:sp>
        <p:nvSpPr>
          <p:cNvPr id="50" name="TextBox 49">
            <a:extLst>
              <a:ext uri="{FF2B5EF4-FFF2-40B4-BE49-F238E27FC236}">
                <a16:creationId xmlns:a16="http://schemas.microsoft.com/office/drawing/2014/main" id="{FD3318DD-97F8-48BB-BF9A-4A6008E268FE}"/>
              </a:ext>
            </a:extLst>
          </p:cNvPr>
          <p:cNvSpPr txBox="1"/>
          <p:nvPr/>
        </p:nvSpPr>
        <p:spPr>
          <a:xfrm>
            <a:off x="6724956" y="5778451"/>
            <a:ext cx="4339859" cy="769441"/>
          </a:xfrm>
          <a:prstGeom prst="rect">
            <a:avLst/>
          </a:prstGeom>
          <a:noFill/>
        </p:spPr>
        <p:txBody>
          <a:bodyPr wrap="square" rtlCol="0">
            <a:spAutoFit/>
          </a:bodyPr>
          <a:lstStyle/>
          <a:p>
            <a:pPr defTabSz="914446"/>
            <a:r>
              <a:rPr lang="en-US" sz="4400" b="1" dirty="0">
                <a:solidFill>
                  <a:srgbClr val="00B0F0"/>
                </a:solidFill>
                <a:latin typeface="Roboto Condensed"/>
              </a:rPr>
              <a:t>100</a:t>
            </a:r>
            <a:r>
              <a:rPr lang="en-US" sz="3600" b="1" dirty="0">
                <a:solidFill>
                  <a:srgbClr val="00B0F0"/>
                </a:solidFill>
                <a:latin typeface="Roboto Condensed"/>
              </a:rPr>
              <a:t>% Executing</a:t>
            </a:r>
            <a:endParaRPr lang="uk-UA" sz="3600" b="1" dirty="0">
              <a:solidFill>
                <a:srgbClr val="00B0F0"/>
              </a:solidFill>
              <a:latin typeface="+mj-lt"/>
            </a:endParaRPr>
          </a:p>
        </p:txBody>
      </p:sp>
      <p:sp>
        <p:nvSpPr>
          <p:cNvPr id="51" name="Rounded Rectangle 28">
            <a:extLst>
              <a:ext uri="{FF2B5EF4-FFF2-40B4-BE49-F238E27FC236}">
                <a16:creationId xmlns:a16="http://schemas.microsoft.com/office/drawing/2014/main" id="{BF2CE4C6-B21A-4352-BF37-3A68CF96575C}"/>
              </a:ext>
            </a:extLst>
          </p:cNvPr>
          <p:cNvSpPr/>
          <p:nvPr/>
        </p:nvSpPr>
        <p:spPr>
          <a:xfrm>
            <a:off x="5472949" y="5755115"/>
            <a:ext cx="203200" cy="762000"/>
          </a:xfrm>
          <a:prstGeom prst="roundRect">
            <a:avLst/>
          </a:prstGeom>
          <a:solidFill>
            <a:srgbClr val="00B0F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52" name="Rounded Rectangle 28">
            <a:extLst>
              <a:ext uri="{FF2B5EF4-FFF2-40B4-BE49-F238E27FC236}">
                <a16:creationId xmlns:a16="http://schemas.microsoft.com/office/drawing/2014/main" id="{BFFFFB60-0AE3-4BCC-95DB-BE3881647275}"/>
              </a:ext>
            </a:extLst>
          </p:cNvPr>
          <p:cNvSpPr/>
          <p:nvPr/>
        </p:nvSpPr>
        <p:spPr>
          <a:xfrm>
            <a:off x="5873635" y="5755115"/>
            <a:ext cx="203200" cy="762000"/>
          </a:xfrm>
          <a:prstGeom prst="roundRect">
            <a:avLst/>
          </a:prstGeom>
          <a:solidFill>
            <a:srgbClr val="00B0F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53" name="Rounded Rectangle 28">
            <a:extLst>
              <a:ext uri="{FF2B5EF4-FFF2-40B4-BE49-F238E27FC236}">
                <a16:creationId xmlns:a16="http://schemas.microsoft.com/office/drawing/2014/main" id="{E4B82C44-EAE8-4F2D-9EB5-8A757566F6CA}"/>
              </a:ext>
            </a:extLst>
          </p:cNvPr>
          <p:cNvSpPr/>
          <p:nvPr/>
        </p:nvSpPr>
        <p:spPr>
          <a:xfrm>
            <a:off x="6274319" y="5755115"/>
            <a:ext cx="203200" cy="762000"/>
          </a:xfrm>
          <a:prstGeom prst="roundRect">
            <a:avLst/>
          </a:prstGeom>
          <a:solidFill>
            <a:srgbClr val="00B0F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54" name="Rounded Rectangle 28">
            <a:extLst>
              <a:ext uri="{FF2B5EF4-FFF2-40B4-BE49-F238E27FC236}">
                <a16:creationId xmlns:a16="http://schemas.microsoft.com/office/drawing/2014/main" id="{6D9EDBA1-A93B-48C4-9D4A-C4442A0ED7E7}"/>
              </a:ext>
            </a:extLst>
          </p:cNvPr>
          <p:cNvSpPr/>
          <p:nvPr/>
        </p:nvSpPr>
        <p:spPr>
          <a:xfrm>
            <a:off x="9033114" y="1127386"/>
            <a:ext cx="203200" cy="477054"/>
          </a:xfrm>
          <a:prstGeom prst="round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57" name="TextBox 56">
            <a:extLst>
              <a:ext uri="{FF2B5EF4-FFF2-40B4-BE49-F238E27FC236}">
                <a16:creationId xmlns:a16="http://schemas.microsoft.com/office/drawing/2014/main" id="{F22E5A85-7A91-44C8-9651-568F0EA47D2D}"/>
              </a:ext>
            </a:extLst>
          </p:cNvPr>
          <p:cNvSpPr txBox="1"/>
          <p:nvPr/>
        </p:nvSpPr>
        <p:spPr>
          <a:xfrm>
            <a:off x="9288748" y="1164673"/>
            <a:ext cx="2693366" cy="379656"/>
          </a:xfrm>
          <a:prstGeom prst="rect">
            <a:avLst/>
          </a:prstGeom>
          <a:noFill/>
        </p:spPr>
        <p:txBody>
          <a:bodyPr wrap="none" rtlCol="0">
            <a:spAutoFit/>
          </a:bodyPr>
          <a:lstStyle/>
          <a:p>
            <a:pPr defTabSz="914446"/>
            <a:r>
              <a:rPr lang="en-US" sz="1867" dirty="0">
                <a:solidFill>
                  <a:srgbClr val="0A091B"/>
                </a:solidFill>
                <a:latin typeface="Roboto"/>
              </a:rPr>
              <a:t>= Waiting doing nothing</a:t>
            </a:r>
            <a:endParaRPr lang="en-US" sz="1867" b="1" dirty="0">
              <a:solidFill>
                <a:srgbClr val="0A091B"/>
              </a:solidFill>
              <a:latin typeface="Roboto"/>
            </a:endParaRPr>
          </a:p>
        </p:txBody>
      </p:sp>
      <p:sp>
        <p:nvSpPr>
          <p:cNvPr id="58" name="Rounded Rectangle 28">
            <a:extLst>
              <a:ext uri="{FF2B5EF4-FFF2-40B4-BE49-F238E27FC236}">
                <a16:creationId xmlns:a16="http://schemas.microsoft.com/office/drawing/2014/main" id="{A4C420C0-8263-4420-9181-CB507D15458D}"/>
              </a:ext>
            </a:extLst>
          </p:cNvPr>
          <p:cNvSpPr/>
          <p:nvPr/>
        </p:nvSpPr>
        <p:spPr>
          <a:xfrm>
            <a:off x="9033114" y="1699425"/>
            <a:ext cx="203200" cy="477054"/>
          </a:xfrm>
          <a:prstGeom prst="roundRect">
            <a:avLst/>
          </a:prstGeom>
          <a:solidFill>
            <a:srgbClr val="00B0F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0B0F0"/>
              </a:solidFill>
              <a:latin typeface="Roboto"/>
            </a:endParaRPr>
          </a:p>
        </p:txBody>
      </p:sp>
      <p:sp>
        <p:nvSpPr>
          <p:cNvPr id="59" name="TextBox 58">
            <a:extLst>
              <a:ext uri="{FF2B5EF4-FFF2-40B4-BE49-F238E27FC236}">
                <a16:creationId xmlns:a16="http://schemas.microsoft.com/office/drawing/2014/main" id="{19BDD62D-F7D1-4291-8DDA-2C06AAB1F580}"/>
              </a:ext>
            </a:extLst>
          </p:cNvPr>
          <p:cNvSpPr txBox="1"/>
          <p:nvPr/>
        </p:nvSpPr>
        <p:spPr>
          <a:xfrm>
            <a:off x="9288748" y="1736711"/>
            <a:ext cx="1997663" cy="379656"/>
          </a:xfrm>
          <a:prstGeom prst="rect">
            <a:avLst/>
          </a:prstGeom>
          <a:noFill/>
        </p:spPr>
        <p:txBody>
          <a:bodyPr wrap="none" rtlCol="0">
            <a:spAutoFit/>
          </a:bodyPr>
          <a:lstStyle/>
          <a:p>
            <a:pPr defTabSz="914446"/>
            <a:r>
              <a:rPr lang="en-US" sz="1867" dirty="0">
                <a:solidFill>
                  <a:srgbClr val="0A091B"/>
                </a:solidFill>
                <a:latin typeface="Roboto"/>
              </a:rPr>
              <a:t>= Executing code</a:t>
            </a:r>
            <a:endParaRPr lang="en-US" sz="1867" b="1" dirty="0">
              <a:solidFill>
                <a:srgbClr val="0A091B"/>
              </a:solidFill>
              <a:latin typeface="Roboto"/>
            </a:endParaRPr>
          </a:p>
        </p:txBody>
      </p:sp>
      <p:sp>
        <p:nvSpPr>
          <p:cNvPr id="28" name="Rectangle 27">
            <a:extLst>
              <a:ext uri="{FF2B5EF4-FFF2-40B4-BE49-F238E27FC236}">
                <a16:creationId xmlns:a16="http://schemas.microsoft.com/office/drawing/2014/main" id="{A39BF570-72DD-4508-94A2-DA373CD57707}"/>
              </a:ext>
            </a:extLst>
          </p:cNvPr>
          <p:cNvSpPr/>
          <p:nvPr/>
        </p:nvSpPr>
        <p:spPr>
          <a:xfrm>
            <a:off x="594031" y="2107736"/>
            <a:ext cx="304800" cy="3048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29" name="Rectangle 28">
            <a:extLst>
              <a:ext uri="{FF2B5EF4-FFF2-40B4-BE49-F238E27FC236}">
                <a16:creationId xmlns:a16="http://schemas.microsoft.com/office/drawing/2014/main" id="{EB31EAE7-ABA6-4404-A109-72088BBCA70A}"/>
              </a:ext>
            </a:extLst>
          </p:cNvPr>
          <p:cNvSpPr/>
          <p:nvPr/>
        </p:nvSpPr>
        <p:spPr>
          <a:xfrm>
            <a:off x="594031" y="2730640"/>
            <a:ext cx="304800" cy="3048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35" name="TextBox 34">
            <a:extLst>
              <a:ext uri="{FF2B5EF4-FFF2-40B4-BE49-F238E27FC236}">
                <a16:creationId xmlns:a16="http://schemas.microsoft.com/office/drawing/2014/main" id="{E16BCC6E-E72E-4D17-8007-761E6618E8D8}"/>
              </a:ext>
            </a:extLst>
          </p:cNvPr>
          <p:cNvSpPr txBox="1"/>
          <p:nvPr/>
        </p:nvSpPr>
        <p:spPr>
          <a:xfrm>
            <a:off x="594031" y="3697667"/>
            <a:ext cx="7340471" cy="420564"/>
          </a:xfrm>
          <a:prstGeom prst="rect">
            <a:avLst/>
          </a:prstGeom>
          <a:noFill/>
        </p:spPr>
        <p:txBody>
          <a:bodyPr wrap="none" rtlCol="0">
            <a:spAutoFit/>
          </a:bodyPr>
          <a:lstStyle/>
          <a:p>
            <a:pPr defTabSz="914446"/>
            <a:r>
              <a:rPr lang="en-US" sz="2133" b="1" dirty="0">
                <a:solidFill>
                  <a:srgbClr val="0A091B"/>
                </a:solidFill>
                <a:latin typeface="Roboto"/>
              </a:rPr>
              <a:t>We didn’t wait. But who will handle the result once it arrives?</a:t>
            </a:r>
          </a:p>
        </p:txBody>
      </p:sp>
    </p:spTree>
    <p:extLst>
      <p:ext uri="{BB962C8B-B14F-4D97-AF65-F5344CB8AC3E}">
        <p14:creationId xmlns:p14="http://schemas.microsoft.com/office/powerpoint/2010/main" val="2267843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950" y="523445"/>
            <a:ext cx="9414823" cy="923330"/>
          </a:xfrm>
        </p:spPr>
        <p:txBody>
          <a:bodyPr/>
          <a:lstStyle/>
          <a:p>
            <a:r>
              <a:rPr lang="en-US" dirty="0">
                <a:solidFill>
                  <a:srgbClr val="00B0F0"/>
                </a:solidFill>
              </a:rPr>
              <a:t>5.5. Guard process uptime using the right tool</a:t>
            </a:r>
            <a:br>
              <a:rPr lang="en-US" dirty="0">
                <a:solidFill>
                  <a:srgbClr val="00B0F0"/>
                </a:solidFill>
              </a:rPr>
            </a:br>
            <a:endParaRPr lang="en-US" dirty="0">
              <a:solidFill>
                <a:srgbClr val="00B0F0"/>
              </a:solidFill>
            </a:endParaRPr>
          </a:p>
        </p:txBody>
      </p:sp>
      <p:sp>
        <p:nvSpPr>
          <p:cNvPr id="3" name="Rectangle 2"/>
          <p:cNvSpPr/>
          <p:nvPr/>
        </p:nvSpPr>
        <p:spPr>
          <a:xfrm>
            <a:off x="607950" y="1122931"/>
            <a:ext cx="11231749" cy="403187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4292E"/>
                </a:solidFill>
                <a:effectLst/>
                <a:uLnTx/>
                <a:uFillTx/>
                <a:latin typeface="Roboto"/>
                <a:ea typeface="+mn-ea"/>
                <a:cs typeface="+mn-cs"/>
              </a:rPr>
              <a:t>TL;DR:</a:t>
            </a:r>
            <a:r>
              <a:rPr kumimoji="0" lang="en-US" sz="3200" b="0" i="0" u="none" strike="noStrike" kern="1200" cap="none" spc="0" normalizeH="0" baseline="0" noProof="0" dirty="0">
                <a:ln>
                  <a:noFill/>
                </a:ln>
                <a:solidFill>
                  <a:srgbClr val="24292E"/>
                </a:solidFill>
                <a:effectLst/>
                <a:uLnTx/>
                <a:uFillTx/>
                <a:latin typeface="Roboto"/>
                <a:ea typeface="+mn-ea"/>
                <a:cs typeface="+mn-cs"/>
              </a:rPr>
              <a:t> The process must go on and get restarted upon failures. For simple scenarios, ‘</a:t>
            </a:r>
            <a:r>
              <a:rPr kumimoji="0" lang="en-US" sz="3200" b="0" i="0" u="none" strike="noStrike" kern="1200" cap="none" spc="0" normalizeH="0" baseline="0" noProof="0" dirty="0" err="1">
                <a:ln>
                  <a:noFill/>
                </a:ln>
                <a:solidFill>
                  <a:srgbClr val="24292E"/>
                </a:solidFill>
                <a:effectLst/>
                <a:uLnTx/>
                <a:uFillTx/>
                <a:latin typeface="Roboto"/>
                <a:ea typeface="+mn-ea"/>
                <a:cs typeface="+mn-cs"/>
              </a:rPr>
              <a:t>restarter</a:t>
            </a:r>
            <a:r>
              <a:rPr kumimoji="0" lang="en-US" sz="3200" b="0" i="0" u="none" strike="noStrike" kern="1200" cap="none" spc="0" normalizeH="0" baseline="0" noProof="0" dirty="0">
                <a:ln>
                  <a:noFill/>
                </a:ln>
                <a:solidFill>
                  <a:srgbClr val="24292E"/>
                </a:solidFill>
                <a:effectLst/>
                <a:uLnTx/>
                <a:uFillTx/>
                <a:latin typeface="Roboto"/>
                <a:ea typeface="+mn-ea"/>
                <a:cs typeface="+mn-cs"/>
              </a:rPr>
              <a:t>’ tools like PM2 might be enough but in today ‘</a:t>
            </a:r>
            <a:r>
              <a:rPr kumimoji="0" lang="en-US" sz="3200" b="0" i="0" u="none" strike="noStrike" kern="1200" cap="none" spc="0" normalizeH="0" baseline="0" noProof="0" dirty="0" err="1">
                <a:ln>
                  <a:noFill/>
                </a:ln>
                <a:solidFill>
                  <a:srgbClr val="24292E"/>
                </a:solidFill>
                <a:effectLst/>
                <a:uLnTx/>
                <a:uFillTx/>
                <a:latin typeface="Roboto"/>
                <a:ea typeface="+mn-ea"/>
                <a:cs typeface="+mn-cs"/>
              </a:rPr>
              <a:t>dockerized</a:t>
            </a:r>
            <a:r>
              <a:rPr kumimoji="0" lang="en-US" sz="3200" b="0" i="0" u="none" strike="noStrike" kern="1200" cap="none" spc="0" normalizeH="0" baseline="0" noProof="0" dirty="0">
                <a:ln>
                  <a:noFill/>
                </a:ln>
                <a:solidFill>
                  <a:srgbClr val="24292E"/>
                </a:solidFill>
                <a:effectLst/>
                <a:uLnTx/>
                <a:uFillTx/>
                <a:latin typeface="Roboto"/>
                <a:ea typeface="+mn-ea"/>
                <a:cs typeface="+mn-cs"/>
              </a:rPr>
              <a:t>’ world – a cluster management tools should be considered as well</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3200" b="0" i="0" u="none" strike="noStrike" kern="1200" cap="none" spc="0" normalizeH="0" baseline="0" noProof="0" dirty="0">
                <a:ln>
                  <a:noFill/>
                </a:ln>
                <a:solidFill>
                  <a:srgbClr val="24292E"/>
                </a:solidFill>
                <a:effectLst/>
                <a:uLnTx/>
                <a:uFillTx/>
                <a:latin typeface="Roboto"/>
                <a:ea typeface="+mn-ea"/>
                <a:cs typeface="+mn-cs"/>
              </a:rPr>
              <a:t> Running dozens of instances without a clear strategy and too many tools together (cluster management, </a:t>
            </a:r>
            <a:r>
              <a:rPr kumimoji="0" lang="en-US" sz="3200" b="0" i="0" u="none" strike="noStrike" kern="1200" cap="none" spc="0" normalizeH="0" baseline="0" noProof="0" dirty="0" err="1">
                <a:ln>
                  <a:noFill/>
                </a:ln>
                <a:solidFill>
                  <a:srgbClr val="24292E"/>
                </a:solidFill>
                <a:effectLst/>
                <a:uLnTx/>
                <a:uFillTx/>
                <a:latin typeface="Roboto"/>
                <a:ea typeface="+mn-ea"/>
                <a:cs typeface="+mn-cs"/>
              </a:rPr>
              <a:t>docker</a:t>
            </a:r>
            <a:r>
              <a:rPr kumimoji="0" lang="en-US" sz="3200" b="0" i="0" u="none" strike="noStrike" kern="1200" cap="none" spc="0" normalizeH="0" baseline="0" noProof="0" dirty="0">
                <a:ln>
                  <a:noFill/>
                </a:ln>
                <a:solidFill>
                  <a:srgbClr val="24292E"/>
                </a:solidFill>
                <a:effectLst/>
                <a:uLnTx/>
                <a:uFillTx/>
                <a:latin typeface="Roboto"/>
                <a:ea typeface="+mn-ea"/>
                <a:cs typeface="+mn-cs"/>
              </a:rPr>
              <a:t>, PM2) might lead to a </a:t>
            </a:r>
            <a:r>
              <a:rPr kumimoji="0" lang="en-US" sz="3200" b="0" i="0" u="none" strike="noStrike" kern="1200" cap="none" spc="0" normalizeH="0" baseline="0" noProof="0" dirty="0" err="1">
                <a:ln>
                  <a:noFill/>
                </a:ln>
                <a:solidFill>
                  <a:srgbClr val="24292E"/>
                </a:solidFill>
                <a:effectLst/>
                <a:uLnTx/>
                <a:uFillTx/>
                <a:latin typeface="Roboto"/>
                <a:ea typeface="+mn-ea"/>
                <a:cs typeface="+mn-cs"/>
              </a:rPr>
              <a:t>DevOps</a:t>
            </a:r>
            <a:r>
              <a:rPr kumimoji="0" lang="en-US" sz="3200" b="0" i="0" u="none" strike="noStrike" kern="1200" cap="none" spc="0" normalizeH="0" baseline="0" noProof="0" dirty="0">
                <a:ln>
                  <a:noFill/>
                </a:ln>
                <a:solidFill>
                  <a:srgbClr val="24292E"/>
                </a:solidFill>
                <a:effectLst/>
                <a:uLnTx/>
                <a:uFillTx/>
                <a:latin typeface="Roboto"/>
                <a:ea typeface="+mn-ea"/>
                <a:cs typeface="+mn-cs"/>
              </a:rPr>
              <a:t> chaos</a:t>
            </a:r>
          </a:p>
        </p:txBody>
      </p:sp>
    </p:spTree>
    <p:extLst>
      <p:ext uri="{BB962C8B-B14F-4D97-AF65-F5344CB8AC3E}">
        <p14:creationId xmlns:p14="http://schemas.microsoft.com/office/powerpoint/2010/main" val="1407801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4200" y="1978644"/>
            <a:ext cx="10946740" cy="409342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58591"/>
                </a:solidFill>
                <a:effectLst/>
                <a:uLnTx/>
                <a:uFillTx/>
                <a:latin typeface="Roboto"/>
                <a:ea typeface="+mn-ea"/>
                <a:cs typeface="+mn-cs"/>
              </a:rPr>
              <a:t>At the base level, Node processes must be guarded and restarted upon failures. Simply put, for small apps and those who don’t use containers – tools like </a:t>
            </a:r>
            <a:r>
              <a:rPr kumimoji="0" lang="en-US" sz="2000" b="0" i="0" u="none" strike="noStrike" kern="1200" cap="none" spc="0" normalizeH="0" baseline="0" noProof="0" dirty="0">
                <a:ln>
                  <a:noFill/>
                </a:ln>
                <a:solidFill>
                  <a:srgbClr val="858591"/>
                </a:solidFill>
                <a:effectLst/>
                <a:uLnTx/>
                <a:uFillTx/>
                <a:latin typeface="Roboto"/>
                <a:ea typeface="+mn-ea"/>
                <a:cs typeface="+mn-cs"/>
                <a:hlinkClick r:id="rId2"/>
              </a:rPr>
              <a:t>PM2</a:t>
            </a:r>
            <a:r>
              <a:rPr kumimoji="0" lang="en-US" sz="2000" b="0" i="0" u="none" strike="noStrike" kern="1200" cap="none" spc="0" normalizeH="0" baseline="0" noProof="0" dirty="0">
                <a:ln>
                  <a:noFill/>
                </a:ln>
                <a:solidFill>
                  <a:srgbClr val="858591"/>
                </a:solidFill>
                <a:effectLst/>
                <a:uLnTx/>
                <a:uFillTx/>
                <a:latin typeface="Roboto"/>
                <a:ea typeface="+mn-ea"/>
                <a:cs typeface="+mn-cs"/>
              </a:rPr>
              <a:t> are perfect as they bring simplicity, restarting capabilities and also rich integration with Node. Others with strong Linux skills might use </a:t>
            </a:r>
            <a:r>
              <a:rPr kumimoji="0" lang="en-US" sz="2000" b="0" i="0" u="none" strike="noStrike" kern="1200" cap="none" spc="0" normalizeH="0" baseline="0" noProof="0" dirty="0" err="1">
                <a:ln>
                  <a:noFill/>
                </a:ln>
                <a:solidFill>
                  <a:srgbClr val="858591"/>
                </a:solidFill>
                <a:effectLst/>
                <a:uLnTx/>
                <a:uFillTx/>
                <a:latin typeface="Roboto"/>
                <a:ea typeface="+mn-ea"/>
                <a:cs typeface="+mn-cs"/>
              </a:rPr>
              <a:t>systemd</a:t>
            </a:r>
            <a:r>
              <a:rPr kumimoji="0" lang="en-US" sz="2000" b="0" i="0" u="none" strike="noStrike" kern="1200" cap="none" spc="0" normalizeH="0" baseline="0" noProof="0" dirty="0">
                <a:ln>
                  <a:noFill/>
                </a:ln>
                <a:solidFill>
                  <a:srgbClr val="858591"/>
                </a:solidFill>
                <a:effectLst/>
                <a:uLnTx/>
                <a:uFillTx/>
                <a:latin typeface="Roboto"/>
                <a:ea typeface="+mn-ea"/>
                <a:cs typeface="+mn-cs"/>
              </a:rPr>
              <a:t> and run Node as a service. Things get more interesting for apps that use </a:t>
            </a:r>
            <a:r>
              <a:rPr kumimoji="0" lang="en-US" sz="2000" b="0" i="0" u="none" strike="noStrike" kern="1200" cap="none" spc="0" normalizeH="0" baseline="0" noProof="0" dirty="0" err="1">
                <a:ln>
                  <a:noFill/>
                </a:ln>
                <a:solidFill>
                  <a:srgbClr val="858591"/>
                </a:solidFill>
                <a:effectLst/>
                <a:uLnTx/>
                <a:uFillTx/>
                <a:latin typeface="Roboto"/>
                <a:ea typeface="+mn-ea"/>
                <a:cs typeface="+mn-cs"/>
              </a:rPr>
              <a:t>Docker</a:t>
            </a:r>
            <a:r>
              <a:rPr kumimoji="0" lang="en-US" sz="2000" b="0" i="0" u="none" strike="noStrike" kern="1200" cap="none" spc="0" normalizeH="0" baseline="0" noProof="0" dirty="0">
                <a:ln>
                  <a:noFill/>
                </a:ln>
                <a:solidFill>
                  <a:srgbClr val="858591"/>
                </a:solidFill>
                <a:effectLst/>
                <a:uLnTx/>
                <a:uFillTx/>
                <a:latin typeface="Roboto"/>
                <a:ea typeface="+mn-ea"/>
                <a:cs typeface="+mn-cs"/>
              </a:rPr>
              <a:t> or any container technology since those are usually accompanied by cluster management and orchestration tools (e.g. </a:t>
            </a:r>
            <a:r>
              <a:rPr kumimoji="0" lang="en-US" sz="2000" b="0" i="0" u="none" strike="noStrike" kern="1200" cap="none" spc="0" normalizeH="0" baseline="0" noProof="0" dirty="0">
                <a:ln>
                  <a:noFill/>
                </a:ln>
                <a:solidFill>
                  <a:srgbClr val="858591"/>
                </a:solidFill>
                <a:effectLst/>
                <a:uLnTx/>
                <a:uFillTx/>
                <a:latin typeface="Roboto"/>
                <a:ea typeface="+mn-ea"/>
                <a:cs typeface="+mn-cs"/>
                <a:hlinkClick r:id="rId3"/>
              </a:rPr>
              <a:t>AWS ECS</a:t>
            </a:r>
            <a:r>
              <a:rPr kumimoji="0" lang="en-US" sz="2000" b="0" i="0" u="none" strike="noStrike" kern="1200" cap="none" spc="0" normalizeH="0" baseline="0" noProof="0" dirty="0">
                <a:ln>
                  <a:noFill/>
                </a:ln>
                <a:solidFill>
                  <a:srgbClr val="858591"/>
                </a:solidFill>
                <a:effectLst/>
                <a:uLnTx/>
                <a:uFillTx/>
                <a:latin typeface="Roboto"/>
                <a:ea typeface="+mn-ea"/>
                <a:cs typeface="+mn-cs"/>
              </a:rPr>
              <a:t>, </a:t>
            </a:r>
            <a:r>
              <a:rPr kumimoji="0" lang="en-US" sz="2000" b="0" i="0" u="none" strike="noStrike" kern="1200" cap="none" spc="0" normalizeH="0" baseline="0" noProof="0" dirty="0" err="1">
                <a:ln>
                  <a:noFill/>
                </a:ln>
                <a:solidFill>
                  <a:srgbClr val="858591"/>
                </a:solidFill>
                <a:effectLst/>
                <a:uLnTx/>
                <a:uFillTx/>
                <a:latin typeface="Roboto"/>
                <a:ea typeface="+mn-ea"/>
                <a:cs typeface="+mn-cs"/>
                <a:hlinkClick r:id="rId4"/>
              </a:rPr>
              <a:t>Kubernetes</a:t>
            </a:r>
            <a:r>
              <a:rPr kumimoji="0" lang="en-US" sz="2000" b="0" i="0" u="none" strike="noStrike" kern="1200" cap="none" spc="0" normalizeH="0" baseline="0" noProof="0" dirty="0">
                <a:ln>
                  <a:noFill/>
                </a:ln>
                <a:solidFill>
                  <a:srgbClr val="858591"/>
                </a:solidFill>
                <a:effectLst/>
                <a:uLnTx/>
                <a:uFillTx/>
                <a:latin typeface="Roboto"/>
                <a:ea typeface="+mn-ea"/>
                <a:cs typeface="+mn-cs"/>
              </a:rPr>
              <a:t>, </a:t>
            </a:r>
            <a:r>
              <a:rPr kumimoji="0" lang="en-US" sz="2000" b="0" i="0" u="none" strike="noStrike" kern="1200" cap="none" spc="0" normalizeH="0" baseline="0" noProof="0" dirty="0" err="1">
                <a:ln>
                  <a:noFill/>
                </a:ln>
                <a:solidFill>
                  <a:srgbClr val="858591"/>
                </a:solidFill>
                <a:effectLst/>
                <a:uLnTx/>
                <a:uFillTx/>
                <a:latin typeface="Roboto"/>
                <a:ea typeface="+mn-ea"/>
                <a:cs typeface="+mn-cs"/>
              </a:rPr>
              <a:t>etc</a:t>
            </a:r>
            <a:r>
              <a:rPr kumimoji="0" lang="en-US" sz="2000" b="0" i="0" u="none" strike="noStrike" kern="1200" cap="none" spc="0" normalizeH="0" baseline="0" noProof="0" dirty="0">
                <a:ln>
                  <a:noFill/>
                </a:ln>
                <a:solidFill>
                  <a:srgbClr val="858591"/>
                </a:solidFill>
                <a:effectLst/>
                <a:uLnTx/>
                <a:uFillTx/>
                <a:latin typeface="Roboto"/>
                <a:ea typeface="+mn-ea"/>
                <a:cs typeface="+mn-cs"/>
              </a:rPr>
              <a:t>) that deploy, monitor and heal containers. Having all those rich cluster management features including container restart, why mess up with other tools like PM2? There’s no bulletproof answer. There are good reasons to keep PM2 within containers (mostly its containers specific version </a:t>
            </a:r>
            <a:r>
              <a:rPr kumimoji="0" lang="en-US" sz="2000" b="0" i="0" u="none" strike="noStrike" kern="1200" cap="none" spc="0" normalizeH="0" baseline="0" noProof="0" dirty="0">
                <a:ln>
                  <a:noFill/>
                </a:ln>
                <a:solidFill>
                  <a:srgbClr val="858591"/>
                </a:solidFill>
                <a:effectLst/>
                <a:uLnTx/>
                <a:uFillTx/>
                <a:latin typeface="Roboto"/>
                <a:ea typeface="+mn-ea"/>
                <a:cs typeface="+mn-cs"/>
                <a:hlinkClick r:id="rId2"/>
              </a:rPr>
              <a:t>pm2-docker</a:t>
            </a:r>
            <a:r>
              <a:rPr kumimoji="0" lang="en-US" sz="2000" b="0" i="0" u="none" strike="noStrike" kern="1200" cap="none" spc="0" normalizeH="0" baseline="0" noProof="0" dirty="0">
                <a:ln>
                  <a:noFill/>
                </a:ln>
                <a:solidFill>
                  <a:srgbClr val="858591"/>
                </a:solidFill>
                <a:effectLst/>
                <a:uLnTx/>
                <a:uFillTx/>
                <a:latin typeface="Roboto"/>
                <a:ea typeface="+mn-ea"/>
                <a:cs typeface="+mn-cs"/>
              </a:rPr>
              <a:t>) as the first guarding tier – it’s much faster to restart a process and provide Node-specific features like flagging to the code when the hosting container asks to gracefully restart. Other might choose to avoid unnecessary layers. To conclude this write-up, no solution suits them all and getting to know the options is the important thing</a:t>
            </a:r>
          </a:p>
        </p:txBody>
      </p:sp>
      <p:sp>
        <p:nvSpPr>
          <p:cNvPr id="4" name="Title 1"/>
          <p:cNvSpPr>
            <a:spLocks noGrp="1"/>
          </p:cNvSpPr>
          <p:nvPr>
            <p:ph type="title"/>
          </p:nvPr>
        </p:nvSpPr>
        <p:spPr>
          <a:xfrm>
            <a:off x="584200" y="511570"/>
            <a:ext cx="9474200" cy="923330"/>
          </a:xfrm>
        </p:spPr>
        <p:txBody>
          <a:bodyPr/>
          <a:lstStyle/>
          <a:p>
            <a:r>
              <a:rPr lang="en-US" dirty="0">
                <a:solidFill>
                  <a:srgbClr val="00B0F0"/>
                </a:solidFill>
              </a:rPr>
              <a:t>5.5. Guard process uptime using the right tool</a:t>
            </a:r>
            <a:br>
              <a:rPr lang="en-US" dirty="0">
                <a:solidFill>
                  <a:srgbClr val="00B0F0"/>
                </a:solidFill>
              </a:rPr>
            </a:br>
            <a:endParaRPr lang="en-US" dirty="0">
              <a:solidFill>
                <a:srgbClr val="00B0F0"/>
              </a:solidFill>
            </a:endParaRPr>
          </a:p>
        </p:txBody>
      </p:sp>
      <p:sp>
        <p:nvSpPr>
          <p:cNvPr id="5" name="Rectangle 4"/>
          <p:cNvSpPr/>
          <p:nvPr/>
        </p:nvSpPr>
        <p:spPr>
          <a:xfrm>
            <a:off x="584200" y="1337440"/>
            <a:ext cx="386035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Tree>
    <p:extLst>
      <p:ext uri="{BB962C8B-B14F-4D97-AF65-F5344CB8AC3E}">
        <p14:creationId xmlns:p14="http://schemas.microsoft.com/office/powerpoint/2010/main" val="1617374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499695"/>
            <a:ext cx="7122886" cy="747214"/>
          </a:xfrm>
        </p:spPr>
        <p:txBody>
          <a:bodyPr/>
          <a:lstStyle/>
          <a:p>
            <a:r>
              <a:rPr lang="en-US" dirty="0">
                <a:solidFill>
                  <a:srgbClr val="00B0F0"/>
                </a:solidFill>
              </a:rPr>
              <a:t>“What Other Bloggers Say”</a:t>
            </a:r>
            <a:br>
              <a:rPr lang="en-US" dirty="0">
                <a:solidFill>
                  <a:srgbClr val="00B0F0"/>
                </a:solidFill>
              </a:rPr>
            </a:br>
            <a:endParaRPr lang="en-US" dirty="0">
              <a:solidFill>
                <a:srgbClr val="00B0F0"/>
              </a:solidFill>
            </a:endParaRPr>
          </a:p>
        </p:txBody>
      </p:sp>
      <p:sp>
        <p:nvSpPr>
          <p:cNvPr id="3" name="Rectangle 2"/>
          <p:cNvSpPr/>
          <p:nvPr/>
        </p:nvSpPr>
        <p:spPr>
          <a:xfrm>
            <a:off x="356260" y="2302593"/>
            <a:ext cx="11388437" cy="230832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6A737D"/>
                </a:solidFill>
                <a:effectLst/>
                <a:uLnTx/>
                <a:uFillTx/>
                <a:latin typeface="Roboto"/>
                <a:ea typeface="+mn-ea"/>
                <a:cs typeface="+mn-cs"/>
              </a:rPr>
              <a:t>“... In development, you started your app simply from the command line with node server.js or something similar. </a:t>
            </a:r>
            <a:r>
              <a:rPr kumimoji="0" lang="en-US" sz="2400" b="1" i="1" u="none" strike="noStrike" kern="1200" cap="none" spc="0" normalizeH="0" baseline="0" noProof="0" dirty="0">
                <a:ln>
                  <a:noFill/>
                </a:ln>
                <a:solidFill>
                  <a:srgbClr val="6A737D"/>
                </a:solidFill>
                <a:effectLst/>
                <a:uLnTx/>
                <a:uFillTx/>
                <a:latin typeface="Roboto"/>
                <a:ea typeface="+mn-ea"/>
                <a:cs typeface="+mn-cs"/>
              </a:rPr>
              <a:t>But doing this in production is a recipe for disaster. If the app crashes, it will be offline</a:t>
            </a:r>
            <a:r>
              <a:rPr kumimoji="0" lang="en-US" sz="2400" b="0" i="1" u="none" strike="noStrike" kern="1200" cap="none" spc="0" normalizeH="0" baseline="0" noProof="0" dirty="0">
                <a:ln>
                  <a:noFill/>
                </a:ln>
                <a:solidFill>
                  <a:srgbClr val="6A737D"/>
                </a:solidFill>
                <a:effectLst/>
                <a:uLnTx/>
                <a:uFillTx/>
                <a:latin typeface="Roboto"/>
                <a:ea typeface="+mn-ea"/>
                <a:cs typeface="+mn-cs"/>
              </a:rPr>
              <a:t> until you restart it. To ensure your app restarts if it crashes, use a process manager. A process manager is a “container” for applications that facilitate deployment, provides high availability, and enables you to manage the application at runtime.”</a:t>
            </a:r>
            <a:endParaRPr kumimoji="0" lang="en-US" sz="2400" b="0" i="1" u="none" strike="noStrike" kern="1200" cap="none" spc="0" normalizeH="0" baseline="0" noProof="0" dirty="0">
              <a:ln>
                <a:noFill/>
              </a:ln>
              <a:solidFill>
                <a:srgbClr val="0A091B"/>
              </a:solidFill>
              <a:effectLst/>
              <a:uLnTx/>
              <a:uFillTx/>
              <a:latin typeface="Roboto"/>
              <a:ea typeface="+mn-ea"/>
              <a:cs typeface="+mn-cs"/>
            </a:endParaRPr>
          </a:p>
        </p:txBody>
      </p:sp>
      <p:sp>
        <p:nvSpPr>
          <p:cNvPr id="4"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5" name="Rectangle 4"/>
          <p:cNvSpPr/>
          <p:nvPr/>
        </p:nvSpPr>
        <p:spPr>
          <a:xfrm>
            <a:off x="356260" y="5297269"/>
            <a:ext cx="7853432"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A091B"/>
                </a:solidFill>
                <a:effectLst/>
                <a:uLnTx/>
                <a:uFillTx/>
                <a:latin typeface="Roboto"/>
                <a:ea typeface="+mn-ea"/>
                <a:cs typeface="+mn-cs"/>
              </a:rPr>
              <a:t>Express Production Best Practices</a:t>
            </a:r>
          </a:p>
        </p:txBody>
      </p:sp>
    </p:spTree>
    <p:extLst>
      <p:ext uri="{BB962C8B-B14F-4D97-AF65-F5344CB8AC3E}">
        <p14:creationId xmlns:p14="http://schemas.microsoft.com/office/powerpoint/2010/main" val="1569788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075" y="639265"/>
            <a:ext cx="7016008" cy="619519"/>
          </a:xfrm>
        </p:spPr>
        <p:txBody>
          <a:bodyPr/>
          <a:lstStyle/>
          <a:p>
            <a:r>
              <a:rPr lang="en-US" dirty="0">
                <a:solidFill>
                  <a:srgbClr val="00B0F0"/>
                </a:solidFill>
              </a:rPr>
              <a:t>“What Other Bloggers Say”</a:t>
            </a:r>
            <a:br>
              <a:rPr lang="en-US" dirty="0">
                <a:solidFill>
                  <a:srgbClr val="00B0F0"/>
                </a:solidFill>
              </a:rPr>
            </a:br>
            <a:endParaRPr lang="en-US" dirty="0">
              <a:solidFill>
                <a:srgbClr val="00B0F0"/>
              </a:solidFill>
            </a:endParaRPr>
          </a:p>
        </p:txBody>
      </p:sp>
      <p:sp>
        <p:nvSpPr>
          <p:cNvPr id="3" name="Rectangle 2"/>
          <p:cNvSpPr/>
          <p:nvPr/>
        </p:nvSpPr>
        <p:spPr>
          <a:xfrm>
            <a:off x="596075" y="2061221"/>
            <a:ext cx="10960925" cy="304698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6A737D"/>
                </a:solidFill>
                <a:effectLst/>
                <a:uLnTx/>
                <a:uFillTx/>
                <a:latin typeface="Roboto"/>
                <a:ea typeface="+mn-ea"/>
                <a:cs typeface="+mn-cs"/>
              </a:rPr>
              <a:t>“... Understanding </a:t>
            </a:r>
            <a:r>
              <a:rPr kumimoji="0" lang="en-US" sz="2400" b="0" i="1" u="none" strike="noStrike" kern="1200" cap="none" spc="0" normalizeH="0" baseline="0" noProof="0" dirty="0" err="1">
                <a:ln>
                  <a:noFill/>
                </a:ln>
                <a:solidFill>
                  <a:srgbClr val="6A737D"/>
                </a:solidFill>
                <a:effectLst/>
                <a:uLnTx/>
                <a:uFillTx/>
                <a:latin typeface="Roboto"/>
                <a:ea typeface="+mn-ea"/>
                <a:cs typeface="+mn-cs"/>
              </a:rPr>
              <a:t>NodeJS</a:t>
            </a:r>
            <a:r>
              <a:rPr kumimoji="0" lang="en-US" sz="2400" b="0" i="1" u="none" strike="noStrike" kern="1200" cap="none" spc="0" normalizeH="0" baseline="0" noProof="0" dirty="0">
                <a:ln>
                  <a:noFill/>
                </a:ln>
                <a:solidFill>
                  <a:srgbClr val="6A737D"/>
                </a:solidFill>
                <a:effectLst/>
                <a:uLnTx/>
                <a:uFillTx/>
                <a:latin typeface="Roboto"/>
                <a:ea typeface="+mn-ea"/>
                <a:cs typeface="+mn-cs"/>
              </a:rPr>
              <a:t> Clustering in </a:t>
            </a:r>
            <a:r>
              <a:rPr kumimoji="0" lang="en-US" sz="2400" b="0" i="1" u="none" strike="noStrike" kern="1200" cap="none" spc="0" normalizeH="0" baseline="0" noProof="0" dirty="0" err="1">
                <a:ln>
                  <a:noFill/>
                </a:ln>
                <a:solidFill>
                  <a:srgbClr val="6A737D"/>
                </a:solidFill>
                <a:effectLst/>
                <a:uLnTx/>
                <a:uFillTx/>
                <a:latin typeface="Roboto"/>
                <a:ea typeface="+mn-ea"/>
                <a:cs typeface="+mn-cs"/>
              </a:rPr>
              <a:t>Docker</a:t>
            </a:r>
            <a:r>
              <a:rPr kumimoji="0" lang="en-US" sz="2400" b="0" i="1" u="none" strike="noStrike" kern="1200" cap="none" spc="0" normalizeH="0" baseline="0" noProof="0" dirty="0">
                <a:ln>
                  <a:noFill/>
                </a:ln>
                <a:solidFill>
                  <a:srgbClr val="6A737D"/>
                </a:solidFill>
                <a:effectLst/>
                <a:uLnTx/>
                <a:uFillTx/>
                <a:latin typeface="Roboto"/>
                <a:ea typeface="+mn-ea"/>
                <a:cs typeface="+mn-cs"/>
              </a:rPr>
              <a:t>-Land “</a:t>
            </a:r>
            <a:r>
              <a:rPr kumimoji="0" lang="en-US" sz="2400" b="0" i="1" u="none" strike="noStrike" kern="1200" cap="none" spc="0" normalizeH="0" baseline="0" noProof="0" dirty="0" err="1">
                <a:ln>
                  <a:noFill/>
                </a:ln>
                <a:solidFill>
                  <a:srgbClr val="6A737D"/>
                </a:solidFill>
                <a:effectLst/>
                <a:uLnTx/>
                <a:uFillTx/>
                <a:latin typeface="Roboto"/>
                <a:ea typeface="+mn-ea"/>
                <a:cs typeface="+mn-cs"/>
              </a:rPr>
              <a:t>Docker</a:t>
            </a:r>
            <a:r>
              <a:rPr kumimoji="0" lang="en-US" sz="2400" b="0" i="1" u="none" strike="noStrike" kern="1200" cap="none" spc="0" normalizeH="0" baseline="0" noProof="0" dirty="0">
                <a:ln>
                  <a:noFill/>
                </a:ln>
                <a:solidFill>
                  <a:srgbClr val="6A737D"/>
                </a:solidFill>
                <a:effectLst/>
                <a:uLnTx/>
                <a:uFillTx/>
                <a:latin typeface="Roboto"/>
                <a:ea typeface="+mn-ea"/>
                <a:cs typeface="+mn-cs"/>
              </a:rPr>
              <a:t> containers are streamlined, lightweight virtual environments, designed to simplify processes to their bare minimum. Processes that manage and coordinate their own resources are no longer as valuable. </a:t>
            </a:r>
            <a:r>
              <a:rPr kumimoji="0" lang="en-US" sz="2400" b="1" i="1" u="none" strike="noStrike" kern="1200" cap="none" spc="0" normalizeH="0" baseline="0" noProof="0" dirty="0">
                <a:ln>
                  <a:noFill/>
                </a:ln>
                <a:solidFill>
                  <a:srgbClr val="6A737D"/>
                </a:solidFill>
                <a:effectLst/>
                <a:uLnTx/>
                <a:uFillTx/>
                <a:latin typeface="Roboto"/>
                <a:ea typeface="+mn-ea"/>
                <a:cs typeface="+mn-cs"/>
              </a:rPr>
              <a:t>Instead, management stacks like </a:t>
            </a:r>
            <a:r>
              <a:rPr kumimoji="0" lang="en-US" sz="2400" b="1" i="1" u="none" strike="noStrike" kern="1200" cap="none" spc="0" normalizeH="0" baseline="0" noProof="0" dirty="0" err="1">
                <a:ln>
                  <a:noFill/>
                </a:ln>
                <a:solidFill>
                  <a:srgbClr val="6A737D"/>
                </a:solidFill>
                <a:effectLst/>
                <a:uLnTx/>
                <a:uFillTx/>
                <a:latin typeface="Roboto"/>
                <a:ea typeface="+mn-ea"/>
                <a:cs typeface="+mn-cs"/>
              </a:rPr>
              <a:t>Kubernetes</a:t>
            </a:r>
            <a:r>
              <a:rPr kumimoji="0" lang="en-US" sz="2400" b="1" i="1" u="none" strike="noStrike" kern="1200" cap="none" spc="0" normalizeH="0" baseline="0" noProof="0" dirty="0">
                <a:ln>
                  <a:noFill/>
                </a:ln>
                <a:solidFill>
                  <a:srgbClr val="6A737D"/>
                </a:solidFill>
                <a:effectLst/>
                <a:uLnTx/>
                <a:uFillTx/>
                <a:latin typeface="Roboto"/>
                <a:ea typeface="+mn-ea"/>
                <a:cs typeface="+mn-cs"/>
              </a:rPr>
              <a:t>, </a:t>
            </a:r>
            <a:r>
              <a:rPr kumimoji="0" lang="en-US" sz="2400" b="1" i="1" u="none" strike="noStrike" kern="1200" cap="none" spc="0" normalizeH="0" baseline="0" noProof="0" dirty="0" err="1">
                <a:ln>
                  <a:noFill/>
                </a:ln>
                <a:solidFill>
                  <a:srgbClr val="6A737D"/>
                </a:solidFill>
                <a:effectLst/>
                <a:uLnTx/>
                <a:uFillTx/>
                <a:latin typeface="Roboto"/>
                <a:ea typeface="+mn-ea"/>
                <a:cs typeface="+mn-cs"/>
              </a:rPr>
              <a:t>Mesos</a:t>
            </a:r>
            <a:r>
              <a:rPr kumimoji="0" lang="en-US" sz="2400" b="1" i="1" u="none" strike="noStrike" kern="1200" cap="none" spc="0" normalizeH="0" baseline="0" noProof="0" dirty="0">
                <a:ln>
                  <a:noFill/>
                </a:ln>
                <a:solidFill>
                  <a:srgbClr val="6A737D"/>
                </a:solidFill>
                <a:effectLst/>
                <a:uLnTx/>
                <a:uFillTx/>
                <a:latin typeface="Roboto"/>
                <a:ea typeface="+mn-ea"/>
                <a:cs typeface="+mn-cs"/>
              </a:rPr>
              <a:t>, and Cattle have popularized the concept that these resources should be managed infrastructure-wide</a:t>
            </a:r>
            <a:r>
              <a:rPr kumimoji="0" lang="en-US" sz="2400" b="0" i="1" u="none" strike="noStrike" kern="1200" cap="none" spc="0" normalizeH="0" baseline="0" noProof="0" dirty="0">
                <a:ln>
                  <a:noFill/>
                </a:ln>
                <a:solidFill>
                  <a:srgbClr val="6A737D"/>
                </a:solidFill>
                <a:effectLst/>
                <a:uLnTx/>
                <a:uFillTx/>
                <a:latin typeface="Roboto"/>
                <a:ea typeface="+mn-ea"/>
                <a:cs typeface="+mn-cs"/>
              </a:rPr>
              <a:t>. CPU and memory resources are allocated by “schedulers”, and network resources are managed by stack-provided load balancers.”</a:t>
            </a:r>
            <a:endParaRPr kumimoji="0" lang="en-US" sz="2400" b="0" i="1" u="none" strike="noStrike" kern="1200" cap="none" spc="0" normalizeH="0" baseline="0" noProof="0" dirty="0">
              <a:ln>
                <a:noFill/>
              </a:ln>
              <a:solidFill>
                <a:srgbClr val="0A091B"/>
              </a:solidFill>
              <a:effectLst/>
              <a:uLnTx/>
              <a:uFillTx/>
              <a:latin typeface="Roboto"/>
              <a:ea typeface="+mn-ea"/>
              <a:cs typeface="+mn-cs"/>
            </a:endParaRPr>
          </a:p>
        </p:txBody>
      </p:sp>
      <p:sp>
        <p:nvSpPr>
          <p:cNvPr id="4"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5" name="Rectangle 4"/>
          <p:cNvSpPr/>
          <p:nvPr/>
        </p:nvSpPr>
        <p:spPr>
          <a:xfrm>
            <a:off x="639947" y="5469025"/>
            <a:ext cx="10166598"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Roboto"/>
                <a:ea typeface="+mn-ea"/>
                <a:cs typeface="+mn-cs"/>
              </a:rPr>
              <a:t>From the Medium blog post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A091B"/>
                </a:solidFill>
                <a:effectLst/>
                <a:uLnTx/>
                <a:uFillTx/>
                <a:latin typeface="Roboto"/>
                <a:ea typeface="+mn-ea"/>
                <a:cs typeface="+mn-cs"/>
              </a:rPr>
              <a:t>Understanding Node Clustering</a:t>
            </a:r>
          </a:p>
        </p:txBody>
      </p:sp>
    </p:spTree>
    <p:extLst>
      <p:ext uri="{BB962C8B-B14F-4D97-AF65-F5344CB8AC3E}">
        <p14:creationId xmlns:p14="http://schemas.microsoft.com/office/powerpoint/2010/main" val="3901405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199" y="582822"/>
            <a:ext cx="7526647" cy="923330"/>
          </a:xfrm>
        </p:spPr>
        <p:txBody>
          <a:bodyPr/>
          <a:lstStyle/>
          <a:p>
            <a:r>
              <a:rPr lang="en-US" dirty="0">
                <a:solidFill>
                  <a:srgbClr val="00B0F0"/>
                </a:solidFill>
              </a:rPr>
              <a:t>5.6. Utilize all CPU cores</a:t>
            </a:r>
            <a:br>
              <a:rPr lang="en-US" dirty="0">
                <a:solidFill>
                  <a:srgbClr val="00B0F0"/>
                </a:solidFill>
              </a:rPr>
            </a:br>
            <a:endParaRPr lang="en-US" dirty="0">
              <a:solidFill>
                <a:srgbClr val="00B0F0"/>
              </a:solidFill>
            </a:endParaRPr>
          </a:p>
        </p:txBody>
      </p:sp>
      <p:sp>
        <p:nvSpPr>
          <p:cNvPr id="3" name="Rectangle 2"/>
          <p:cNvSpPr/>
          <p:nvPr/>
        </p:nvSpPr>
        <p:spPr>
          <a:xfrm>
            <a:off x="584199" y="1506152"/>
            <a:ext cx="11136746" cy="341632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TL;DR:</a:t>
            </a:r>
            <a:r>
              <a:rPr kumimoji="0" lang="en-US" sz="2400" b="0" i="0" u="none" strike="noStrike" kern="1200" cap="none" spc="0" normalizeH="0" baseline="0" noProof="0" dirty="0">
                <a:ln>
                  <a:noFill/>
                </a:ln>
                <a:solidFill>
                  <a:srgbClr val="24292E"/>
                </a:solidFill>
                <a:effectLst/>
                <a:uLnTx/>
                <a:uFillTx/>
                <a:latin typeface="Roboto"/>
                <a:ea typeface="+mn-ea"/>
                <a:cs typeface="+mn-cs"/>
              </a:rPr>
              <a:t> At its basic form, a Node app runs on a single CPU core while all other are left idling. It’s your duty to replicate the Node process and utilize all CPUs – For small-medium apps you may use Node Cluster or PM2. For a larger app consider replicating the process using some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Docker</a:t>
            </a:r>
            <a:r>
              <a:rPr kumimoji="0" lang="en-US" sz="2400" b="0" i="0" u="none" strike="noStrike" kern="1200" cap="none" spc="0" normalizeH="0" baseline="0" noProof="0" dirty="0">
                <a:ln>
                  <a:noFill/>
                </a:ln>
                <a:solidFill>
                  <a:srgbClr val="24292E"/>
                </a:solidFill>
                <a:effectLst/>
                <a:uLnTx/>
                <a:uFillTx/>
                <a:latin typeface="Roboto"/>
                <a:ea typeface="+mn-ea"/>
                <a:cs typeface="+mn-cs"/>
              </a:rPr>
              <a:t> cluster (e.g. K8S, ECS) or deployment scripts that are based on Linux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init</a:t>
            </a:r>
            <a:r>
              <a:rPr kumimoji="0" lang="en-US" sz="2400" b="0" i="0" u="none" strike="noStrike" kern="1200" cap="none" spc="0" normalizeH="0" baseline="0" noProof="0" dirty="0">
                <a:ln>
                  <a:noFill/>
                </a:ln>
                <a:solidFill>
                  <a:srgbClr val="24292E"/>
                </a:solidFill>
                <a:effectLst/>
                <a:uLnTx/>
                <a:uFillTx/>
                <a:latin typeface="Roboto"/>
                <a:ea typeface="+mn-ea"/>
                <a:cs typeface="+mn-cs"/>
              </a:rPr>
              <a:t> system (e.g.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systemd</a:t>
            </a:r>
            <a:r>
              <a:rPr kumimoji="0" lang="en-US" sz="2400" b="0" i="0" u="none" strike="noStrike" kern="1200" cap="none" spc="0" normalizeH="0" baseline="0" noProof="0" dirty="0">
                <a:ln>
                  <a:noFill/>
                </a:ln>
                <a:solidFill>
                  <a:srgbClr val="24292E"/>
                </a:solidFill>
                <a:effectLst/>
                <a:uLnTx/>
                <a:uFillTx/>
                <a:latin typeface="Roboto"/>
                <a:ea typeface="+mn-ea"/>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400" b="0" i="0" u="none" strike="noStrike" kern="1200" cap="none" spc="0" normalizeH="0" baseline="0" noProof="0" dirty="0">
                <a:ln>
                  <a:noFill/>
                </a:ln>
                <a:solidFill>
                  <a:srgbClr val="24292E"/>
                </a:solidFill>
                <a:effectLst/>
                <a:uLnTx/>
                <a:uFillTx/>
                <a:latin typeface="Roboto"/>
                <a:ea typeface="+mn-ea"/>
                <a:cs typeface="+mn-cs"/>
              </a:rPr>
              <a:t> Your app will likely utilize only 25% of its available resources(!) or even less. Note that a typical server has 4 CPU cores or more, naive deployment of Node.js utilizes only 1 (even using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PaaS</a:t>
            </a:r>
            <a:r>
              <a:rPr kumimoji="0" lang="en-US" sz="2400" b="0" i="0" u="none" strike="noStrike" kern="1200" cap="none" spc="0" normalizeH="0" baseline="0" noProof="0" dirty="0">
                <a:ln>
                  <a:noFill/>
                </a:ln>
                <a:solidFill>
                  <a:srgbClr val="24292E"/>
                </a:solidFill>
                <a:effectLst/>
                <a:uLnTx/>
                <a:uFillTx/>
                <a:latin typeface="Roboto"/>
                <a:ea typeface="+mn-ea"/>
                <a:cs typeface="+mn-cs"/>
              </a:rPr>
              <a:t> services like AWS beanstalk!)</a:t>
            </a:r>
          </a:p>
        </p:txBody>
      </p:sp>
    </p:spTree>
    <p:extLst>
      <p:ext uri="{BB962C8B-B14F-4D97-AF65-F5344CB8AC3E}">
        <p14:creationId xmlns:p14="http://schemas.microsoft.com/office/powerpoint/2010/main" val="2817094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4199" y="1875633"/>
            <a:ext cx="11148621" cy="563231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58591"/>
                </a:solidFill>
                <a:effectLst/>
                <a:uLnTx/>
                <a:uFillTx/>
                <a:latin typeface="Roboto"/>
                <a:ea typeface="+mn-ea"/>
                <a:cs typeface="+mn-cs"/>
              </a:rPr>
              <a:t>It might not come as a surprise that in its basic form, Node runs over a single thread=single process=single CPU. Paying for beefy hardware with 4 or 8 CPU and utilizing only one sounds crazy, right? The quickest solution which fits medium sized apps is using Node’s Cluster module which in 10 lines of code spawns a process for each logical core and route requests between the processes in a round-robin style. Even better, use PM2 which sugarcoats the clustering module with a simple interface and cool monitoring UI. While this solution works well for traditional applications, it might fall short for applications that require top-notch performance and robust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DevOps</a:t>
            </a:r>
            <a:r>
              <a:rPr kumimoji="0" lang="en-US" sz="2400" b="0" i="0" u="none" strike="noStrike" kern="1200" cap="none" spc="0" normalizeH="0" baseline="0" noProof="0" dirty="0">
                <a:ln>
                  <a:noFill/>
                </a:ln>
                <a:solidFill>
                  <a:srgbClr val="858591"/>
                </a:solidFill>
                <a:effectLst/>
                <a:uLnTx/>
                <a:uFillTx/>
                <a:latin typeface="Roboto"/>
                <a:ea typeface="+mn-ea"/>
                <a:cs typeface="+mn-cs"/>
              </a:rPr>
              <a:t> flow. For those advanced use cases, consider replicating the NODE process using custom deployment script and balancing using a specialized tool such as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nginx</a:t>
            </a:r>
            <a:r>
              <a:rPr kumimoji="0" lang="en-US" sz="2400" b="0" i="0" u="none" strike="noStrike" kern="1200" cap="none" spc="0" normalizeH="0" baseline="0" noProof="0" dirty="0">
                <a:ln>
                  <a:noFill/>
                </a:ln>
                <a:solidFill>
                  <a:srgbClr val="858591"/>
                </a:solidFill>
                <a:effectLst/>
                <a:uLnTx/>
                <a:uFillTx/>
                <a:latin typeface="Roboto"/>
                <a:ea typeface="+mn-ea"/>
                <a:cs typeface="+mn-cs"/>
              </a:rPr>
              <a:t> or use a container engine such as AWS ECS or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Kubernetees</a:t>
            </a:r>
            <a:r>
              <a:rPr kumimoji="0" lang="en-US" sz="2400" b="0" i="0" u="none" strike="noStrike" kern="1200" cap="none" spc="0" normalizeH="0" baseline="0" noProof="0" dirty="0">
                <a:ln>
                  <a:noFill/>
                </a:ln>
                <a:solidFill>
                  <a:srgbClr val="858591"/>
                </a:solidFill>
                <a:effectLst/>
                <a:uLnTx/>
                <a:uFillTx/>
                <a:latin typeface="Roboto"/>
                <a:ea typeface="+mn-ea"/>
                <a:cs typeface="+mn-cs"/>
              </a:rPr>
              <a:t> that have advanced features for deployment and replication of processes.</a:t>
            </a:r>
          </a:p>
          <a:p>
            <a:pPr marL="0" marR="0" lvl="0" indent="0" algn="just" defTabSz="914400" rtl="0" eaLnBrk="1" fontAlgn="auto" latinLnBrk="0" hangingPunct="1">
              <a:lnSpc>
                <a:spcPct val="100000"/>
              </a:lnSpc>
              <a:spcBef>
                <a:spcPts val="0"/>
              </a:spcBef>
              <a:spcAft>
                <a:spcPts val="0"/>
              </a:spcAft>
              <a:buClrTx/>
              <a:buSzTx/>
              <a:buFontTx/>
              <a:buNone/>
              <a:tabLst/>
              <a:defRPr/>
            </a:pPr>
            <a:br>
              <a:rPr kumimoji="0" lang="en-US" sz="2400" b="0" i="0" u="none" strike="noStrike" kern="1200" cap="none" spc="0" normalizeH="0" baseline="0" noProof="0" dirty="0">
                <a:ln>
                  <a:noFill/>
                </a:ln>
                <a:solidFill>
                  <a:srgbClr val="858591"/>
                </a:solidFill>
                <a:effectLst/>
                <a:uLnTx/>
                <a:uFillTx/>
                <a:latin typeface="Roboto"/>
                <a:ea typeface="+mn-ea"/>
                <a:cs typeface="+mn-cs"/>
              </a:rPr>
            </a:br>
            <a:endParaRPr kumimoji="0" lang="en-US" sz="2400" b="0" i="0" u="none" strike="noStrike" kern="1200" cap="none" spc="0" normalizeH="0" baseline="0" noProof="0" dirty="0">
              <a:ln>
                <a:noFill/>
              </a:ln>
              <a:solidFill>
                <a:srgbClr val="858591"/>
              </a:solidFill>
              <a:effectLst/>
              <a:uLnTx/>
              <a:uFillTx/>
              <a:latin typeface="Roboto"/>
              <a:ea typeface="+mn-ea"/>
              <a:cs typeface="+mn-cs"/>
            </a:endParaRPr>
          </a:p>
        </p:txBody>
      </p:sp>
      <p:sp>
        <p:nvSpPr>
          <p:cNvPr id="4" name="Rectangle 3"/>
          <p:cNvSpPr/>
          <p:nvPr/>
        </p:nvSpPr>
        <p:spPr>
          <a:xfrm>
            <a:off x="584199" y="1352413"/>
            <a:ext cx="447750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
        <p:nvSpPr>
          <p:cNvPr id="5" name="Title 1"/>
          <p:cNvSpPr>
            <a:spLocks noGrp="1"/>
          </p:cNvSpPr>
          <p:nvPr>
            <p:ph type="title"/>
          </p:nvPr>
        </p:nvSpPr>
        <p:spPr>
          <a:xfrm>
            <a:off x="584199" y="535321"/>
            <a:ext cx="6635997" cy="923330"/>
          </a:xfrm>
        </p:spPr>
        <p:txBody>
          <a:bodyPr/>
          <a:lstStyle/>
          <a:p>
            <a:r>
              <a:rPr lang="en-US" dirty="0">
                <a:solidFill>
                  <a:srgbClr val="00B0F0"/>
                </a:solidFill>
              </a:rPr>
              <a:t>5.6. Utilize all CPU cores</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1902727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08013" y="582613"/>
            <a:ext cx="11041062" cy="508000"/>
          </a:xfrm>
        </p:spPr>
        <p:txBody>
          <a:bodyPr/>
          <a:lstStyle/>
          <a:p>
            <a:r>
              <a:rPr lang="en-US" dirty="0">
                <a:solidFill>
                  <a:srgbClr val="00B0F0"/>
                </a:solidFill>
              </a:rPr>
              <a:t>5.6. Utilize all CPU cores</a:t>
            </a:r>
            <a:br>
              <a:rPr lang="en-US" dirty="0">
                <a:solidFill>
                  <a:srgbClr val="00B0F0"/>
                </a:solidFill>
              </a:rPr>
            </a:br>
            <a:endParaRPr lang="en-US" dirty="0">
              <a:solidFill>
                <a:srgbClr val="00B0F0"/>
              </a:solidFill>
            </a:endParaRPr>
          </a:p>
        </p:txBody>
      </p:sp>
      <p:sp>
        <p:nvSpPr>
          <p:cNvPr id="4" name="Rectangle 3"/>
          <p:cNvSpPr/>
          <p:nvPr/>
        </p:nvSpPr>
        <p:spPr>
          <a:xfrm>
            <a:off x="737938" y="1642637"/>
            <a:ext cx="4222484" cy="3533776"/>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a:ln>
                <a:noFill/>
              </a:ln>
              <a:solidFill>
                <a:srgbClr val="0A091B"/>
              </a:solidFill>
              <a:effectLst/>
              <a:uLnTx/>
              <a:uFillTx/>
              <a:latin typeface="Roboto"/>
              <a:ea typeface="+mn-ea"/>
              <a:cs typeface="+mn-cs"/>
            </a:endParaRPr>
          </a:p>
        </p:txBody>
      </p:sp>
      <p:sp>
        <p:nvSpPr>
          <p:cNvPr id="5" name="Rectangle 4"/>
          <p:cNvSpPr/>
          <p:nvPr/>
        </p:nvSpPr>
        <p:spPr>
          <a:xfrm>
            <a:off x="1425040" y="2747804"/>
            <a:ext cx="2351314"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Roboto"/>
                <a:ea typeface="+mn-ea"/>
                <a:cs typeface="+mn-cs"/>
              </a:rPr>
              <a:t>Comparison: Balancing using Node’s cluster </a:t>
            </a:r>
            <a:r>
              <a:rPr kumimoji="0" lang="en-US" sz="2000" b="1" i="0" u="none" strike="noStrike" kern="1200" cap="none" spc="0" normalizeH="0" baseline="0" noProof="0" dirty="0" err="1">
                <a:ln>
                  <a:noFill/>
                </a:ln>
                <a:solidFill>
                  <a:srgbClr val="FFFFFF"/>
                </a:solidFill>
                <a:effectLst/>
                <a:uLnTx/>
                <a:uFillTx/>
                <a:latin typeface="Roboto"/>
                <a:ea typeface="+mn-ea"/>
                <a:cs typeface="+mn-cs"/>
              </a:rPr>
              <a:t>vs</a:t>
            </a:r>
            <a:r>
              <a:rPr kumimoji="0" lang="en-US" sz="2000" b="1" i="0" u="none" strike="noStrike" kern="1200" cap="none" spc="0" normalizeH="0" baseline="0" noProof="0" dirty="0">
                <a:ln>
                  <a:noFill/>
                </a:ln>
                <a:solidFill>
                  <a:srgbClr val="FFFFFF"/>
                </a:solidFill>
                <a:effectLst/>
                <a:uLnTx/>
                <a:uFillTx/>
                <a:latin typeface="Roboto"/>
                <a:ea typeface="+mn-ea"/>
                <a:cs typeface="+mn-cs"/>
              </a:rPr>
              <a:t> </a:t>
            </a:r>
            <a:r>
              <a:rPr kumimoji="0" lang="en-US" sz="2000" b="1" i="0" u="none" strike="noStrike" kern="1200" cap="none" spc="0" normalizeH="0" baseline="0" noProof="0" dirty="0" err="1">
                <a:ln>
                  <a:noFill/>
                </a:ln>
                <a:solidFill>
                  <a:srgbClr val="FFFFFF"/>
                </a:solidFill>
                <a:effectLst/>
                <a:uLnTx/>
                <a:uFillTx/>
                <a:latin typeface="Roboto"/>
                <a:ea typeface="+mn-ea"/>
                <a:cs typeface="+mn-cs"/>
              </a:rPr>
              <a:t>nginx</a:t>
            </a:r>
            <a:endParaRPr kumimoji="0" lang="en-US" sz="2000" b="1" i="0" u="none" strike="noStrike" kern="1200" cap="none" spc="0" normalizeH="0" baseline="0" noProof="0" dirty="0">
              <a:ln>
                <a:noFill/>
              </a:ln>
              <a:solidFill>
                <a:srgbClr val="FFFFFF"/>
              </a:solidFill>
              <a:effectLst/>
              <a:uLnTx/>
              <a:uFillTx/>
              <a:latin typeface="Roboto"/>
              <a:ea typeface="+mn-ea"/>
              <a:cs typeface="+mn-cs"/>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0422" y="1642637"/>
            <a:ext cx="5715000" cy="3533775"/>
          </a:xfrm>
          <a:prstGeom prst="rect">
            <a:avLst/>
          </a:prstGeom>
        </p:spPr>
      </p:pic>
    </p:spTree>
    <p:extLst>
      <p:ext uri="{BB962C8B-B14F-4D97-AF65-F5344CB8AC3E}">
        <p14:creationId xmlns:p14="http://schemas.microsoft.com/office/powerpoint/2010/main" val="2950983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499694"/>
            <a:ext cx="6244112" cy="923330"/>
          </a:xfrm>
        </p:spPr>
        <p:txBody>
          <a:bodyPr/>
          <a:lstStyle/>
          <a:p>
            <a:r>
              <a:rPr lang="en-US" dirty="0">
                <a:solidFill>
                  <a:srgbClr val="00B0F0"/>
                </a:solidFill>
              </a:rPr>
              <a:t>“What Other Bloggers Say”</a:t>
            </a:r>
            <a:br>
              <a:rPr lang="en-US" dirty="0">
                <a:solidFill>
                  <a:srgbClr val="00B0F0"/>
                </a:solidFill>
              </a:rPr>
            </a:br>
            <a:endParaRPr lang="en-US" dirty="0">
              <a:solidFill>
                <a:srgbClr val="00B0F0"/>
              </a:solidFill>
            </a:endParaRPr>
          </a:p>
        </p:txBody>
      </p:sp>
      <p:sp>
        <p:nvSpPr>
          <p:cNvPr id="4" name="Rectangle 3"/>
          <p:cNvSpPr/>
          <p:nvPr/>
        </p:nvSpPr>
        <p:spPr>
          <a:xfrm>
            <a:off x="584200" y="2076825"/>
            <a:ext cx="11077369"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6A737D"/>
                </a:solidFill>
                <a:effectLst/>
                <a:uLnTx/>
                <a:uFillTx/>
                <a:latin typeface="Roboto"/>
                <a:ea typeface="+mn-ea"/>
                <a:cs typeface="+mn-cs"/>
              </a:rPr>
              <a:t>“... The second approach, Node clusters, should, in theory, give the best performance. In practice, however, distribution tends to be very unbalanced due to operating system scheduler vagaries. Loads have been observed where over 70% of all connections ended up in just two processes, out of a total of eight ...”</a:t>
            </a:r>
            <a:endParaRPr kumimoji="0" lang="en-US" sz="2800" b="0" i="1" u="none" strike="noStrike" kern="1200" cap="none" spc="0" normalizeH="0" baseline="0" noProof="0" dirty="0">
              <a:ln>
                <a:noFill/>
              </a:ln>
              <a:solidFill>
                <a:srgbClr val="0A091B"/>
              </a:solidFill>
              <a:effectLst/>
              <a:uLnTx/>
              <a:uFillTx/>
              <a:latin typeface="Roboto"/>
              <a:ea typeface="+mn-ea"/>
              <a:cs typeface="+mn-cs"/>
            </a:endParaRPr>
          </a:p>
        </p:txBody>
      </p:sp>
      <p:sp>
        <p:nvSpPr>
          <p:cNvPr id="5"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6" name="Rectangle 5"/>
          <p:cNvSpPr/>
          <p:nvPr/>
        </p:nvSpPr>
        <p:spPr>
          <a:xfrm>
            <a:off x="584200" y="4894268"/>
            <a:ext cx="5288627" cy="113877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the</a:t>
            </a:r>
            <a:r>
              <a:rPr kumimoji="0" lang="en-US" sz="3200" b="0" i="0" u="none" strike="noStrike" kern="1200" cap="none" spc="0" normalizeH="0" baseline="0" noProof="0" dirty="0">
                <a:ln>
                  <a:noFill/>
                </a:ln>
                <a:solidFill>
                  <a:srgbClr val="24292E"/>
                </a:solidFill>
                <a:effectLst/>
                <a:uLnTx/>
                <a:uFillTx/>
                <a:latin typeface="Roboto"/>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A091B"/>
                </a:solidFill>
                <a:effectLst/>
                <a:uLnTx/>
                <a:uFillTx/>
                <a:latin typeface="Roboto"/>
                <a:ea typeface="+mn-ea"/>
                <a:cs typeface="+mn-cs"/>
              </a:rPr>
              <a:t>Node.js documentation</a:t>
            </a:r>
          </a:p>
        </p:txBody>
      </p:sp>
    </p:spTree>
    <p:extLst>
      <p:ext uri="{BB962C8B-B14F-4D97-AF65-F5344CB8AC3E}">
        <p14:creationId xmlns:p14="http://schemas.microsoft.com/office/powerpoint/2010/main" val="4084599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499694"/>
            <a:ext cx="6244112" cy="923330"/>
          </a:xfrm>
        </p:spPr>
        <p:txBody>
          <a:bodyPr/>
          <a:lstStyle/>
          <a:p>
            <a:r>
              <a:rPr lang="en-US" dirty="0">
                <a:solidFill>
                  <a:srgbClr val="00B0F0"/>
                </a:solidFill>
              </a:rPr>
              <a:t>“What Other Bloggers Say”</a:t>
            </a:r>
            <a:br>
              <a:rPr lang="en-US" dirty="0">
                <a:solidFill>
                  <a:srgbClr val="00B0F0"/>
                </a:solidFill>
              </a:rPr>
            </a:br>
            <a:endParaRPr lang="en-US" dirty="0">
              <a:solidFill>
                <a:srgbClr val="00B0F0"/>
              </a:solidFill>
            </a:endParaRPr>
          </a:p>
        </p:txBody>
      </p:sp>
      <p:sp>
        <p:nvSpPr>
          <p:cNvPr id="3" name="Freeform 41"/>
          <p:cNvSpPr>
            <a:spLocks noEditPoints="1"/>
          </p:cNvSpPr>
          <p:nvPr/>
        </p:nvSpPr>
        <p:spPr bwMode="auto">
          <a:xfrm>
            <a:off x="10529515" y="13818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p:cNvSpPr/>
          <p:nvPr/>
        </p:nvSpPr>
        <p:spPr>
          <a:xfrm>
            <a:off x="584199" y="2413338"/>
            <a:ext cx="11291125"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6A737D"/>
                </a:solidFill>
                <a:effectLst/>
                <a:uLnTx/>
                <a:uFillTx/>
                <a:latin typeface="Roboto"/>
                <a:ea typeface="+mn-ea"/>
                <a:cs typeface="+mn-cs"/>
              </a:rPr>
              <a:t>“... Clustering is made possible with Node’s cluster module. This enables a master process to spawn worker processes and distribute incoming connections among the workers. However, rather than using this module directly, it’s far better to use one of the many tools out there that do it for you automatically; for example node-pm or cluster-service ...”</a:t>
            </a:r>
            <a:endParaRPr kumimoji="0" lang="en-US" sz="2400" b="0" i="1" u="none" strike="noStrike" kern="1200" cap="none" spc="0" normalizeH="0" baseline="0" noProof="0" dirty="0">
              <a:ln>
                <a:noFill/>
              </a:ln>
              <a:solidFill>
                <a:srgbClr val="0A091B"/>
              </a:solidFill>
              <a:effectLst/>
              <a:uLnTx/>
              <a:uFillTx/>
              <a:latin typeface="Roboto"/>
              <a:ea typeface="+mn-ea"/>
              <a:cs typeface="+mn-cs"/>
            </a:endParaRPr>
          </a:p>
        </p:txBody>
      </p:sp>
      <p:sp>
        <p:nvSpPr>
          <p:cNvPr id="5" name="Rectangle 4"/>
          <p:cNvSpPr/>
          <p:nvPr/>
        </p:nvSpPr>
        <p:spPr>
          <a:xfrm>
            <a:off x="584199" y="4880979"/>
            <a:ext cx="4278662"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Roboto"/>
                <a:ea typeface="+mn-ea"/>
                <a:cs typeface="+mn-cs"/>
              </a:rPr>
              <a:t>From the blog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0A091B"/>
                </a:solidFill>
                <a:effectLst/>
                <a:uLnTx/>
                <a:uFillTx/>
                <a:latin typeface="Roboto"/>
                <a:ea typeface="+mn-ea"/>
                <a:cs typeface="+mn-cs"/>
              </a:rPr>
              <a:t>StrongLoop</a:t>
            </a:r>
            <a:endParaRPr kumimoji="0" lang="en-US" sz="3600"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1699798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4827" y="2150372"/>
            <a:ext cx="11338626" cy="224676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6A737D"/>
                </a:solidFill>
                <a:effectLst/>
                <a:uLnTx/>
                <a:uFillTx/>
                <a:latin typeface="Roboto"/>
                <a:ea typeface="+mn-ea"/>
                <a:cs typeface="+mn-cs"/>
              </a:rPr>
              <a:t>“... Node cluster is simple to implement and configure, things are kept inside Node’s realm without depending on other software. Just remember your master process will work almost as much as your worker processes and with a little less request rate than the other solutions ...”</a:t>
            </a:r>
            <a:endParaRPr kumimoji="0" lang="en-US" sz="2800" b="0" i="1" u="none" strike="noStrike" kern="1200" cap="none" spc="0" normalizeH="0" baseline="0" noProof="0" dirty="0">
              <a:ln>
                <a:noFill/>
              </a:ln>
              <a:solidFill>
                <a:srgbClr val="0A091B"/>
              </a:solidFill>
              <a:effectLst/>
              <a:uLnTx/>
              <a:uFillTx/>
              <a:latin typeface="Roboto"/>
              <a:ea typeface="+mn-ea"/>
              <a:cs typeface="+mn-cs"/>
            </a:endParaRPr>
          </a:p>
        </p:txBody>
      </p:sp>
      <p:sp>
        <p:nvSpPr>
          <p:cNvPr id="5" name="Title 1"/>
          <p:cNvSpPr>
            <a:spLocks noGrp="1"/>
          </p:cNvSpPr>
          <p:nvPr>
            <p:ph type="title"/>
          </p:nvPr>
        </p:nvSpPr>
        <p:spPr>
          <a:xfrm>
            <a:off x="584200" y="570946"/>
            <a:ext cx="6327239" cy="923330"/>
          </a:xfrm>
        </p:spPr>
        <p:txBody>
          <a:bodyPr/>
          <a:lstStyle/>
          <a:p>
            <a:r>
              <a:rPr lang="en-US" dirty="0">
                <a:solidFill>
                  <a:srgbClr val="00B0F0"/>
                </a:solidFill>
              </a:rPr>
              <a:t>“What Other Bloggers Say”</a:t>
            </a:r>
            <a:br>
              <a:rPr lang="en-US" dirty="0">
                <a:solidFill>
                  <a:srgbClr val="00B0F0"/>
                </a:solidFill>
              </a:rPr>
            </a:br>
            <a:endParaRPr lang="en-US" dirty="0">
              <a:solidFill>
                <a:srgbClr val="00B0F0"/>
              </a:solidFill>
            </a:endParaRPr>
          </a:p>
        </p:txBody>
      </p:sp>
      <p:sp>
        <p:nvSpPr>
          <p:cNvPr id="6" name="Rectangle 5"/>
          <p:cNvSpPr/>
          <p:nvPr/>
        </p:nvSpPr>
        <p:spPr>
          <a:xfrm>
            <a:off x="584200" y="4760509"/>
            <a:ext cx="11139880" cy="14465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the Medium post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A091B"/>
                </a:solidFill>
                <a:effectLst/>
                <a:uLnTx/>
                <a:uFillTx/>
                <a:latin typeface="Roboto"/>
                <a:ea typeface="+mn-ea"/>
                <a:cs typeface="+mn-cs"/>
              </a:rPr>
              <a:t>Node.js process load balance performance: comparing cluster module, </a:t>
            </a:r>
            <a:r>
              <a:rPr kumimoji="0" lang="en-US" sz="3200" b="1" i="0" u="none" strike="noStrike" kern="1200" cap="none" spc="0" normalizeH="0" baseline="0" noProof="0" dirty="0" err="1">
                <a:ln>
                  <a:noFill/>
                </a:ln>
                <a:solidFill>
                  <a:srgbClr val="0A091B"/>
                </a:solidFill>
                <a:effectLst/>
                <a:uLnTx/>
                <a:uFillTx/>
                <a:latin typeface="Roboto"/>
                <a:ea typeface="+mn-ea"/>
                <a:cs typeface="+mn-cs"/>
              </a:rPr>
              <a:t>iptables</a:t>
            </a:r>
            <a:r>
              <a:rPr kumimoji="0" lang="en-US" sz="3200" b="1" i="0" u="none" strike="noStrike" kern="1200" cap="none" spc="0" normalizeH="0" baseline="0" noProof="0" dirty="0">
                <a:ln>
                  <a:noFill/>
                </a:ln>
                <a:solidFill>
                  <a:srgbClr val="0A091B"/>
                </a:solidFill>
                <a:effectLst/>
                <a:uLnTx/>
                <a:uFillTx/>
                <a:latin typeface="Roboto"/>
                <a:ea typeface="+mn-ea"/>
                <a:cs typeface="+mn-cs"/>
              </a:rPr>
              <a:t>, and </a:t>
            </a:r>
            <a:r>
              <a:rPr kumimoji="0" lang="en-US" sz="3200" b="1" i="0" u="none" strike="noStrike" kern="1200" cap="none" spc="0" normalizeH="0" baseline="0" noProof="0" dirty="0" err="1">
                <a:ln>
                  <a:noFill/>
                </a:ln>
                <a:solidFill>
                  <a:srgbClr val="0A091B"/>
                </a:solidFill>
                <a:effectLst/>
                <a:uLnTx/>
                <a:uFillTx/>
                <a:latin typeface="Roboto"/>
                <a:ea typeface="+mn-ea"/>
                <a:cs typeface="+mn-cs"/>
              </a:rPr>
              <a:t>Nginx</a:t>
            </a:r>
            <a:endParaRPr kumimoji="0" lang="en-US" sz="3200" b="1" i="0" u="none" strike="noStrike" kern="1200" cap="none" spc="0" normalizeH="0" baseline="0" noProof="0" dirty="0">
              <a:ln>
                <a:noFill/>
              </a:ln>
              <a:solidFill>
                <a:srgbClr val="0A091B"/>
              </a:solidFill>
              <a:effectLst/>
              <a:uLnTx/>
              <a:uFillTx/>
              <a:latin typeface="Roboto"/>
              <a:ea typeface="+mn-ea"/>
              <a:cs typeface="+mn-cs"/>
            </a:endParaRPr>
          </a:p>
        </p:txBody>
      </p:sp>
      <p:sp>
        <p:nvSpPr>
          <p:cNvPr id="7"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295414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A8B0-A28B-46AA-B804-4DC78B992466}"/>
              </a:ext>
            </a:extLst>
          </p:cNvPr>
          <p:cNvSpPr>
            <a:spLocks noGrp="1"/>
          </p:cNvSpPr>
          <p:nvPr>
            <p:ph type="title"/>
          </p:nvPr>
        </p:nvSpPr>
        <p:spPr>
          <a:xfrm>
            <a:off x="585399" y="530466"/>
            <a:ext cx="11251241" cy="507831"/>
          </a:xfrm>
        </p:spPr>
        <p:txBody>
          <a:bodyPr/>
          <a:lstStyle/>
          <a:p>
            <a:r>
              <a:rPr lang="en-US" dirty="0"/>
              <a:t>A-Synchronous </a:t>
            </a:r>
            <a:r>
              <a:rPr lang="en-US" dirty="0">
                <a:solidFill>
                  <a:srgbClr val="002B36"/>
                </a:solidFill>
              </a:rPr>
              <a:t>Programming</a:t>
            </a:r>
            <a:r>
              <a:rPr lang="en-US" dirty="0">
                <a:solidFill>
                  <a:srgbClr val="00B0F0"/>
                </a:solidFill>
              </a:rPr>
              <a:t> – Efficient And Complex</a:t>
            </a:r>
          </a:p>
        </p:txBody>
      </p:sp>
      <p:sp>
        <p:nvSpPr>
          <p:cNvPr id="27" name="Title 1">
            <a:extLst>
              <a:ext uri="{FF2B5EF4-FFF2-40B4-BE49-F238E27FC236}">
                <a16:creationId xmlns:a16="http://schemas.microsoft.com/office/drawing/2014/main" id="{DD299D9A-409A-4A28-A55F-C94C2CA3C8D3}"/>
              </a:ext>
            </a:extLst>
          </p:cNvPr>
          <p:cNvSpPr txBox="1">
            <a:spLocks/>
          </p:cNvSpPr>
          <p:nvPr/>
        </p:nvSpPr>
        <p:spPr>
          <a:xfrm>
            <a:off x="492183" y="2058300"/>
            <a:ext cx="11828153" cy="3831818"/>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pPr defTabSz="914446"/>
            <a:r>
              <a:rPr lang="en-US" sz="3000" b="0" dirty="0">
                <a:solidFill>
                  <a:srgbClr val="0A091B"/>
                </a:solidFill>
                <a:latin typeface="Roboto"/>
              </a:rPr>
              <a:t>Program execution’s flow can’t be predicted</a:t>
            </a:r>
          </a:p>
          <a:p>
            <a:pPr defTabSz="914446"/>
            <a:endParaRPr lang="en-US" sz="3000" b="0" dirty="0">
              <a:solidFill>
                <a:srgbClr val="0A091B"/>
              </a:solidFill>
              <a:latin typeface="Roboto"/>
            </a:endParaRPr>
          </a:p>
          <a:p>
            <a:pPr defTabSz="914446"/>
            <a:r>
              <a:rPr lang="en-US" sz="3000" b="0" dirty="0">
                <a:solidFill>
                  <a:srgbClr val="0A091B"/>
                </a:solidFill>
                <a:latin typeface="Roboto"/>
              </a:rPr>
              <a:t>Thread is never blocked</a:t>
            </a:r>
          </a:p>
          <a:p>
            <a:pPr defTabSz="914446"/>
            <a:endParaRPr lang="en-US" sz="3000" b="0" dirty="0">
              <a:solidFill>
                <a:srgbClr val="0A091B"/>
              </a:solidFill>
              <a:latin typeface="Roboto"/>
            </a:endParaRPr>
          </a:p>
          <a:p>
            <a:pPr defTabSz="914446"/>
            <a:r>
              <a:rPr lang="en-US" sz="3000" dirty="0">
                <a:solidFill>
                  <a:srgbClr val="0A091B"/>
                </a:solidFill>
                <a:latin typeface="Roboto"/>
              </a:rPr>
              <a:t>Node uses one thread which can handle ~10,000 requests per second</a:t>
            </a:r>
          </a:p>
          <a:p>
            <a:pPr defTabSz="914446"/>
            <a:endParaRPr lang="en-US" sz="3000" b="0" dirty="0">
              <a:solidFill>
                <a:srgbClr val="0A091B"/>
              </a:solidFill>
              <a:latin typeface="Roboto"/>
            </a:endParaRPr>
          </a:p>
          <a:p>
            <a:pPr defTabSz="914446"/>
            <a:endParaRPr lang="en-US" sz="3000" b="0" dirty="0">
              <a:solidFill>
                <a:srgbClr val="0A091B"/>
              </a:solidFill>
              <a:latin typeface="Roboto"/>
            </a:endParaRPr>
          </a:p>
          <a:p>
            <a:pPr defTabSz="914446"/>
            <a:endParaRPr lang="en-US" sz="3000" b="0" dirty="0">
              <a:solidFill>
                <a:srgbClr val="0A091B"/>
              </a:solidFill>
              <a:latin typeface="Roboto"/>
            </a:endParaRPr>
          </a:p>
          <a:p>
            <a:pPr defTabSz="914446"/>
            <a:endParaRPr lang="en-US" sz="3000" b="0" dirty="0">
              <a:solidFill>
                <a:srgbClr val="00B0F0"/>
              </a:solidFill>
              <a:latin typeface="Roboto"/>
            </a:endParaRPr>
          </a:p>
        </p:txBody>
      </p:sp>
      <p:sp>
        <p:nvSpPr>
          <p:cNvPr id="4" name="TextBox 3">
            <a:extLst>
              <a:ext uri="{FF2B5EF4-FFF2-40B4-BE49-F238E27FC236}">
                <a16:creationId xmlns:a16="http://schemas.microsoft.com/office/drawing/2014/main" id="{3CA4BB22-1999-4123-AA57-4F373CE5DF65}"/>
              </a:ext>
            </a:extLst>
          </p:cNvPr>
          <p:cNvSpPr txBox="1"/>
          <p:nvPr/>
        </p:nvSpPr>
        <p:spPr>
          <a:xfrm>
            <a:off x="585399" y="5295372"/>
            <a:ext cx="11520964" cy="769441"/>
          </a:xfrm>
          <a:prstGeom prst="rect">
            <a:avLst/>
          </a:prstGeom>
          <a:noFill/>
        </p:spPr>
        <p:txBody>
          <a:bodyPr wrap="square" rtlCol="0">
            <a:spAutoFit/>
          </a:bodyPr>
          <a:lstStyle/>
          <a:p>
            <a:pPr defTabSz="914446"/>
            <a:r>
              <a:rPr lang="en-US" sz="4400" b="1" dirty="0">
                <a:solidFill>
                  <a:srgbClr val="00B0F0"/>
                </a:solidFill>
                <a:latin typeface="Roboto Condensed"/>
              </a:rPr>
              <a:t>Node.JS is single threaded, non-blocking</a:t>
            </a:r>
            <a:endParaRPr lang="uk-UA" sz="3600" b="1" dirty="0">
              <a:solidFill>
                <a:srgbClr val="00B0F0"/>
              </a:solidFill>
              <a:latin typeface="+mj-lt"/>
            </a:endParaRPr>
          </a:p>
        </p:txBody>
      </p:sp>
    </p:spTree>
    <p:extLst>
      <p:ext uri="{BB962C8B-B14F-4D97-AF65-F5344CB8AC3E}">
        <p14:creationId xmlns:p14="http://schemas.microsoft.com/office/powerpoint/2010/main" val="1372156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076" y="701575"/>
            <a:ext cx="8559800" cy="770965"/>
          </a:xfrm>
        </p:spPr>
        <p:txBody>
          <a:bodyPr/>
          <a:lstStyle/>
          <a:p>
            <a:r>
              <a:rPr lang="en-US" dirty="0">
                <a:solidFill>
                  <a:srgbClr val="00B0F0"/>
                </a:solidFill>
              </a:rPr>
              <a:t> 5.7. Create a ‘maintenance endpoint’</a:t>
            </a:r>
            <a:br>
              <a:rPr lang="en-US" dirty="0">
                <a:solidFill>
                  <a:srgbClr val="00B0F0"/>
                </a:solidFill>
              </a:rPr>
            </a:br>
            <a:endParaRPr lang="en-US" dirty="0">
              <a:solidFill>
                <a:srgbClr val="00B0F0"/>
              </a:solidFill>
            </a:endParaRPr>
          </a:p>
        </p:txBody>
      </p:sp>
      <p:sp>
        <p:nvSpPr>
          <p:cNvPr id="4" name="Rectangle 3"/>
          <p:cNvSpPr/>
          <p:nvPr/>
        </p:nvSpPr>
        <p:spPr>
          <a:xfrm>
            <a:off x="358569" y="1472540"/>
            <a:ext cx="11326750" cy="452431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4292E"/>
                </a:solidFill>
                <a:effectLst/>
                <a:uLnTx/>
                <a:uFillTx/>
                <a:latin typeface="Roboto"/>
                <a:ea typeface="+mn-ea"/>
                <a:cs typeface="+mn-cs"/>
              </a:rPr>
              <a:t>TL;DR:</a:t>
            </a:r>
            <a:r>
              <a:rPr kumimoji="0" lang="en-US" sz="3200" b="0" i="0" u="none" strike="noStrike" kern="1200" cap="none" spc="0" normalizeH="0" baseline="0" noProof="0" dirty="0">
                <a:ln>
                  <a:noFill/>
                </a:ln>
                <a:solidFill>
                  <a:srgbClr val="24292E"/>
                </a:solidFill>
                <a:effectLst/>
                <a:uLnTx/>
                <a:uFillTx/>
                <a:latin typeface="Roboto"/>
                <a:ea typeface="+mn-ea"/>
                <a:cs typeface="+mn-cs"/>
              </a:rPr>
              <a:t> Expose a set of system-related information, like memory usage and REPL, </a:t>
            </a:r>
            <a:r>
              <a:rPr kumimoji="0" lang="en-US" sz="3200" b="0" i="0" u="none" strike="noStrike" kern="1200" cap="none" spc="0" normalizeH="0" baseline="0" noProof="0" dirty="0" err="1">
                <a:ln>
                  <a:noFill/>
                </a:ln>
                <a:solidFill>
                  <a:srgbClr val="24292E"/>
                </a:solidFill>
                <a:effectLst/>
                <a:uLnTx/>
                <a:uFillTx/>
                <a:latin typeface="Roboto"/>
                <a:ea typeface="+mn-ea"/>
                <a:cs typeface="+mn-cs"/>
              </a:rPr>
              <a:t>etc</a:t>
            </a:r>
            <a:r>
              <a:rPr kumimoji="0" lang="en-US" sz="3200" b="0" i="0" u="none" strike="noStrike" kern="1200" cap="none" spc="0" normalizeH="0" baseline="0" noProof="0" dirty="0">
                <a:ln>
                  <a:noFill/>
                </a:ln>
                <a:solidFill>
                  <a:srgbClr val="24292E"/>
                </a:solidFill>
                <a:effectLst/>
                <a:uLnTx/>
                <a:uFillTx/>
                <a:latin typeface="Roboto"/>
                <a:ea typeface="+mn-ea"/>
                <a:cs typeface="+mn-cs"/>
              </a:rPr>
              <a:t> in a secured API. Although it’s highly recommended to rely on standard and battle-tests tools, some valuable information and operations are easier done using code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3200" b="0" i="0" u="none" strike="noStrike" kern="1200" cap="none" spc="0" normalizeH="0" baseline="0" noProof="0" dirty="0">
                <a:ln>
                  <a:noFill/>
                </a:ln>
                <a:solidFill>
                  <a:srgbClr val="24292E"/>
                </a:solidFill>
                <a:effectLst/>
                <a:uLnTx/>
                <a:uFillTx/>
                <a:latin typeface="Roboto"/>
                <a:ea typeface="+mn-ea"/>
                <a:cs typeface="+mn-cs"/>
              </a:rPr>
              <a:t> You’ll find that you’re performing many “diagnostic deploys” – shipping code to production only to extract some information for diagnostic purposes</a:t>
            </a:r>
          </a:p>
        </p:txBody>
      </p:sp>
    </p:spTree>
    <p:extLst>
      <p:ext uri="{BB962C8B-B14F-4D97-AF65-F5344CB8AC3E}">
        <p14:creationId xmlns:p14="http://schemas.microsoft.com/office/powerpoint/2010/main" val="2200474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1698" y="2184530"/>
            <a:ext cx="11184246" cy="369331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58591"/>
                </a:solidFill>
                <a:effectLst/>
                <a:uLnTx/>
                <a:uFillTx/>
                <a:latin typeface="Roboto"/>
                <a:ea typeface="+mn-ea"/>
                <a:cs typeface="+mn-cs"/>
              </a:rPr>
              <a:t>A maintenance endpoint is a highly secure HTTP API that is part of the app code and its purpose is to be used by the ops/production team to monitor and expose maintenance functionality. For example, it can return a heap dump (memory snapshot) of the process, report whether there are some memory leaks and even allow to execute REPL commands directly. This endpoint is needed where the conventional </a:t>
            </a:r>
            <a:r>
              <a:rPr kumimoji="0" lang="en-US" sz="1800" b="0" i="0" u="none" strike="noStrike" kern="1200" cap="none" spc="0" normalizeH="0" baseline="0" noProof="0" dirty="0" err="1">
                <a:ln>
                  <a:noFill/>
                </a:ln>
                <a:solidFill>
                  <a:srgbClr val="858591"/>
                </a:solidFill>
                <a:effectLst/>
                <a:uLnTx/>
                <a:uFillTx/>
                <a:latin typeface="Roboto"/>
                <a:ea typeface="+mn-ea"/>
                <a:cs typeface="+mn-cs"/>
              </a:rPr>
              <a:t>DevOps</a:t>
            </a:r>
            <a:r>
              <a:rPr kumimoji="0" lang="en-US" sz="1800" b="0" i="0" u="none" strike="noStrike" kern="1200" cap="none" spc="0" normalizeH="0" baseline="0" noProof="0" dirty="0">
                <a:ln>
                  <a:noFill/>
                </a:ln>
                <a:solidFill>
                  <a:srgbClr val="858591"/>
                </a:solidFill>
                <a:effectLst/>
                <a:uLnTx/>
                <a:uFillTx/>
                <a:latin typeface="Roboto"/>
                <a:ea typeface="+mn-ea"/>
                <a:cs typeface="+mn-cs"/>
              </a:rPr>
              <a:t> tools (monitoring products, logs, </a:t>
            </a:r>
            <a:r>
              <a:rPr kumimoji="0" lang="en-US" sz="1800" b="0" i="0" u="none" strike="noStrike" kern="1200" cap="none" spc="0" normalizeH="0" baseline="0" noProof="0" dirty="0" err="1">
                <a:ln>
                  <a:noFill/>
                </a:ln>
                <a:solidFill>
                  <a:srgbClr val="858591"/>
                </a:solidFill>
                <a:effectLst/>
                <a:uLnTx/>
                <a:uFillTx/>
                <a:latin typeface="Roboto"/>
                <a:ea typeface="+mn-ea"/>
                <a:cs typeface="+mn-cs"/>
              </a:rPr>
              <a:t>etc</a:t>
            </a:r>
            <a:r>
              <a:rPr kumimoji="0" lang="en-US" sz="1800" b="0" i="0" u="none" strike="noStrike" kern="1200" cap="none" spc="0" normalizeH="0" baseline="0" noProof="0" dirty="0">
                <a:ln>
                  <a:noFill/>
                </a:ln>
                <a:solidFill>
                  <a:srgbClr val="858591"/>
                </a:solidFill>
                <a:effectLst/>
                <a:uLnTx/>
                <a:uFillTx/>
                <a:latin typeface="Roboto"/>
                <a:ea typeface="+mn-ea"/>
                <a:cs typeface="+mn-cs"/>
              </a:rPr>
              <a:t>) fail to gather some specific type of information or you choose not to buy/install such tools. The golden rule is using professional and external tools for monitoring and maintaining the production, these are usually more robust and accurate. That said, there are likely to be cases where the generic tools will fail to extract information that is specific to Node or to your app – for example, should you wish to generate a memory snapshot at the moment GC completed a cycle – few </a:t>
            </a:r>
            <a:r>
              <a:rPr kumimoji="0" lang="en-US" sz="1800" b="0" i="0" u="none" strike="noStrike" kern="1200" cap="none" spc="0" normalizeH="0" baseline="0" noProof="0" dirty="0" err="1">
                <a:ln>
                  <a:noFill/>
                </a:ln>
                <a:solidFill>
                  <a:srgbClr val="858591"/>
                </a:solidFill>
                <a:effectLst/>
                <a:uLnTx/>
                <a:uFillTx/>
                <a:latin typeface="Roboto"/>
                <a:ea typeface="+mn-ea"/>
                <a:cs typeface="+mn-cs"/>
              </a:rPr>
              <a:t>npm</a:t>
            </a:r>
            <a:r>
              <a:rPr kumimoji="0" lang="en-US" sz="1800" b="0" i="0" u="none" strike="noStrike" kern="1200" cap="none" spc="0" normalizeH="0" baseline="0" noProof="0" dirty="0">
                <a:ln>
                  <a:noFill/>
                </a:ln>
                <a:solidFill>
                  <a:srgbClr val="858591"/>
                </a:solidFill>
                <a:effectLst/>
                <a:uLnTx/>
                <a:uFillTx/>
                <a:latin typeface="Roboto"/>
                <a:ea typeface="+mn-ea"/>
                <a:cs typeface="+mn-cs"/>
              </a:rPr>
              <a:t> libraries will be glad to perform this for you but popular monitoring tools will likely miss this functionality. It is important to keep this endpoint private and accessibly only by admins because it can become a target of a DDOS attack.</a:t>
            </a:r>
          </a:p>
          <a:p>
            <a:pPr marL="0" marR="0" lvl="0" indent="0" algn="just"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858591"/>
                </a:solidFill>
                <a:effectLst/>
                <a:uLnTx/>
                <a:uFillTx/>
                <a:latin typeface="Roboto"/>
                <a:ea typeface="+mn-ea"/>
                <a:cs typeface="+mn-cs"/>
              </a:rPr>
            </a:br>
            <a:endParaRPr kumimoji="0" lang="en-US" sz="1800" b="0" i="0" u="none" strike="noStrike" kern="1200" cap="none" spc="0" normalizeH="0" baseline="0" noProof="0" dirty="0">
              <a:ln>
                <a:noFill/>
              </a:ln>
              <a:solidFill>
                <a:srgbClr val="858591"/>
              </a:solidFill>
              <a:effectLst/>
              <a:uLnTx/>
              <a:uFillTx/>
              <a:latin typeface="Roboto"/>
              <a:ea typeface="+mn-ea"/>
              <a:cs typeface="+mn-cs"/>
            </a:endParaRPr>
          </a:p>
        </p:txBody>
      </p:sp>
      <p:sp>
        <p:nvSpPr>
          <p:cNvPr id="5" name="Rectangle 4"/>
          <p:cNvSpPr/>
          <p:nvPr/>
        </p:nvSpPr>
        <p:spPr>
          <a:xfrm>
            <a:off x="441698" y="1559734"/>
            <a:ext cx="447750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
        <p:nvSpPr>
          <p:cNvPr id="6" name="Title 1"/>
          <p:cNvSpPr>
            <a:spLocks noGrp="1"/>
          </p:cNvSpPr>
          <p:nvPr>
            <p:ph type="title"/>
          </p:nvPr>
        </p:nvSpPr>
        <p:spPr>
          <a:xfrm>
            <a:off x="584199" y="534828"/>
            <a:ext cx="9521701" cy="923330"/>
          </a:xfrm>
        </p:spPr>
        <p:txBody>
          <a:bodyPr/>
          <a:lstStyle/>
          <a:p>
            <a:r>
              <a:rPr lang="en-US" dirty="0">
                <a:solidFill>
                  <a:srgbClr val="00B0F0"/>
                </a:solidFill>
              </a:rPr>
              <a:t> 5.7. Create a ‘maintenance endpoint’</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3280326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7" name="Title 6"/>
          <p:cNvSpPr>
            <a:spLocks noGrp="1"/>
          </p:cNvSpPr>
          <p:nvPr>
            <p:ph type="title"/>
          </p:nvPr>
        </p:nvSpPr>
        <p:spPr>
          <a:xfrm>
            <a:off x="619078" y="528473"/>
            <a:ext cx="10128091" cy="1338828"/>
          </a:xfrm>
        </p:spPr>
        <p:txBody>
          <a:bodyPr/>
          <a:lstStyle/>
          <a:p>
            <a:r>
              <a:rPr lang="en-US" dirty="0"/>
              <a:t>Code example: generating a heap dump via code</a:t>
            </a:r>
            <a:br>
              <a:rPr lang="en-US" dirty="0"/>
            </a:br>
            <a:endParaRPr lang="uk-UA" dirty="0">
              <a:solidFill>
                <a:schemeClr val="accent1"/>
              </a:solidFill>
            </a:endParaRPr>
          </a:p>
        </p:txBody>
      </p:sp>
      <p:sp>
        <p:nvSpPr>
          <p:cNvPr id="3" name="Rectangle 1">
            <a:extLst>
              <a:ext uri="{FF2B5EF4-FFF2-40B4-BE49-F238E27FC236}">
                <a16:creationId xmlns:a16="http://schemas.microsoft.com/office/drawing/2014/main" id="{713BF653-E4DB-4753-B16C-F20D52269D80}"/>
              </a:ext>
            </a:extLst>
          </p:cNvPr>
          <p:cNvSpPr>
            <a:spLocks noChangeArrowheads="1"/>
          </p:cNvSpPr>
          <p:nvPr/>
        </p:nvSpPr>
        <p:spPr bwMode="auto">
          <a:xfrm>
            <a:off x="1793174" y="1664169"/>
            <a:ext cx="10272156" cy="4653582"/>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4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const</a:t>
            </a: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44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heapdump</a:t>
            </a: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require('</a:t>
            </a:r>
            <a:r>
              <a:rPr kumimoji="0" lang="en-US" altLang="en-US" sz="144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heapdump</a:t>
            </a: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Check if request is authorized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function </a:t>
            </a:r>
            <a:r>
              <a:rPr kumimoji="0" lang="en-US" altLang="en-US" sz="144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isAuthorized</a:t>
            </a: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44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req</a:t>
            </a: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4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router.get</a:t>
            </a: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('/ops/</a:t>
            </a:r>
            <a:r>
              <a:rPr kumimoji="0" lang="en-US" altLang="en-US" sz="144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heapdump</a:t>
            </a: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44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req</a:t>
            </a: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res, next) =&gt;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if (!</a:t>
            </a:r>
            <a:r>
              <a:rPr kumimoji="0" lang="en-US" altLang="en-US" sz="144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isAuthorized</a:t>
            </a: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44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req</a:t>
            </a: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return </a:t>
            </a:r>
            <a:r>
              <a:rPr kumimoji="0" lang="en-US" altLang="en-US" sz="144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res.status</a:t>
            </a: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(403).send('You are not authorized!');</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logger.info('About to generate </a:t>
            </a:r>
            <a:r>
              <a:rPr kumimoji="0" lang="en-US" altLang="en-US" sz="144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heapdump</a:t>
            </a: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44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heapdump.writeSnapshot</a:t>
            </a: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((err, filename) =&gt;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console.log('</a:t>
            </a:r>
            <a:r>
              <a:rPr kumimoji="0" lang="en-US" altLang="en-US" sz="144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heapdump</a:t>
            </a: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file is ready to be sent to the caller', filename);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44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fs.readFile</a:t>
            </a: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(filename, "utf-8", (err, data) =&gt;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44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res.end</a:t>
            </a: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(data);</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44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p:txBody>
      </p:sp>
      <p:sp>
        <p:nvSpPr>
          <p:cNvPr id="5"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Tree>
    <p:extLst>
      <p:ext uri="{BB962C8B-B14F-4D97-AF65-F5344CB8AC3E}">
        <p14:creationId xmlns:p14="http://schemas.microsoft.com/office/powerpoint/2010/main" val="2343654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5451" y="606573"/>
            <a:ext cx="10590481" cy="735339"/>
          </a:xfrm>
        </p:spPr>
        <p:txBody>
          <a:bodyPr/>
          <a:lstStyle/>
          <a:p>
            <a:r>
              <a:rPr lang="en-US" dirty="0">
                <a:solidFill>
                  <a:srgbClr val="00B0F0"/>
                </a:solidFill>
              </a:rPr>
              <a:t>5.8. Discover errors and downtime using APM products</a:t>
            </a:r>
            <a:br>
              <a:rPr lang="en-US" dirty="0">
                <a:solidFill>
                  <a:srgbClr val="00B0F0"/>
                </a:solidFill>
              </a:rPr>
            </a:br>
            <a:endParaRPr lang="en-US" dirty="0">
              <a:solidFill>
                <a:srgbClr val="00B0F0"/>
              </a:solidFill>
            </a:endParaRPr>
          </a:p>
        </p:txBody>
      </p:sp>
      <p:sp>
        <p:nvSpPr>
          <p:cNvPr id="4" name="Rectangle 3"/>
          <p:cNvSpPr/>
          <p:nvPr/>
        </p:nvSpPr>
        <p:spPr>
          <a:xfrm>
            <a:off x="560448" y="1341912"/>
            <a:ext cx="11077370" cy="483209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Monitoring and performance products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a.k.a</a:t>
            </a:r>
            <a:r>
              <a:rPr kumimoji="0" lang="en-US" sz="2800" b="0" i="0" u="none" strike="noStrike" kern="1200" cap="none" spc="0" normalizeH="0" baseline="0" noProof="0" dirty="0">
                <a:ln>
                  <a:noFill/>
                </a:ln>
                <a:solidFill>
                  <a:srgbClr val="24292E"/>
                </a:solidFill>
                <a:effectLst/>
                <a:uLnTx/>
                <a:uFillTx/>
                <a:latin typeface="Roboto"/>
                <a:ea typeface="+mn-ea"/>
                <a:cs typeface="+mn-cs"/>
              </a:rPr>
              <a:t> APM) proactively gauge codebase and API so they can auto-magically go beyond traditional monitoring and measure the overall user-experience across services and tiers. For example, some APM products can highlight a transaction that loads too slow on the end-users side while suggesting the root cause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You might spend great effort on measuring API performance and downtimes, probably you’ll never be aware which is your slowest code parts under real-world scenario and how these affects the UX</a:t>
            </a:r>
          </a:p>
        </p:txBody>
      </p:sp>
    </p:spTree>
    <p:extLst>
      <p:ext uri="{BB962C8B-B14F-4D97-AF65-F5344CB8AC3E}">
        <p14:creationId xmlns:p14="http://schemas.microsoft.com/office/powerpoint/2010/main" val="2979738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4200" y="2060469"/>
            <a:ext cx="11421753" cy="452431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58591"/>
                </a:solidFill>
                <a:effectLst/>
                <a:uLnTx/>
                <a:uFillTx/>
                <a:latin typeface="Roboto"/>
                <a:ea typeface="+mn-ea"/>
                <a:cs typeface="+mn-cs"/>
              </a:rPr>
              <a:t>APM (application performance monitoring) refers to a family of products that aims to monitor application performance from end to end, also from the customer perspective. While traditional monitoring solutions focus on Exceptions and standalone technical metrics (e.g. error tracking, slow server endpoints,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etc</a:t>
            </a:r>
            <a:r>
              <a:rPr kumimoji="0" lang="en-US" sz="2400" b="0" i="0" u="none" strike="noStrike" kern="1200" cap="none" spc="0" normalizeH="0" baseline="0" noProof="0" dirty="0">
                <a:ln>
                  <a:noFill/>
                </a:ln>
                <a:solidFill>
                  <a:srgbClr val="858591"/>
                </a:solidFill>
                <a:effectLst/>
                <a:uLnTx/>
                <a:uFillTx/>
                <a:latin typeface="Roboto"/>
                <a:ea typeface="+mn-ea"/>
                <a:cs typeface="+mn-cs"/>
              </a:rPr>
              <a:t>), in the real world our app might create disappointed users without any code exceptions, for example, if some middleware service performed real slow. APM products measure the user experience from end to end, for example, given a system that encompasses frontend UI and multiple distributed services – some APM products can tell how fast a transaction that spans multiple tiers last. It can tell whether the user experience is solid and point to the problem. This attractive offering comes with a relatively high price tag hence it’s recommended for large-scale and complex products that require going beyond straightforward monitoring.</a:t>
            </a:r>
          </a:p>
        </p:txBody>
      </p:sp>
      <p:sp>
        <p:nvSpPr>
          <p:cNvPr id="5" name="Rectangle 4"/>
          <p:cNvSpPr/>
          <p:nvPr/>
        </p:nvSpPr>
        <p:spPr>
          <a:xfrm>
            <a:off x="584200" y="1537249"/>
            <a:ext cx="447750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
        <p:nvSpPr>
          <p:cNvPr id="6" name="Title 2"/>
          <p:cNvSpPr>
            <a:spLocks noGrp="1"/>
          </p:cNvSpPr>
          <p:nvPr>
            <p:ph type="title"/>
          </p:nvPr>
        </p:nvSpPr>
        <p:spPr>
          <a:xfrm>
            <a:off x="584200" y="413864"/>
            <a:ext cx="10531104" cy="923330"/>
          </a:xfrm>
        </p:spPr>
        <p:txBody>
          <a:bodyPr/>
          <a:lstStyle/>
          <a:p>
            <a:r>
              <a:rPr lang="en-US" dirty="0">
                <a:solidFill>
                  <a:srgbClr val="00B0F0"/>
                </a:solidFill>
              </a:rPr>
              <a:t>5.8. Discover errors and downtime using APM products</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3668846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09214" y="1513003"/>
            <a:ext cx="3600204" cy="413016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a:ln>
                <a:noFill/>
              </a:ln>
              <a:solidFill>
                <a:srgbClr val="0A091B"/>
              </a:solidFill>
              <a:effectLst/>
              <a:uLnTx/>
              <a:uFillTx/>
              <a:latin typeface="Roboto"/>
              <a:ea typeface="+mn-ea"/>
              <a:cs typeface="+mn-cs"/>
            </a:endParaRPr>
          </a:p>
        </p:txBody>
      </p:sp>
      <p:sp>
        <p:nvSpPr>
          <p:cNvPr id="17" name="Rectangle 16"/>
          <p:cNvSpPr/>
          <p:nvPr/>
        </p:nvSpPr>
        <p:spPr>
          <a:xfrm>
            <a:off x="809018" y="2566424"/>
            <a:ext cx="3200400"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Roboto"/>
                <a:ea typeface="+mn-ea"/>
                <a:cs typeface="+mn-cs"/>
              </a:rPr>
              <a:t>APM example – a commercial product that visualizes cross-service app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Roboto Condensed"/>
              <a:ea typeface="+mn-ea"/>
              <a:cs typeface="+mn-cs"/>
            </a:endParaRPr>
          </a:p>
        </p:txBody>
      </p:sp>
      <p:sp>
        <p:nvSpPr>
          <p:cNvPr id="7" name="Title 2"/>
          <p:cNvSpPr>
            <a:spLocks noGrp="1"/>
          </p:cNvSpPr>
          <p:nvPr>
            <p:ph type="title"/>
          </p:nvPr>
        </p:nvSpPr>
        <p:spPr>
          <a:xfrm>
            <a:off x="584199" y="528638"/>
            <a:ext cx="11029869" cy="508000"/>
          </a:xfrm>
        </p:spPr>
        <p:txBody>
          <a:bodyPr/>
          <a:lstStyle/>
          <a:p>
            <a:r>
              <a:rPr lang="en-US" dirty="0">
                <a:solidFill>
                  <a:srgbClr val="00B0F0"/>
                </a:solidFill>
              </a:rPr>
              <a:t>5.8. Discover errors and downtime using APM products</a:t>
            </a:r>
            <a:br>
              <a:rPr lang="en-US" dirty="0">
                <a:solidFill>
                  <a:srgbClr val="00B0F0"/>
                </a:solidFill>
              </a:rPr>
            </a:br>
            <a:endParaRPr lang="en-US" dirty="0">
              <a:solidFill>
                <a:srgbClr val="00B0F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9418" y="1513004"/>
            <a:ext cx="7870432" cy="4130159"/>
          </a:xfrm>
          <a:prstGeom prst="rect">
            <a:avLst/>
          </a:prstGeom>
        </p:spPr>
      </p:pic>
    </p:spTree>
    <p:extLst>
      <p:ext uri="{BB962C8B-B14F-4D97-AF65-F5344CB8AC3E}">
        <p14:creationId xmlns:p14="http://schemas.microsoft.com/office/powerpoint/2010/main" val="4088284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37937" y="1537855"/>
            <a:ext cx="4531179" cy="4647767"/>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a:ln>
                <a:noFill/>
              </a:ln>
              <a:solidFill>
                <a:srgbClr val="0A091B"/>
              </a:solidFill>
              <a:effectLst/>
              <a:uLnTx/>
              <a:uFillTx/>
              <a:latin typeface="Roboto"/>
              <a:ea typeface="+mn-ea"/>
              <a:cs typeface="+mn-cs"/>
            </a:endParaRPr>
          </a:p>
        </p:txBody>
      </p:sp>
      <p:sp>
        <p:nvSpPr>
          <p:cNvPr id="17" name="Rectangle 16"/>
          <p:cNvSpPr/>
          <p:nvPr/>
        </p:nvSpPr>
        <p:spPr>
          <a:xfrm>
            <a:off x="1256494" y="2738749"/>
            <a:ext cx="3200400"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Roboto"/>
                <a:ea typeface="+mn-ea"/>
                <a:cs typeface="+mn-cs"/>
              </a:rPr>
              <a:t>APM example – a commercial product that emphasizes the user experience score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Roboto Condensed"/>
              <a:ea typeface="+mn-ea"/>
              <a:cs typeface="+mn-cs"/>
            </a:endParaRPr>
          </a:p>
        </p:txBody>
      </p:sp>
      <p:sp>
        <p:nvSpPr>
          <p:cNvPr id="5" name="Title 2"/>
          <p:cNvSpPr>
            <a:spLocks noGrp="1"/>
          </p:cNvSpPr>
          <p:nvPr>
            <p:ph type="title"/>
          </p:nvPr>
        </p:nvSpPr>
        <p:spPr>
          <a:xfrm>
            <a:off x="584199" y="528638"/>
            <a:ext cx="11362377" cy="508000"/>
          </a:xfrm>
        </p:spPr>
        <p:txBody>
          <a:bodyPr/>
          <a:lstStyle/>
          <a:p>
            <a:r>
              <a:rPr lang="en-US" dirty="0">
                <a:solidFill>
                  <a:srgbClr val="00B0F0"/>
                </a:solidFill>
              </a:rPr>
              <a:t>5.8. Discover errors and downtime using APM products</a:t>
            </a:r>
            <a:br>
              <a:rPr lang="en-US" dirty="0">
                <a:solidFill>
                  <a:srgbClr val="00B0F0"/>
                </a:solidFill>
              </a:rPr>
            </a:br>
            <a:endParaRPr lang="en-US" dirty="0">
              <a:solidFill>
                <a:srgbClr val="00B0F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9116" y="1537855"/>
            <a:ext cx="5558711" cy="4710112"/>
          </a:xfrm>
          <a:prstGeom prst="rect">
            <a:avLst/>
          </a:prstGeom>
        </p:spPr>
      </p:pic>
    </p:spTree>
    <p:extLst>
      <p:ext uri="{BB962C8B-B14F-4D97-AF65-F5344CB8AC3E}">
        <p14:creationId xmlns:p14="http://schemas.microsoft.com/office/powerpoint/2010/main" val="3247919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24165" y="1389928"/>
            <a:ext cx="3517602" cy="5089875"/>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a:ln>
                <a:noFill/>
              </a:ln>
              <a:solidFill>
                <a:srgbClr val="0A091B"/>
              </a:solidFill>
              <a:effectLst/>
              <a:uLnTx/>
              <a:uFillTx/>
              <a:latin typeface="Roboto"/>
              <a:ea typeface="+mn-ea"/>
              <a:cs typeface="+mn-cs"/>
            </a:endParaRPr>
          </a:p>
        </p:txBody>
      </p:sp>
      <p:sp>
        <p:nvSpPr>
          <p:cNvPr id="17" name="Rectangle 16"/>
          <p:cNvSpPr/>
          <p:nvPr/>
        </p:nvSpPr>
        <p:spPr>
          <a:xfrm>
            <a:off x="583608" y="2780703"/>
            <a:ext cx="2598716"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Roboto"/>
                <a:ea typeface="+mn-ea"/>
                <a:cs typeface="+mn-cs"/>
              </a:rPr>
              <a:t>APM example – a commercial product that highlights slow code paths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Roboto Condensed"/>
              <a:ea typeface="+mn-ea"/>
              <a:cs typeface="+mn-cs"/>
            </a:endParaRPr>
          </a:p>
        </p:txBody>
      </p:sp>
      <p:sp>
        <p:nvSpPr>
          <p:cNvPr id="5" name="Title 2"/>
          <p:cNvSpPr>
            <a:spLocks noGrp="1"/>
          </p:cNvSpPr>
          <p:nvPr>
            <p:ph type="title"/>
          </p:nvPr>
        </p:nvSpPr>
        <p:spPr>
          <a:xfrm>
            <a:off x="584199" y="528638"/>
            <a:ext cx="11398003" cy="508000"/>
          </a:xfrm>
        </p:spPr>
        <p:txBody>
          <a:bodyPr/>
          <a:lstStyle/>
          <a:p>
            <a:r>
              <a:rPr lang="en-US" dirty="0">
                <a:solidFill>
                  <a:srgbClr val="00B0F0"/>
                </a:solidFill>
              </a:rPr>
              <a:t>5.8. Discover errors and downtime using APM products</a:t>
            </a:r>
            <a:br>
              <a:rPr lang="en-US" dirty="0">
                <a:solidFill>
                  <a:srgbClr val="00B0F0"/>
                </a:solidFill>
              </a:rPr>
            </a:br>
            <a:endParaRPr lang="en-US" dirty="0">
              <a:solidFill>
                <a:srgbClr val="00B0F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1767" y="1389929"/>
            <a:ext cx="8233858" cy="5089875"/>
          </a:xfrm>
          <a:prstGeom prst="rect">
            <a:avLst/>
          </a:prstGeom>
        </p:spPr>
      </p:pic>
    </p:spTree>
    <p:extLst>
      <p:ext uri="{BB962C8B-B14F-4D97-AF65-F5344CB8AC3E}">
        <p14:creationId xmlns:p14="http://schemas.microsoft.com/office/powerpoint/2010/main" val="2097798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075" y="582822"/>
            <a:ext cx="8239166" cy="923330"/>
          </a:xfrm>
        </p:spPr>
        <p:txBody>
          <a:bodyPr/>
          <a:lstStyle/>
          <a:p>
            <a:r>
              <a:rPr lang="en-US" dirty="0">
                <a:solidFill>
                  <a:srgbClr val="00B0F0"/>
                </a:solidFill>
              </a:rPr>
              <a:t>5.9. Make your code production-ready</a:t>
            </a:r>
            <a:br>
              <a:rPr lang="en-US" dirty="0">
                <a:solidFill>
                  <a:srgbClr val="00B0F0"/>
                </a:solidFill>
              </a:rPr>
            </a:br>
            <a:endParaRPr lang="en-US" dirty="0">
              <a:solidFill>
                <a:srgbClr val="00B0F0"/>
              </a:solidFill>
            </a:endParaRPr>
          </a:p>
        </p:txBody>
      </p:sp>
      <p:sp>
        <p:nvSpPr>
          <p:cNvPr id="4" name="Rectangle 3"/>
          <p:cNvSpPr/>
          <p:nvPr/>
        </p:nvSpPr>
        <p:spPr>
          <a:xfrm>
            <a:off x="596075" y="1506152"/>
            <a:ext cx="11374251" cy="35394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4292E"/>
                </a:solidFill>
                <a:effectLst/>
                <a:uLnTx/>
                <a:uFillTx/>
                <a:latin typeface="Roboto"/>
                <a:ea typeface="+mn-ea"/>
                <a:cs typeface="+mn-cs"/>
              </a:rPr>
              <a:t>TL;DR:</a:t>
            </a:r>
            <a:r>
              <a:rPr kumimoji="0" lang="en-US" sz="3200" b="0" i="0" u="none" strike="noStrike" kern="1200" cap="none" spc="0" normalizeH="0" baseline="0" noProof="0" dirty="0">
                <a:ln>
                  <a:noFill/>
                </a:ln>
                <a:solidFill>
                  <a:srgbClr val="24292E"/>
                </a:solidFill>
                <a:effectLst/>
                <a:uLnTx/>
                <a:uFillTx/>
                <a:latin typeface="Roboto"/>
                <a:ea typeface="+mn-ea"/>
                <a:cs typeface="+mn-cs"/>
              </a:rPr>
              <a:t> Code with the end in mind, plan for production from day 1. This sounds a bit vague so I’ve compiled a few development tips that are closely related to production maintenance (click Gist below)</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3200" b="0" i="0" u="none" strike="noStrike" kern="1200" cap="none" spc="0" normalizeH="0" baseline="0" noProof="0" dirty="0">
                <a:ln>
                  <a:noFill/>
                </a:ln>
                <a:solidFill>
                  <a:srgbClr val="24292E"/>
                </a:solidFill>
                <a:effectLst/>
                <a:uLnTx/>
                <a:uFillTx/>
                <a:latin typeface="Roboto"/>
                <a:ea typeface="+mn-ea"/>
                <a:cs typeface="+mn-cs"/>
              </a:rPr>
              <a:t> A world champion IT/</a:t>
            </a:r>
            <a:r>
              <a:rPr kumimoji="0" lang="en-US" sz="3200" b="0" i="0" u="none" strike="noStrike" kern="1200" cap="none" spc="0" normalizeH="0" baseline="0" noProof="0" dirty="0" err="1">
                <a:ln>
                  <a:noFill/>
                </a:ln>
                <a:solidFill>
                  <a:srgbClr val="24292E"/>
                </a:solidFill>
                <a:effectLst/>
                <a:uLnTx/>
                <a:uFillTx/>
                <a:latin typeface="Roboto"/>
                <a:ea typeface="+mn-ea"/>
                <a:cs typeface="+mn-cs"/>
              </a:rPr>
              <a:t>DevOps</a:t>
            </a:r>
            <a:r>
              <a:rPr kumimoji="0" lang="en-US" sz="3200" b="0" i="0" u="none" strike="noStrike" kern="1200" cap="none" spc="0" normalizeH="0" baseline="0" noProof="0" dirty="0">
                <a:ln>
                  <a:noFill/>
                </a:ln>
                <a:solidFill>
                  <a:srgbClr val="24292E"/>
                </a:solidFill>
                <a:effectLst/>
                <a:uLnTx/>
                <a:uFillTx/>
                <a:latin typeface="Roboto"/>
                <a:ea typeface="+mn-ea"/>
                <a:cs typeface="+mn-cs"/>
              </a:rPr>
              <a:t> guy won’t save a system that is badly written</a:t>
            </a:r>
          </a:p>
        </p:txBody>
      </p:sp>
    </p:spTree>
    <p:extLst>
      <p:ext uri="{BB962C8B-B14F-4D97-AF65-F5344CB8AC3E}">
        <p14:creationId xmlns:p14="http://schemas.microsoft.com/office/powerpoint/2010/main" val="1715782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4200" y="1749562"/>
            <a:ext cx="11269683" cy="452431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58591"/>
                </a:solidFill>
                <a:effectLst/>
                <a:uLnTx/>
                <a:uFillTx/>
                <a:latin typeface="Roboto"/>
                <a:ea typeface="+mn-ea"/>
                <a:cs typeface="+mn-cs"/>
              </a:rPr>
              <a:t>Following is a list of development tips that greatly affect the production maintenance and stability:</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858591"/>
                </a:solidFill>
                <a:effectLst/>
                <a:uLnTx/>
                <a:uFillTx/>
                <a:latin typeface="Roboto"/>
                <a:ea typeface="+mn-ea"/>
                <a:cs typeface="+mn-cs"/>
              </a:rPr>
              <a:t>The twelve-factor guide – Get familiar with the </a:t>
            </a:r>
            <a:r>
              <a:rPr kumimoji="0" lang="en-US" sz="1600" b="0" i="0" u="none" strike="noStrike" kern="1200" cap="none" spc="0" normalizeH="0" baseline="0" noProof="0" dirty="0">
                <a:ln>
                  <a:noFill/>
                </a:ln>
                <a:solidFill>
                  <a:srgbClr val="858591"/>
                </a:solidFill>
                <a:effectLst/>
                <a:uLnTx/>
                <a:uFillTx/>
                <a:latin typeface="Roboto"/>
                <a:ea typeface="+mn-ea"/>
                <a:cs typeface="+mn-cs"/>
                <a:hlinkClick r:id="rId2"/>
              </a:rPr>
              <a:t>Twelve factors</a:t>
            </a:r>
            <a:r>
              <a:rPr kumimoji="0" lang="en-US" sz="1600" b="0" i="0" u="none" strike="noStrike" kern="1200" cap="none" spc="0" normalizeH="0" baseline="0" noProof="0" dirty="0">
                <a:ln>
                  <a:noFill/>
                </a:ln>
                <a:solidFill>
                  <a:srgbClr val="858591"/>
                </a:solidFill>
                <a:effectLst/>
                <a:uLnTx/>
                <a:uFillTx/>
                <a:latin typeface="Roboto"/>
                <a:ea typeface="+mn-ea"/>
                <a:cs typeface="+mn-cs"/>
              </a:rPr>
              <a:t> guide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858591"/>
                </a:solidFill>
                <a:effectLst/>
                <a:uLnTx/>
                <a:uFillTx/>
                <a:latin typeface="Roboto"/>
                <a:ea typeface="+mn-ea"/>
                <a:cs typeface="+mn-cs"/>
              </a:rPr>
              <a:t>Be stateless – Save no data locally on a specific web server (see separate bullet – ‘Be Stateless’)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858591"/>
                </a:solidFill>
                <a:effectLst/>
                <a:uLnTx/>
                <a:uFillTx/>
                <a:latin typeface="Roboto"/>
                <a:ea typeface="+mn-ea"/>
                <a:cs typeface="+mn-cs"/>
              </a:rPr>
              <a:t>Cache – Utilize cache heavily, yet never fail because of cache mismatch</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858591"/>
                </a:solidFill>
                <a:effectLst/>
                <a:uLnTx/>
                <a:uFillTx/>
                <a:latin typeface="Roboto"/>
                <a:ea typeface="+mn-ea"/>
                <a:cs typeface="+mn-cs"/>
              </a:rPr>
              <a:t>Test memory – gauge memory usage and leaks as part your development flow, tools such as ‘</a:t>
            </a:r>
            <a:r>
              <a:rPr kumimoji="0" lang="en-US" sz="1600" b="0" i="0" u="none" strike="noStrike" kern="1200" cap="none" spc="0" normalizeH="0" baseline="0" noProof="0" dirty="0" err="1">
                <a:ln>
                  <a:noFill/>
                </a:ln>
                <a:solidFill>
                  <a:srgbClr val="858591"/>
                </a:solidFill>
                <a:effectLst/>
                <a:uLnTx/>
                <a:uFillTx/>
                <a:latin typeface="Roboto"/>
                <a:ea typeface="+mn-ea"/>
                <a:cs typeface="+mn-cs"/>
              </a:rPr>
              <a:t>memwatch</a:t>
            </a:r>
            <a:r>
              <a:rPr kumimoji="0" lang="en-US" sz="1600" b="0" i="0" u="none" strike="noStrike" kern="1200" cap="none" spc="0" normalizeH="0" baseline="0" noProof="0" dirty="0">
                <a:ln>
                  <a:noFill/>
                </a:ln>
                <a:solidFill>
                  <a:srgbClr val="858591"/>
                </a:solidFill>
                <a:effectLst/>
                <a:uLnTx/>
                <a:uFillTx/>
                <a:latin typeface="Roboto"/>
                <a:ea typeface="+mn-ea"/>
                <a:cs typeface="+mn-cs"/>
              </a:rPr>
              <a:t>’ can greatly facilitate this task</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858591"/>
                </a:solidFill>
                <a:effectLst/>
                <a:uLnTx/>
                <a:uFillTx/>
                <a:latin typeface="Roboto"/>
                <a:ea typeface="+mn-ea"/>
                <a:cs typeface="+mn-cs"/>
              </a:rPr>
              <a:t>Name functions – Minimize the usage of anonymous functions (i.e. inline callback) as a typical memory profiler will provide memory usage per method name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858591"/>
                </a:solidFill>
                <a:effectLst/>
                <a:uLnTx/>
                <a:uFillTx/>
                <a:latin typeface="Roboto"/>
                <a:ea typeface="+mn-ea"/>
                <a:cs typeface="+mn-cs"/>
              </a:rPr>
              <a:t>Use CI tools – Use CI tool to detect failures before sending to production. For example, use </a:t>
            </a:r>
            <a:r>
              <a:rPr kumimoji="0" lang="en-US" sz="1600" b="0" i="0" u="none" strike="noStrike" kern="1200" cap="none" spc="0" normalizeH="0" baseline="0" noProof="0" dirty="0" err="1">
                <a:ln>
                  <a:noFill/>
                </a:ln>
                <a:solidFill>
                  <a:srgbClr val="858591"/>
                </a:solidFill>
                <a:effectLst/>
                <a:uLnTx/>
                <a:uFillTx/>
                <a:latin typeface="Roboto"/>
                <a:ea typeface="+mn-ea"/>
                <a:cs typeface="+mn-cs"/>
              </a:rPr>
              <a:t>ESLint</a:t>
            </a:r>
            <a:r>
              <a:rPr kumimoji="0" lang="en-US" sz="1600" b="0" i="0" u="none" strike="noStrike" kern="1200" cap="none" spc="0" normalizeH="0" baseline="0" noProof="0" dirty="0">
                <a:ln>
                  <a:noFill/>
                </a:ln>
                <a:solidFill>
                  <a:srgbClr val="858591"/>
                </a:solidFill>
                <a:effectLst/>
                <a:uLnTx/>
                <a:uFillTx/>
                <a:latin typeface="Roboto"/>
                <a:ea typeface="+mn-ea"/>
                <a:cs typeface="+mn-cs"/>
              </a:rPr>
              <a:t> to detect reference errors and undefined variables. Use –trace-sync-</a:t>
            </a:r>
            <a:r>
              <a:rPr kumimoji="0" lang="en-US" sz="1600" b="0" i="0" u="none" strike="noStrike" kern="1200" cap="none" spc="0" normalizeH="0" baseline="0" noProof="0" dirty="0" err="1">
                <a:ln>
                  <a:noFill/>
                </a:ln>
                <a:solidFill>
                  <a:srgbClr val="858591"/>
                </a:solidFill>
                <a:effectLst/>
                <a:uLnTx/>
                <a:uFillTx/>
                <a:latin typeface="Roboto"/>
                <a:ea typeface="+mn-ea"/>
                <a:cs typeface="+mn-cs"/>
              </a:rPr>
              <a:t>io</a:t>
            </a:r>
            <a:r>
              <a:rPr kumimoji="0" lang="en-US" sz="1600" b="0" i="0" u="none" strike="noStrike" kern="1200" cap="none" spc="0" normalizeH="0" baseline="0" noProof="0" dirty="0">
                <a:ln>
                  <a:noFill/>
                </a:ln>
                <a:solidFill>
                  <a:srgbClr val="858591"/>
                </a:solidFill>
                <a:effectLst/>
                <a:uLnTx/>
                <a:uFillTx/>
                <a:latin typeface="Roboto"/>
                <a:ea typeface="+mn-ea"/>
                <a:cs typeface="+mn-cs"/>
              </a:rPr>
              <a:t> to identify code that uses synchronous APIs (instead of the </a:t>
            </a:r>
            <a:r>
              <a:rPr kumimoji="0" lang="en-US" sz="1600" b="0" i="0" u="none" strike="noStrike" kern="1200" cap="none" spc="0" normalizeH="0" baseline="0" noProof="0" dirty="0" err="1">
                <a:ln>
                  <a:noFill/>
                </a:ln>
                <a:solidFill>
                  <a:srgbClr val="858591"/>
                </a:solidFill>
                <a:effectLst/>
                <a:uLnTx/>
                <a:uFillTx/>
                <a:latin typeface="Roboto"/>
                <a:ea typeface="+mn-ea"/>
                <a:cs typeface="+mn-cs"/>
              </a:rPr>
              <a:t>async</a:t>
            </a:r>
            <a:r>
              <a:rPr kumimoji="0" lang="en-US" sz="1600" b="0" i="0" u="none" strike="noStrike" kern="1200" cap="none" spc="0" normalizeH="0" baseline="0" noProof="0" dirty="0">
                <a:ln>
                  <a:noFill/>
                </a:ln>
                <a:solidFill>
                  <a:srgbClr val="858591"/>
                </a:solidFill>
                <a:effectLst/>
                <a:uLnTx/>
                <a:uFillTx/>
                <a:latin typeface="Roboto"/>
                <a:ea typeface="+mn-ea"/>
                <a:cs typeface="+mn-cs"/>
              </a:rPr>
              <a:t> version)</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858591"/>
                </a:solidFill>
                <a:effectLst/>
                <a:uLnTx/>
                <a:uFillTx/>
                <a:latin typeface="Roboto"/>
                <a:ea typeface="+mn-ea"/>
                <a:cs typeface="+mn-cs"/>
              </a:rPr>
              <a:t>Log wisely – Include in each log statement contextual information, hopefully in JSON format so log aggregators tools such as Elastic can search upon those properties (see separate bullet – ‘Increase visibility using smart logs’). Also, include transaction-id that identifies each request and allows to correlate lines that describe the same transaction (see separate bullet – ‘Include Transaction-ID’)</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858591"/>
                </a:solidFill>
                <a:effectLst/>
                <a:uLnTx/>
                <a:uFillTx/>
                <a:latin typeface="Roboto"/>
                <a:ea typeface="+mn-ea"/>
                <a:cs typeface="+mn-cs"/>
              </a:rPr>
              <a:t>Error management – Error handling is the Achilles’ heel of Node.js production sites – many Node processes are crashing because of minor errors while others hang on alive in a faulty state instead of crashing. Setting your error handling strategy is absolutely critical, read here my </a:t>
            </a:r>
            <a:r>
              <a:rPr kumimoji="0" lang="en-US" sz="1600" b="0" i="0" u="none" strike="noStrike" kern="1200" cap="none" spc="0" normalizeH="0" baseline="0" noProof="0" dirty="0">
                <a:ln>
                  <a:noFill/>
                </a:ln>
                <a:solidFill>
                  <a:srgbClr val="858591"/>
                </a:solidFill>
                <a:effectLst/>
                <a:uLnTx/>
                <a:uFillTx/>
                <a:latin typeface="Roboto"/>
                <a:ea typeface="+mn-ea"/>
                <a:cs typeface="+mn-cs"/>
                <a:hlinkClick r:id="rId3"/>
              </a:rPr>
              <a:t>error handling best practices</a:t>
            </a:r>
            <a:endParaRPr kumimoji="0" lang="en-US" sz="1600" b="0" i="0" u="none" strike="noStrike" kern="1200" cap="none" spc="0" normalizeH="0" baseline="0" noProof="0" dirty="0">
              <a:ln>
                <a:noFill/>
              </a:ln>
              <a:solidFill>
                <a:srgbClr val="858591"/>
              </a:solidFill>
              <a:effectLst/>
              <a:uLnTx/>
              <a:uFillTx/>
              <a:latin typeface="Roboto"/>
              <a:ea typeface="+mn-ea"/>
              <a:cs typeface="+mn-cs"/>
            </a:endParaRPr>
          </a:p>
        </p:txBody>
      </p:sp>
      <p:sp>
        <p:nvSpPr>
          <p:cNvPr id="5" name="Rectangle 4"/>
          <p:cNvSpPr/>
          <p:nvPr/>
        </p:nvSpPr>
        <p:spPr>
          <a:xfrm>
            <a:off x="584200" y="1304271"/>
            <a:ext cx="29418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
        <p:nvSpPr>
          <p:cNvPr id="6" name="Title 1"/>
          <p:cNvSpPr>
            <a:spLocks noGrp="1"/>
          </p:cNvSpPr>
          <p:nvPr>
            <p:ph type="title"/>
          </p:nvPr>
        </p:nvSpPr>
        <p:spPr>
          <a:xfrm>
            <a:off x="584199" y="380941"/>
            <a:ext cx="7764153" cy="923330"/>
          </a:xfrm>
        </p:spPr>
        <p:txBody>
          <a:bodyPr/>
          <a:lstStyle/>
          <a:p>
            <a:r>
              <a:rPr lang="en-US" dirty="0">
                <a:solidFill>
                  <a:srgbClr val="00B0F0"/>
                </a:solidFill>
              </a:rPr>
              <a:t>5.9. Make your code production-ready</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3345524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A943-C555-46A7-B46F-914CA647AD13}"/>
              </a:ext>
            </a:extLst>
          </p:cNvPr>
          <p:cNvSpPr>
            <a:spLocks noGrp="1"/>
          </p:cNvSpPr>
          <p:nvPr>
            <p:ph type="title"/>
          </p:nvPr>
        </p:nvSpPr>
        <p:spPr>
          <a:xfrm>
            <a:off x="584200" y="380941"/>
            <a:ext cx="3632200" cy="923330"/>
          </a:xfrm>
        </p:spPr>
        <p:txBody>
          <a:bodyPr/>
          <a:lstStyle/>
          <a:p>
            <a:r>
              <a:rPr lang="en-US" dirty="0" err="1"/>
              <a:t>Async</a:t>
            </a:r>
            <a:r>
              <a:rPr lang="en-US" dirty="0"/>
              <a:t> Techniques</a:t>
            </a:r>
            <a:br>
              <a:rPr lang="en-US" dirty="0"/>
            </a:br>
            <a:r>
              <a:rPr lang="en-US" dirty="0">
                <a:solidFill>
                  <a:srgbClr val="00B0F0"/>
                </a:solidFill>
              </a:rPr>
              <a:t>Compared</a:t>
            </a:r>
          </a:p>
        </p:txBody>
      </p:sp>
      <p:graphicFrame>
        <p:nvGraphicFramePr>
          <p:cNvPr id="3" name="Table 2">
            <a:extLst>
              <a:ext uri="{FF2B5EF4-FFF2-40B4-BE49-F238E27FC236}">
                <a16:creationId xmlns:a16="http://schemas.microsoft.com/office/drawing/2014/main" id="{F0E8750F-EA4E-4AF2-B6D6-616B872B35C2}"/>
              </a:ext>
            </a:extLst>
          </p:cNvPr>
          <p:cNvGraphicFramePr>
            <a:graphicFrameLocks noGrp="1"/>
          </p:cNvGraphicFramePr>
          <p:nvPr>
            <p:extLst>
              <p:ext uri="{D42A27DB-BD31-4B8C-83A1-F6EECF244321}">
                <p14:modId xmlns:p14="http://schemas.microsoft.com/office/powerpoint/2010/main" val="384994774"/>
              </p:ext>
            </p:extLst>
          </p:nvPr>
        </p:nvGraphicFramePr>
        <p:xfrm>
          <a:off x="191558" y="1379546"/>
          <a:ext cx="11488812" cy="5592518"/>
        </p:xfrm>
        <a:graphic>
          <a:graphicData uri="http://schemas.openxmlformats.org/drawingml/2006/table">
            <a:tbl>
              <a:tblPr firstRow="1" bandRow="1">
                <a:tableStyleId>{5940675A-B579-460E-94D1-54222C63F5DA}</a:tableStyleId>
              </a:tblPr>
              <a:tblGrid>
                <a:gridCol w="2872203">
                  <a:extLst>
                    <a:ext uri="{9D8B030D-6E8A-4147-A177-3AD203B41FA5}">
                      <a16:colId xmlns:a16="http://schemas.microsoft.com/office/drawing/2014/main" val="1254073692"/>
                    </a:ext>
                  </a:extLst>
                </a:gridCol>
                <a:gridCol w="2872203">
                  <a:extLst>
                    <a:ext uri="{9D8B030D-6E8A-4147-A177-3AD203B41FA5}">
                      <a16:colId xmlns:a16="http://schemas.microsoft.com/office/drawing/2014/main" val="3771577831"/>
                    </a:ext>
                  </a:extLst>
                </a:gridCol>
                <a:gridCol w="2872203">
                  <a:extLst>
                    <a:ext uri="{9D8B030D-6E8A-4147-A177-3AD203B41FA5}">
                      <a16:colId xmlns:a16="http://schemas.microsoft.com/office/drawing/2014/main" val="1477109874"/>
                    </a:ext>
                  </a:extLst>
                </a:gridCol>
                <a:gridCol w="2872203">
                  <a:extLst>
                    <a:ext uri="{9D8B030D-6E8A-4147-A177-3AD203B41FA5}">
                      <a16:colId xmlns:a16="http://schemas.microsoft.com/office/drawing/2014/main" val="2380017169"/>
                    </a:ext>
                  </a:extLst>
                </a:gridCol>
              </a:tblGrid>
              <a:tr h="955040">
                <a:tc>
                  <a:txBody>
                    <a:bodyPr/>
                    <a:lstStyle/>
                    <a:p>
                      <a:pPr algn="l" rtl="0"/>
                      <a:endParaRPr lang="en-US" sz="1600" dirty="0"/>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tcPr>
                </a:tc>
                <a:tc>
                  <a:txBody>
                    <a:bodyPr/>
                    <a:lstStyle/>
                    <a:p>
                      <a:pPr marL="0" marR="0" lvl="0" indent="0" algn="l" defTabSz="1007943" rtl="0" eaLnBrk="1" fontAlgn="auto" latinLnBrk="0" hangingPunct="1">
                        <a:lnSpc>
                          <a:spcPct val="100000"/>
                        </a:lnSpc>
                        <a:spcBef>
                          <a:spcPts val="0"/>
                        </a:spcBef>
                        <a:spcAft>
                          <a:spcPts val="0"/>
                        </a:spcAft>
                        <a:buClrTx/>
                        <a:buSzTx/>
                        <a:buFontTx/>
                        <a:buNone/>
                        <a:tabLst/>
                        <a:defRPr/>
                      </a:pPr>
                      <a:r>
                        <a:rPr lang="en-US" sz="2900" b="1" dirty="0">
                          <a:latin typeface="+mj-lt"/>
                          <a:cs typeface="Calibri" panose="020F0502020204030204" pitchFamily="34" charset="0"/>
                        </a:rPr>
                        <a:t>Callback</a:t>
                      </a:r>
                    </a:p>
                    <a:p>
                      <a:pPr algn="l" rtl="0"/>
                      <a:endParaRPr lang="en-US" sz="2900" b="1" dirty="0">
                        <a:latin typeface="+mj-lt"/>
                        <a:cs typeface="Calibri" panose="020F0502020204030204" pitchFamily="34" charset="0"/>
                      </a:endParaRP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tcPr>
                </a:tc>
                <a:tc>
                  <a:txBody>
                    <a:bodyPr/>
                    <a:lstStyle/>
                    <a:p>
                      <a:pPr algn="l" rtl="0"/>
                      <a:r>
                        <a:rPr lang="en-US" sz="2900" b="1" dirty="0">
                          <a:latin typeface="+mj-lt"/>
                          <a:cs typeface="Calibri" panose="020F0502020204030204" pitchFamily="34" charset="0"/>
                        </a:rPr>
                        <a:t>Promise</a:t>
                      </a: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tcPr>
                </a:tc>
                <a:tc>
                  <a:txBody>
                    <a:bodyPr/>
                    <a:lstStyle/>
                    <a:p>
                      <a:pPr marL="0" marR="0" lvl="0" indent="0" algn="l" defTabSz="1007943" rtl="0" eaLnBrk="1" fontAlgn="auto" latinLnBrk="0" hangingPunct="1">
                        <a:lnSpc>
                          <a:spcPct val="100000"/>
                        </a:lnSpc>
                        <a:spcBef>
                          <a:spcPts val="0"/>
                        </a:spcBef>
                        <a:spcAft>
                          <a:spcPts val="0"/>
                        </a:spcAft>
                        <a:buClrTx/>
                        <a:buSzTx/>
                        <a:buFontTx/>
                        <a:buNone/>
                        <a:tabLst/>
                        <a:defRPr/>
                      </a:pPr>
                      <a:r>
                        <a:rPr lang="en-US" sz="2900" b="1" dirty="0" err="1">
                          <a:latin typeface="+mj-lt"/>
                          <a:cs typeface="Calibri" panose="020F0502020204030204" pitchFamily="34" charset="0"/>
                        </a:rPr>
                        <a:t>Async</a:t>
                      </a:r>
                      <a:r>
                        <a:rPr lang="en-US" sz="2900" b="1" dirty="0">
                          <a:latin typeface="+mj-lt"/>
                          <a:cs typeface="Calibri" panose="020F0502020204030204" pitchFamily="34" charset="0"/>
                        </a:rPr>
                        <a:t> Await</a:t>
                      </a:r>
                    </a:p>
                    <a:p>
                      <a:pPr algn="l" rtl="0"/>
                      <a:endParaRPr lang="en-US" sz="2900" b="1" dirty="0">
                        <a:latin typeface="+mj-lt"/>
                        <a:cs typeface="Calibri" panose="020F0502020204030204" pitchFamily="34" charset="0"/>
                      </a:endParaRPr>
                    </a:p>
                  </a:txBody>
                  <a:tcPr marL="60960" marR="60960" marT="30480" marB="30480">
                    <a:lnL w="12700" cap="flat" cmpd="sng" algn="ctr">
                      <a:solidFill>
                        <a:schemeClr val="bg1">
                          <a:lumMod val="50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tcPr>
                </a:tc>
                <a:extLst>
                  <a:ext uri="{0D108BD9-81ED-4DB2-BD59-A6C34878D82A}">
                    <a16:rowId xmlns:a16="http://schemas.microsoft.com/office/drawing/2014/main" val="2766164199"/>
                  </a:ext>
                </a:extLst>
              </a:tr>
              <a:tr h="547890">
                <a:tc>
                  <a:txBody>
                    <a:bodyPr/>
                    <a:lstStyle/>
                    <a:p>
                      <a:pPr algn="l" rtl="0"/>
                      <a:r>
                        <a:rPr lang="en-US" sz="1600" b="1" dirty="0"/>
                        <a:t>Nesting</a:t>
                      </a:r>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485017010"/>
                  </a:ext>
                </a:extLst>
              </a:tr>
              <a:tr h="547890">
                <a:tc>
                  <a:txBody>
                    <a:bodyPr/>
                    <a:lstStyle/>
                    <a:p>
                      <a:pPr algn="l" rtl="0"/>
                      <a:r>
                        <a:rPr lang="en-US" sz="1600" b="1" dirty="0"/>
                        <a:t>Try-Catch</a:t>
                      </a:r>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51260786"/>
                  </a:ext>
                </a:extLst>
              </a:tr>
              <a:tr h="649853">
                <a:tc>
                  <a:txBody>
                    <a:bodyPr/>
                    <a:lstStyle/>
                    <a:p>
                      <a:pPr algn="l" rtl="0"/>
                      <a:r>
                        <a:rPr lang="en-US" sz="1600" b="1" dirty="0"/>
                        <a:t>Debugging</a:t>
                      </a:r>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59738135"/>
                  </a:ext>
                </a:extLst>
              </a:tr>
              <a:tr h="649853">
                <a:tc>
                  <a:txBody>
                    <a:bodyPr/>
                    <a:lstStyle/>
                    <a:p>
                      <a:pPr algn="l" rtl="0"/>
                      <a:r>
                        <a:rPr lang="en-US" sz="1600" b="1" dirty="0" err="1"/>
                        <a:t>Stacktrace</a:t>
                      </a:r>
                      <a:endParaRPr lang="en-US" sz="1600" b="1" dirty="0"/>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3025188"/>
                  </a:ext>
                </a:extLst>
              </a:tr>
              <a:tr h="649853">
                <a:tc>
                  <a:txBody>
                    <a:bodyPr/>
                    <a:lstStyle/>
                    <a:p>
                      <a:pPr algn="l" rtl="0"/>
                      <a:r>
                        <a:rPr lang="en-US" sz="1600" b="1" dirty="0"/>
                        <a:t>Synchronous loop</a:t>
                      </a:r>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706261398"/>
                  </a:ext>
                </a:extLst>
              </a:tr>
              <a:tr h="649853">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600" b="1" dirty="0"/>
                        <a:t>Asynchronous loop</a:t>
                      </a:r>
                    </a:p>
                    <a:p>
                      <a:pPr algn="l" rtl="0"/>
                      <a:endParaRPr lang="en-US" sz="1600" b="1" dirty="0"/>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877563290"/>
                  </a:ext>
                </a:extLst>
              </a:tr>
              <a:tr h="942286">
                <a:tc>
                  <a:txBody>
                    <a:bodyPr/>
                    <a:lstStyle/>
                    <a:p>
                      <a:pPr algn="l" rtl="0"/>
                      <a:r>
                        <a:rPr lang="en-US" sz="1600" b="1" dirty="0"/>
                        <a:t>Bottom Line</a:t>
                      </a:r>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chemeClr val="bg1">
                        <a:lumMod val="95000"/>
                      </a:schemeClr>
                    </a:solidFill>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chemeClr val="bg1">
                        <a:lumMod val="95000"/>
                      </a:schemeClr>
                    </a:solidFill>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chemeClr val="bg1">
                        <a:lumMod val="95000"/>
                      </a:schemeClr>
                    </a:solidFill>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solidFill>
                      <a:schemeClr val="bg1">
                        <a:lumMod val="95000"/>
                      </a:schemeClr>
                    </a:solidFill>
                  </a:tcPr>
                </a:tc>
                <a:extLst>
                  <a:ext uri="{0D108BD9-81ED-4DB2-BD59-A6C34878D82A}">
                    <a16:rowId xmlns:a16="http://schemas.microsoft.com/office/drawing/2014/main" val="332972113"/>
                  </a:ext>
                </a:extLst>
              </a:tr>
            </a:tbl>
          </a:graphicData>
        </a:graphic>
      </p:graphicFrame>
    </p:spTree>
    <p:extLst>
      <p:ext uri="{BB962C8B-B14F-4D97-AF65-F5344CB8AC3E}">
        <p14:creationId xmlns:p14="http://schemas.microsoft.com/office/powerpoint/2010/main" val="3812767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950" y="594697"/>
            <a:ext cx="9153566" cy="923330"/>
          </a:xfrm>
        </p:spPr>
        <p:txBody>
          <a:bodyPr/>
          <a:lstStyle/>
          <a:p>
            <a:r>
              <a:rPr lang="en-US" dirty="0">
                <a:solidFill>
                  <a:srgbClr val="00B0F0"/>
                </a:solidFill>
              </a:rPr>
              <a:t>5.10. Measure and guard the memory usage</a:t>
            </a:r>
            <a:br>
              <a:rPr lang="en-US" dirty="0">
                <a:solidFill>
                  <a:srgbClr val="00B0F0"/>
                </a:solidFill>
              </a:rPr>
            </a:br>
            <a:endParaRPr lang="en-US" dirty="0">
              <a:solidFill>
                <a:srgbClr val="00B0F0"/>
              </a:solidFill>
            </a:endParaRPr>
          </a:p>
        </p:txBody>
      </p:sp>
      <p:sp>
        <p:nvSpPr>
          <p:cNvPr id="4" name="Rectangle 3"/>
          <p:cNvSpPr/>
          <p:nvPr/>
        </p:nvSpPr>
        <p:spPr>
          <a:xfrm>
            <a:off x="607950" y="1605953"/>
            <a:ext cx="11196123" cy="397031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Node.js has controversial relationships with memory: the v8 engine has soft limits on memory usage (1.4GB) and there are known paths to leaks memory in Node’s code – thus watching Node’s process memory is a must. In small apps, you may gauge memory periodically using shell commands but in medium-large app consider baking your memory watch into a robust monitoring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Your process memory might leak a hundred megabytes a day like how it happened at </a:t>
            </a:r>
            <a:r>
              <a:rPr kumimoji="0" lang="en-US" sz="2800" b="0" i="0" u="none" strike="noStrike" kern="1200" cap="none" spc="0" normalizeH="0" baseline="0" noProof="0" dirty="0">
                <a:ln>
                  <a:noFill/>
                </a:ln>
                <a:solidFill>
                  <a:srgbClr val="0366D6"/>
                </a:solidFill>
                <a:effectLst/>
                <a:uLnTx/>
                <a:uFillTx/>
                <a:latin typeface="Roboto"/>
                <a:ea typeface="+mn-ea"/>
                <a:cs typeface="+mn-cs"/>
                <a:hlinkClick r:id="rId2"/>
              </a:rPr>
              <a:t>Walmart</a:t>
            </a: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p:txBody>
      </p:sp>
    </p:spTree>
    <p:extLst>
      <p:ext uri="{BB962C8B-B14F-4D97-AF65-F5344CB8AC3E}">
        <p14:creationId xmlns:p14="http://schemas.microsoft.com/office/powerpoint/2010/main" val="3355676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7945" y="1938740"/>
            <a:ext cx="11386127" cy="415498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58591"/>
                </a:solidFill>
                <a:effectLst/>
                <a:uLnTx/>
                <a:uFillTx/>
                <a:latin typeface="Roboto"/>
                <a:ea typeface="+mn-ea"/>
                <a:cs typeface="+mn-cs"/>
              </a:rPr>
              <a:t>In a perfect world, a web developer shouldn’t deal with memory leaks. In reality, memory issues are a known Node’s gotcha one must be aware of. Above all, memory usage must be monitored constantly. In the development and small production sites, you may gauge manually using Linux commands or NPM tools and libraries like node-inspector and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memwatch</a:t>
            </a:r>
            <a:r>
              <a:rPr kumimoji="0" lang="en-US" sz="2400" b="0" i="0" u="none" strike="noStrike" kern="1200" cap="none" spc="0" normalizeH="0" baseline="0" noProof="0" dirty="0">
                <a:ln>
                  <a:noFill/>
                </a:ln>
                <a:solidFill>
                  <a:srgbClr val="858591"/>
                </a:solidFill>
                <a:effectLst/>
                <a:uLnTx/>
                <a:uFillTx/>
                <a:latin typeface="Roboto"/>
                <a:ea typeface="+mn-ea"/>
                <a:cs typeface="+mn-cs"/>
              </a:rPr>
              <a:t>. The main drawback of this manual activities is that they require a human being actively monitoring – for serious production sites, it’s absolutely vital to use robust monitoring tools e.g. (AWS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CloudWatch</a:t>
            </a:r>
            <a:r>
              <a:rPr kumimoji="0" lang="en-US" sz="2400" b="0" i="0" u="none" strike="noStrike" kern="1200" cap="none" spc="0" normalizeH="0" baseline="0" noProof="0" dirty="0">
                <a:ln>
                  <a:noFill/>
                </a:ln>
                <a:solidFill>
                  <a:srgbClr val="858591"/>
                </a:solidFill>
                <a:effectLst/>
                <a:uLnTx/>
                <a:uFillTx/>
                <a:latin typeface="Roboto"/>
                <a:ea typeface="+mn-ea"/>
                <a:cs typeface="+mn-cs"/>
              </a:rPr>
              <a:t>,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DataDog</a:t>
            </a:r>
            <a:r>
              <a:rPr kumimoji="0" lang="en-US" sz="2400" b="0" i="0" u="none" strike="noStrike" kern="1200" cap="none" spc="0" normalizeH="0" baseline="0" noProof="0" dirty="0">
                <a:ln>
                  <a:noFill/>
                </a:ln>
                <a:solidFill>
                  <a:srgbClr val="858591"/>
                </a:solidFill>
                <a:effectLst/>
                <a:uLnTx/>
                <a:uFillTx/>
                <a:latin typeface="Roboto"/>
                <a:ea typeface="+mn-ea"/>
                <a:cs typeface="+mn-cs"/>
              </a:rPr>
              <a:t> or any similar proactive system) that alerts when a leak happens. There are also few development guidelines to prevent leaks: avoid storing data on the global level, use streams for data with dynamic size, limit variables scope using let and const.</a:t>
            </a:r>
          </a:p>
        </p:txBody>
      </p:sp>
      <p:sp>
        <p:nvSpPr>
          <p:cNvPr id="5" name="Rectangle 4"/>
          <p:cNvSpPr/>
          <p:nvPr/>
        </p:nvSpPr>
        <p:spPr>
          <a:xfrm>
            <a:off x="417945" y="1436839"/>
            <a:ext cx="386035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
        <p:nvSpPr>
          <p:cNvPr id="6" name="Title 1"/>
          <p:cNvSpPr>
            <a:spLocks noGrp="1"/>
          </p:cNvSpPr>
          <p:nvPr>
            <p:ph type="title"/>
          </p:nvPr>
        </p:nvSpPr>
        <p:spPr>
          <a:xfrm>
            <a:off x="584200" y="380941"/>
            <a:ext cx="10008590" cy="923330"/>
          </a:xfrm>
        </p:spPr>
        <p:txBody>
          <a:bodyPr/>
          <a:lstStyle/>
          <a:p>
            <a:r>
              <a:rPr lang="en-US" dirty="0">
                <a:solidFill>
                  <a:srgbClr val="00B0F0"/>
                </a:solidFill>
              </a:rPr>
              <a:t>5.10. Measure and guard the memory usage</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2975171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642198"/>
            <a:ext cx="7336642" cy="723464"/>
          </a:xfrm>
        </p:spPr>
        <p:txBody>
          <a:bodyPr/>
          <a:lstStyle/>
          <a:p>
            <a:r>
              <a:rPr lang="en-US" dirty="0">
                <a:solidFill>
                  <a:srgbClr val="00B0F0"/>
                </a:solidFill>
              </a:rPr>
              <a:t>“What Other Bloggers Say”</a:t>
            </a:r>
            <a:br>
              <a:rPr lang="en-US" dirty="0">
                <a:solidFill>
                  <a:srgbClr val="00B0F0"/>
                </a:solidFill>
              </a:rPr>
            </a:br>
            <a:endParaRPr lang="en-US" dirty="0">
              <a:solidFill>
                <a:srgbClr val="00B0F0"/>
              </a:solidFill>
            </a:endParaRPr>
          </a:p>
        </p:txBody>
      </p:sp>
      <p:sp>
        <p:nvSpPr>
          <p:cNvPr id="4" name="Rectangle 3"/>
          <p:cNvSpPr/>
          <p:nvPr/>
        </p:nvSpPr>
        <p:spPr>
          <a:xfrm>
            <a:off x="584200" y="2150372"/>
            <a:ext cx="11219873" cy="193899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6A737D"/>
                </a:solidFill>
                <a:effectLst/>
                <a:uLnTx/>
                <a:uFillTx/>
                <a:latin typeface="Roboto"/>
                <a:ea typeface="+mn-ea"/>
                <a:cs typeface="+mn-cs"/>
              </a:rPr>
              <a:t>... ”As we already learned, in Node.js JavaScript is compiled to native code by V8. The resulting native data structures don’t have much to do with their original representation and are solely managed by V8. This means that we cannot actively allocate or </a:t>
            </a:r>
            <a:r>
              <a:rPr kumimoji="0" lang="en-US" sz="2400" b="0" i="1" u="none" strike="noStrike" kern="1200" cap="none" spc="0" normalizeH="0" baseline="0" noProof="0" dirty="0" err="1">
                <a:ln>
                  <a:noFill/>
                </a:ln>
                <a:solidFill>
                  <a:srgbClr val="6A737D"/>
                </a:solidFill>
                <a:effectLst/>
                <a:uLnTx/>
                <a:uFillTx/>
                <a:latin typeface="Roboto"/>
                <a:ea typeface="+mn-ea"/>
                <a:cs typeface="+mn-cs"/>
              </a:rPr>
              <a:t>deallocate</a:t>
            </a:r>
            <a:r>
              <a:rPr kumimoji="0" lang="en-US" sz="2400" b="0" i="1" u="none" strike="noStrike" kern="1200" cap="none" spc="0" normalizeH="0" baseline="0" noProof="0" dirty="0">
                <a:ln>
                  <a:noFill/>
                </a:ln>
                <a:solidFill>
                  <a:srgbClr val="6A737D"/>
                </a:solidFill>
                <a:effectLst/>
                <a:uLnTx/>
                <a:uFillTx/>
                <a:latin typeface="Roboto"/>
                <a:ea typeface="+mn-ea"/>
                <a:cs typeface="+mn-cs"/>
              </a:rPr>
              <a:t> memory in JavaScript. V8 uses a well-known mechanism called garbage collection to address this problem.”</a:t>
            </a:r>
            <a:endParaRPr kumimoji="0" lang="en-US" sz="2400" b="0" i="1" u="none" strike="noStrike" kern="1200" cap="none" spc="0" normalizeH="0" baseline="0" noProof="0" dirty="0">
              <a:ln>
                <a:noFill/>
              </a:ln>
              <a:solidFill>
                <a:srgbClr val="0A091B"/>
              </a:solidFill>
              <a:effectLst/>
              <a:uLnTx/>
              <a:uFillTx/>
              <a:latin typeface="Roboto"/>
              <a:ea typeface="+mn-ea"/>
              <a:cs typeface="+mn-cs"/>
            </a:endParaRPr>
          </a:p>
        </p:txBody>
      </p:sp>
      <p:sp>
        <p:nvSpPr>
          <p:cNvPr id="5"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6" name="Rectangle 5"/>
          <p:cNvSpPr/>
          <p:nvPr/>
        </p:nvSpPr>
        <p:spPr>
          <a:xfrm>
            <a:off x="584200" y="5095131"/>
            <a:ext cx="2169184"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the blog</a:t>
            </a:r>
            <a:r>
              <a:rPr kumimoji="0" lang="en-US" sz="2400" b="0" i="0" u="none" strike="noStrike" kern="1200" cap="none" spc="0" normalizeH="0" baseline="0" noProof="0" dirty="0">
                <a:ln>
                  <a:noFill/>
                </a:ln>
                <a:solidFill>
                  <a:srgbClr val="24292E"/>
                </a:solidFill>
                <a:effectLst/>
                <a:uLnTx/>
                <a:uFillTx/>
                <a:latin typeface="Roboto"/>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0A091B"/>
                </a:solidFill>
                <a:effectLst/>
                <a:uLnTx/>
                <a:uFillTx/>
                <a:latin typeface="Roboto"/>
                <a:ea typeface="+mn-ea"/>
                <a:cs typeface="+mn-cs"/>
              </a:rPr>
              <a:t>Dyntrace</a:t>
            </a:r>
            <a:endParaRPr kumimoji="0" lang="en-US" sz="3600"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4283903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642198"/>
            <a:ext cx="7336642" cy="723464"/>
          </a:xfrm>
        </p:spPr>
        <p:txBody>
          <a:bodyPr/>
          <a:lstStyle/>
          <a:p>
            <a:r>
              <a:rPr lang="en-US" dirty="0">
                <a:solidFill>
                  <a:srgbClr val="00B0F0"/>
                </a:solidFill>
              </a:rPr>
              <a:t>“What Other Bloggers Say”</a:t>
            </a:r>
            <a:br>
              <a:rPr lang="en-US" dirty="0">
                <a:solidFill>
                  <a:srgbClr val="00B0F0"/>
                </a:solidFill>
              </a:rPr>
            </a:br>
            <a:endParaRPr lang="en-US" dirty="0">
              <a:solidFill>
                <a:srgbClr val="00B0F0"/>
              </a:solidFill>
            </a:endParaRPr>
          </a:p>
        </p:txBody>
      </p:sp>
      <p:sp>
        <p:nvSpPr>
          <p:cNvPr id="4" name="Rectangle 3"/>
          <p:cNvSpPr/>
          <p:nvPr/>
        </p:nvSpPr>
        <p:spPr>
          <a:xfrm>
            <a:off x="584200" y="2328502"/>
            <a:ext cx="11219873" cy="181588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858591"/>
                </a:solidFill>
                <a:effectLst/>
                <a:uLnTx/>
                <a:uFillTx/>
                <a:latin typeface="Roboto"/>
                <a:ea typeface="+mn-ea"/>
                <a:cs typeface="+mn-cs"/>
              </a:rPr>
              <a:t>... “Although this example leads to obvious results the process is always the same: Create heap dumps with some time and a fair amount of memory allocation in between Compare a few dumps to find out what’s growing”</a:t>
            </a:r>
          </a:p>
        </p:txBody>
      </p:sp>
      <p:sp>
        <p:nvSpPr>
          <p:cNvPr id="5"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6" name="Rectangle 5"/>
          <p:cNvSpPr/>
          <p:nvPr/>
        </p:nvSpPr>
        <p:spPr>
          <a:xfrm>
            <a:off x="584200" y="5095131"/>
            <a:ext cx="2169184"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the blog</a:t>
            </a:r>
            <a:r>
              <a:rPr kumimoji="0" lang="en-US" sz="2400" b="0" i="0" u="none" strike="noStrike" kern="1200" cap="none" spc="0" normalizeH="0" baseline="0" noProof="0" dirty="0">
                <a:ln>
                  <a:noFill/>
                </a:ln>
                <a:solidFill>
                  <a:srgbClr val="24292E"/>
                </a:solidFill>
                <a:effectLst/>
                <a:uLnTx/>
                <a:uFillTx/>
                <a:latin typeface="Roboto"/>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0A091B"/>
                </a:solidFill>
                <a:effectLst/>
                <a:uLnTx/>
                <a:uFillTx/>
                <a:latin typeface="Roboto"/>
                <a:ea typeface="+mn-ea"/>
                <a:cs typeface="+mn-cs"/>
              </a:rPr>
              <a:t>Dyntrace</a:t>
            </a:r>
            <a:endParaRPr kumimoji="0" lang="en-US" sz="3600"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1912236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642198"/>
            <a:ext cx="7336642" cy="723464"/>
          </a:xfrm>
        </p:spPr>
        <p:txBody>
          <a:bodyPr/>
          <a:lstStyle/>
          <a:p>
            <a:r>
              <a:rPr lang="en-US" dirty="0">
                <a:solidFill>
                  <a:srgbClr val="00B0F0"/>
                </a:solidFill>
              </a:rPr>
              <a:t>“What Other Bloggers Say”</a:t>
            </a:r>
            <a:br>
              <a:rPr lang="en-US" dirty="0">
                <a:solidFill>
                  <a:srgbClr val="00B0F0"/>
                </a:solidFill>
              </a:rPr>
            </a:br>
            <a:endParaRPr lang="en-US" dirty="0">
              <a:solidFill>
                <a:srgbClr val="00B0F0"/>
              </a:solidFill>
            </a:endParaRPr>
          </a:p>
        </p:txBody>
      </p:sp>
      <p:sp>
        <p:nvSpPr>
          <p:cNvPr id="4" name="Rectangle 3"/>
          <p:cNvSpPr/>
          <p:nvPr/>
        </p:nvSpPr>
        <p:spPr>
          <a:xfrm>
            <a:off x="584200" y="2328502"/>
            <a:ext cx="11219873" cy="193899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858591"/>
                </a:solidFill>
                <a:effectLst/>
                <a:uLnTx/>
                <a:uFillTx/>
                <a:latin typeface="Roboto"/>
                <a:ea typeface="+mn-ea"/>
                <a:cs typeface="+mn-cs"/>
              </a:rPr>
              <a:t>... “fault, Node.js will try to use about 1.5GBs of memory, which has to be capped when running on systems with less memory. This is the expected behavior as garbage collection is a very costly operation. The solution for it was adding an extra parameter to the Node.js process: node –</a:t>
            </a:r>
            <a:r>
              <a:rPr kumimoji="0" lang="en-US" sz="2000" b="0" i="1" u="none" strike="noStrike" kern="1200" cap="none" spc="0" normalizeH="0" baseline="0" noProof="0" dirty="0" err="1">
                <a:ln>
                  <a:noFill/>
                </a:ln>
                <a:solidFill>
                  <a:srgbClr val="858591"/>
                </a:solidFill>
                <a:effectLst/>
                <a:uLnTx/>
                <a:uFillTx/>
                <a:latin typeface="Roboto"/>
                <a:ea typeface="+mn-ea"/>
                <a:cs typeface="+mn-cs"/>
              </a:rPr>
              <a:t>max_old_space_size</a:t>
            </a:r>
            <a:r>
              <a:rPr kumimoji="0" lang="en-US" sz="2000" b="0" i="1" u="none" strike="noStrike" kern="1200" cap="none" spc="0" normalizeH="0" baseline="0" noProof="0" dirty="0">
                <a:ln>
                  <a:noFill/>
                </a:ln>
                <a:solidFill>
                  <a:srgbClr val="858591"/>
                </a:solidFill>
                <a:effectLst/>
                <a:uLnTx/>
                <a:uFillTx/>
                <a:latin typeface="Roboto"/>
                <a:ea typeface="+mn-ea"/>
                <a:cs typeface="+mn-cs"/>
              </a:rPr>
              <a:t>=400 server.js –production ” “Why is garbage collection expensive? The V8 JavaScript engine employs a stop-the-world garbage collector mechanism. In practice, it means that the program stops execution while garbage collection is in progress.”</a:t>
            </a:r>
          </a:p>
        </p:txBody>
      </p:sp>
      <p:sp>
        <p:nvSpPr>
          <p:cNvPr id="5"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6" name="Rectangle 5"/>
          <p:cNvSpPr/>
          <p:nvPr/>
        </p:nvSpPr>
        <p:spPr>
          <a:xfrm>
            <a:off x="584200" y="5095131"/>
            <a:ext cx="2169184"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Roboto"/>
                <a:ea typeface="+mn-ea"/>
                <a:cs typeface="+mn-cs"/>
              </a:rPr>
              <a:t>From the blog</a:t>
            </a:r>
            <a:r>
              <a:rPr kumimoji="0" lang="en-US" sz="2400" b="0" i="0" u="none" strike="noStrike" kern="1200" cap="none" spc="0" normalizeH="0" baseline="0" noProof="0" dirty="0">
                <a:ln>
                  <a:noFill/>
                </a:ln>
                <a:solidFill>
                  <a:srgbClr val="24292E"/>
                </a:solidFill>
                <a:effectLst/>
                <a:uLnTx/>
                <a:uFillTx/>
                <a:latin typeface="Roboto"/>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0A091B"/>
                </a:solidFill>
                <a:effectLst/>
                <a:uLnTx/>
                <a:uFillTx/>
                <a:latin typeface="Roboto"/>
                <a:ea typeface="+mn-ea"/>
                <a:cs typeface="+mn-cs"/>
              </a:rPr>
              <a:t>Dyntrace</a:t>
            </a:r>
            <a:endParaRPr kumimoji="0" lang="en-US" sz="3600"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1834945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6074" y="547196"/>
            <a:ext cx="9676081" cy="664087"/>
          </a:xfrm>
        </p:spPr>
        <p:txBody>
          <a:bodyPr/>
          <a:lstStyle/>
          <a:p>
            <a:r>
              <a:rPr lang="en-US" dirty="0">
                <a:solidFill>
                  <a:srgbClr val="00B0F0"/>
                </a:solidFill>
              </a:rPr>
              <a:t>5.11. Get your frontend assets out of Node</a:t>
            </a:r>
            <a:br>
              <a:rPr lang="en-US" dirty="0">
                <a:solidFill>
                  <a:srgbClr val="00B0F0"/>
                </a:solidFill>
              </a:rPr>
            </a:br>
            <a:endParaRPr lang="en-US" dirty="0">
              <a:solidFill>
                <a:srgbClr val="00B0F0"/>
              </a:solidFill>
            </a:endParaRPr>
          </a:p>
        </p:txBody>
      </p:sp>
      <p:sp>
        <p:nvSpPr>
          <p:cNvPr id="4" name="Rectangle 3"/>
          <p:cNvSpPr/>
          <p:nvPr/>
        </p:nvSpPr>
        <p:spPr>
          <a:xfrm>
            <a:off x="596075" y="1211283"/>
            <a:ext cx="11231748" cy="452431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4292E"/>
                </a:solidFill>
                <a:effectLst/>
                <a:uLnTx/>
                <a:uFillTx/>
                <a:latin typeface="Roboto"/>
                <a:ea typeface="+mn-ea"/>
                <a:cs typeface="+mn-cs"/>
              </a:rPr>
              <a:t>TL;DR:</a:t>
            </a:r>
            <a:r>
              <a:rPr kumimoji="0" lang="en-US" sz="3200" b="0" i="0" u="none" strike="noStrike" kern="1200" cap="none" spc="0" normalizeH="0" baseline="0" noProof="0" dirty="0">
                <a:ln>
                  <a:noFill/>
                </a:ln>
                <a:solidFill>
                  <a:srgbClr val="24292E"/>
                </a:solidFill>
                <a:effectLst/>
                <a:uLnTx/>
                <a:uFillTx/>
                <a:latin typeface="Roboto"/>
                <a:ea typeface="+mn-ea"/>
                <a:cs typeface="+mn-cs"/>
              </a:rPr>
              <a:t> Serve frontend content using dedicated middleware (</a:t>
            </a:r>
            <a:r>
              <a:rPr kumimoji="0" lang="en-US" sz="3200" b="0" i="0" u="none" strike="noStrike" kern="1200" cap="none" spc="0" normalizeH="0" baseline="0" noProof="0" dirty="0" err="1">
                <a:ln>
                  <a:noFill/>
                </a:ln>
                <a:solidFill>
                  <a:srgbClr val="24292E"/>
                </a:solidFill>
                <a:effectLst/>
                <a:uLnTx/>
                <a:uFillTx/>
                <a:latin typeface="Roboto"/>
                <a:ea typeface="+mn-ea"/>
                <a:cs typeface="+mn-cs"/>
              </a:rPr>
              <a:t>nginx</a:t>
            </a:r>
            <a:r>
              <a:rPr kumimoji="0" lang="en-US" sz="3200" b="0" i="0" u="none" strike="noStrike" kern="1200" cap="none" spc="0" normalizeH="0" baseline="0" noProof="0" dirty="0">
                <a:ln>
                  <a:noFill/>
                </a:ln>
                <a:solidFill>
                  <a:srgbClr val="24292E"/>
                </a:solidFill>
                <a:effectLst/>
                <a:uLnTx/>
                <a:uFillTx/>
                <a:latin typeface="Roboto"/>
                <a:ea typeface="+mn-ea"/>
                <a:cs typeface="+mn-cs"/>
              </a:rPr>
              <a:t>, S3, CDN) because Node performance really gets hurt when dealing with many static files due to its single threaded model</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3200" b="0" i="0" u="none" strike="noStrike" kern="1200" cap="none" spc="0" normalizeH="0" baseline="0" noProof="0" dirty="0">
                <a:ln>
                  <a:noFill/>
                </a:ln>
                <a:solidFill>
                  <a:srgbClr val="24292E"/>
                </a:solidFill>
                <a:effectLst/>
                <a:uLnTx/>
                <a:uFillTx/>
                <a:latin typeface="Roboto"/>
                <a:ea typeface="+mn-ea"/>
                <a:cs typeface="+mn-cs"/>
              </a:rPr>
              <a:t> Your single Node thread will be busy streaming hundreds of html/images/angular/react files instead of allocating all its resources for the task it was born for – serving dynamic content</a:t>
            </a:r>
          </a:p>
        </p:txBody>
      </p:sp>
    </p:spTree>
    <p:extLst>
      <p:ext uri="{BB962C8B-B14F-4D97-AF65-F5344CB8AC3E}">
        <p14:creationId xmlns:p14="http://schemas.microsoft.com/office/powerpoint/2010/main" val="29219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5013" y="1719908"/>
            <a:ext cx="11471564" cy="452431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58591"/>
                </a:solidFill>
                <a:effectLst/>
                <a:uLnTx/>
                <a:uFillTx/>
                <a:latin typeface="Roboto"/>
                <a:ea typeface="+mn-ea"/>
                <a:cs typeface="+mn-cs"/>
              </a:rPr>
              <a:t>In a classic web app the backend serves the frontend/graphics to the browser, a very common approach in the Node’s world is to use Express static middleware for streamlining static files to the client. BUT – Node is not a typical </a:t>
            </a:r>
            <a:r>
              <a:rPr kumimoji="0" lang="en-US" sz="1800" b="0" i="0" u="none" strike="noStrike" kern="1200" cap="none" spc="0" normalizeH="0" baseline="0" noProof="0" dirty="0" err="1">
                <a:ln>
                  <a:noFill/>
                </a:ln>
                <a:solidFill>
                  <a:srgbClr val="858591"/>
                </a:solidFill>
                <a:effectLst/>
                <a:uLnTx/>
                <a:uFillTx/>
                <a:latin typeface="Roboto"/>
                <a:ea typeface="+mn-ea"/>
                <a:cs typeface="+mn-cs"/>
              </a:rPr>
              <a:t>webapp</a:t>
            </a:r>
            <a:r>
              <a:rPr kumimoji="0" lang="en-US" sz="1800" b="0" i="0" u="none" strike="noStrike" kern="1200" cap="none" spc="0" normalizeH="0" baseline="0" noProof="0" dirty="0">
                <a:ln>
                  <a:noFill/>
                </a:ln>
                <a:solidFill>
                  <a:srgbClr val="858591"/>
                </a:solidFill>
                <a:effectLst/>
                <a:uLnTx/>
                <a:uFillTx/>
                <a:latin typeface="Roboto"/>
                <a:ea typeface="+mn-ea"/>
                <a:cs typeface="+mn-cs"/>
              </a:rPr>
              <a:t> as it utilizes a single thread that is not optimized to serve many files at once. Instead, consider using a reverse proxy (e.g. </a:t>
            </a:r>
            <a:r>
              <a:rPr kumimoji="0" lang="en-US" sz="1800" b="0" i="0" u="none" strike="noStrike" kern="1200" cap="none" spc="0" normalizeH="0" baseline="0" noProof="0" dirty="0" err="1">
                <a:ln>
                  <a:noFill/>
                </a:ln>
                <a:solidFill>
                  <a:srgbClr val="858591"/>
                </a:solidFill>
                <a:effectLst/>
                <a:uLnTx/>
                <a:uFillTx/>
                <a:latin typeface="Roboto"/>
                <a:ea typeface="+mn-ea"/>
                <a:cs typeface="+mn-cs"/>
              </a:rPr>
              <a:t>nginx</a:t>
            </a:r>
            <a:r>
              <a:rPr kumimoji="0" lang="en-US" sz="1800" b="0" i="0" u="none" strike="noStrike" kern="1200" cap="none" spc="0" normalizeH="0" baseline="0" noProof="0" dirty="0">
                <a:ln>
                  <a:noFill/>
                </a:ln>
                <a:solidFill>
                  <a:srgbClr val="858591"/>
                </a:solidFill>
                <a:effectLst/>
                <a:uLnTx/>
                <a:uFillTx/>
                <a:latin typeface="Roboto"/>
                <a:ea typeface="+mn-ea"/>
                <a:cs typeface="+mn-cs"/>
              </a:rPr>
              <a:t>, </a:t>
            </a:r>
            <a:r>
              <a:rPr kumimoji="0" lang="en-US" sz="1800" b="0" i="0" u="none" strike="noStrike" kern="1200" cap="none" spc="0" normalizeH="0" baseline="0" noProof="0" dirty="0" err="1">
                <a:ln>
                  <a:noFill/>
                </a:ln>
                <a:solidFill>
                  <a:srgbClr val="858591"/>
                </a:solidFill>
                <a:effectLst/>
                <a:uLnTx/>
                <a:uFillTx/>
                <a:latin typeface="Roboto"/>
                <a:ea typeface="+mn-ea"/>
                <a:cs typeface="+mn-cs"/>
              </a:rPr>
              <a:t>HAProxy</a:t>
            </a:r>
            <a:r>
              <a:rPr kumimoji="0" lang="en-US" sz="1800" b="0" i="0" u="none" strike="noStrike" kern="1200" cap="none" spc="0" normalizeH="0" baseline="0" noProof="0" dirty="0">
                <a:ln>
                  <a:noFill/>
                </a:ln>
                <a:solidFill>
                  <a:srgbClr val="858591"/>
                </a:solidFill>
                <a:effectLst/>
                <a:uLnTx/>
                <a:uFillTx/>
                <a:latin typeface="Roboto"/>
                <a:ea typeface="+mn-ea"/>
                <a:cs typeface="+mn-cs"/>
              </a:rPr>
              <a:t>), cloud storage or CDN (e.g. AWS S3, Azure Blob Storage, </a:t>
            </a:r>
            <a:r>
              <a:rPr kumimoji="0" lang="en-US" sz="1800" b="0" i="0" u="none" strike="noStrike" kern="1200" cap="none" spc="0" normalizeH="0" baseline="0" noProof="0" dirty="0" err="1">
                <a:ln>
                  <a:noFill/>
                </a:ln>
                <a:solidFill>
                  <a:srgbClr val="858591"/>
                </a:solidFill>
                <a:effectLst/>
                <a:uLnTx/>
                <a:uFillTx/>
                <a:latin typeface="Roboto"/>
                <a:ea typeface="+mn-ea"/>
                <a:cs typeface="+mn-cs"/>
              </a:rPr>
              <a:t>etc</a:t>
            </a:r>
            <a:r>
              <a:rPr kumimoji="0" lang="en-US" sz="1800" b="0" i="0" u="none" strike="noStrike" kern="1200" cap="none" spc="0" normalizeH="0" baseline="0" noProof="0" dirty="0">
                <a:ln>
                  <a:noFill/>
                </a:ln>
                <a:solidFill>
                  <a:srgbClr val="858591"/>
                </a:solidFill>
                <a:effectLst/>
                <a:uLnTx/>
                <a:uFillTx/>
                <a:latin typeface="Roboto"/>
                <a:ea typeface="+mn-ea"/>
                <a:cs typeface="+mn-cs"/>
              </a:rPr>
              <a:t>) that utilizes many optimizations for this task and gain much better throughput. For example, specialized middleware like </a:t>
            </a:r>
            <a:r>
              <a:rPr kumimoji="0" lang="en-US" sz="1800" b="0" i="0" u="none" strike="noStrike" kern="1200" cap="none" spc="0" normalizeH="0" baseline="0" noProof="0" dirty="0" err="1">
                <a:ln>
                  <a:noFill/>
                </a:ln>
                <a:solidFill>
                  <a:srgbClr val="858591"/>
                </a:solidFill>
                <a:effectLst/>
                <a:uLnTx/>
                <a:uFillTx/>
                <a:latin typeface="Roboto"/>
                <a:ea typeface="+mn-ea"/>
                <a:cs typeface="+mn-cs"/>
              </a:rPr>
              <a:t>nginx</a:t>
            </a:r>
            <a:r>
              <a:rPr kumimoji="0" lang="en-US" sz="1800" b="0" i="0" u="none" strike="noStrike" kern="1200" cap="none" spc="0" normalizeH="0" baseline="0" noProof="0" dirty="0">
                <a:ln>
                  <a:noFill/>
                </a:ln>
                <a:solidFill>
                  <a:srgbClr val="858591"/>
                </a:solidFill>
                <a:effectLst/>
                <a:uLnTx/>
                <a:uFillTx/>
                <a:latin typeface="Roboto"/>
                <a:ea typeface="+mn-ea"/>
                <a:cs typeface="+mn-cs"/>
              </a:rPr>
              <a:t> embodies direct hooks between the file system and the network card and uses a multi-threaded approach to minimize intervention among multiple requests.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58591"/>
                </a:solidFill>
                <a:effectLst/>
                <a:uLnTx/>
                <a:uFillTx/>
                <a:latin typeface="Roboto"/>
                <a:ea typeface="+mn-ea"/>
                <a:cs typeface="+mn-cs"/>
              </a:rPr>
              <a:t>Your optimal solution might wear one of the following forms:</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858591"/>
                </a:solidFill>
                <a:effectLst/>
                <a:uLnTx/>
                <a:uFillTx/>
                <a:latin typeface="Roboto"/>
                <a:ea typeface="+mn-ea"/>
                <a:cs typeface="+mn-cs"/>
              </a:rPr>
              <a:t>Using a reverse proxy – your static files will be located right next to your Node application, only requests to the static files folder will be served by a proxy that sits in front of your Node app such as </a:t>
            </a:r>
            <a:r>
              <a:rPr kumimoji="0" lang="en-US" sz="1800" b="0" i="0" u="none" strike="noStrike" kern="1200" cap="none" spc="0" normalizeH="0" baseline="0" noProof="0" dirty="0" err="1">
                <a:ln>
                  <a:noFill/>
                </a:ln>
                <a:solidFill>
                  <a:srgbClr val="858591"/>
                </a:solidFill>
                <a:effectLst/>
                <a:uLnTx/>
                <a:uFillTx/>
                <a:latin typeface="Roboto"/>
                <a:ea typeface="+mn-ea"/>
                <a:cs typeface="+mn-cs"/>
              </a:rPr>
              <a:t>nginx</a:t>
            </a:r>
            <a:r>
              <a:rPr kumimoji="0" lang="en-US" sz="1800" b="0" i="0" u="none" strike="noStrike" kern="1200" cap="none" spc="0" normalizeH="0" baseline="0" noProof="0" dirty="0">
                <a:ln>
                  <a:noFill/>
                </a:ln>
                <a:solidFill>
                  <a:srgbClr val="858591"/>
                </a:solidFill>
                <a:effectLst/>
                <a:uLnTx/>
                <a:uFillTx/>
                <a:latin typeface="Roboto"/>
                <a:ea typeface="+mn-ea"/>
                <a:cs typeface="+mn-cs"/>
              </a:rPr>
              <a:t>. Using this approach, your Node app is responsible deploying the static files but not to serve them. Your frontend’s colleague will love this approach as it prevents cross-origin-requests from the frontend.</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858591"/>
                </a:solidFill>
                <a:effectLst/>
                <a:uLnTx/>
                <a:uFillTx/>
                <a:latin typeface="Roboto"/>
                <a:ea typeface="+mn-ea"/>
                <a:cs typeface="+mn-cs"/>
              </a:rPr>
              <a:t>Cloud storage – your static files will NOT be part of your Node app content, they will be uploaded to services like AWS S3, Azure </a:t>
            </a:r>
            <a:r>
              <a:rPr kumimoji="0" lang="en-US" sz="1800" b="0" i="0" u="none" strike="noStrike" kern="1200" cap="none" spc="0" normalizeH="0" baseline="0" noProof="0" dirty="0" err="1">
                <a:ln>
                  <a:noFill/>
                </a:ln>
                <a:solidFill>
                  <a:srgbClr val="858591"/>
                </a:solidFill>
                <a:effectLst/>
                <a:uLnTx/>
                <a:uFillTx/>
                <a:latin typeface="Roboto"/>
                <a:ea typeface="+mn-ea"/>
                <a:cs typeface="+mn-cs"/>
              </a:rPr>
              <a:t>BlobStorage</a:t>
            </a:r>
            <a:r>
              <a:rPr kumimoji="0" lang="en-US" sz="1800" b="0" i="0" u="none" strike="noStrike" kern="1200" cap="none" spc="0" normalizeH="0" baseline="0" noProof="0" dirty="0">
                <a:ln>
                  <a:noFill/>
                </a:ln>
                <a:solidFill>
                  <a:srgbClr val="858591"/>
                </a:solidFill>
                <a:effectLst/>
                <a:uLnTx/>
                <a:uFillTx/>
                <a:latin typeface="Roboto"/>
                <a:ea typeface="+mn-ea"/>
                <a:cs typeface="+mn-cs"/>
              </a:rPr>
              <a:t>, or other similar services that were born for this mission. Using this approach, your Node app is not responsible deploying the static files neither to serve them, hence a complete decoupling is drawn between Node and the Frontend which is anyway handled by different teams.</a:t>
            </a:r>
          </a:p>
        </p:txBody>
      </p:sp>
      <p:sp>
        <p:nvSpPr>
          <p:cNvPr id="5" name="Rectangle 4"/>
          <p:cNvSpPr/>
          <p:nvPr/>
        </p:nvSpPr>
        <p:spPr>
          <a:xfrm>
            <a:off x="475013" y="1415534"/>
            <a:ext cx="3248005" cy="400110"/>
          </a:xfrm>
          <a:prstGeom prst="rect">
            <a:avLst/>
          </a:prstGeom>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
        <p:nvSpPr>
          <p:cNvPr id="6" name="Title 2"/>
          <p:cNvSpPr>
            <a:spLocks noGrp="1"/>
          </p:cNvSpPr>
          <p:nvPr>
            <p:ph type="title"/>
          </p:nvPr>
        </p:nvSpPr>
        <p:spPr>
          <a:xfrm>
            <a:off x="584199" y="492204"/>
            <a:ext cx="9640455" cy="923330"/>
          </a:xfrm>
        </p:spPr>
        <p:txBody>
          <a:bodyPr/>
          <a:lstStyle/>
          <a:p>
            <a:r>
              <a:rPr lang="en-US" dirty="0">
                <a:solidFill>
                  <a:srgbClr val="00B0F0"/>
                </a:solidFill>
              </a:rPr>
              <a:t>5.11. Get your frontend assets out of Node</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3741684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570946"/>
            <a:ext cx="11607800" cy="2585323"/>
          </a:xfrm>
        </p:spPr>
        <p:txBody>
          <a:bodyPr/>
          <a:lstStyle/>
          <a:p>
            <a:r>
              <a:rPr lang="en-US" dirty="0"/>
              <a:t>Configuration example: typical </a:t>
            </a:r>
            <a:r>
              <a:rPr lang="en-US" dirty="0" err="1"/>
              <a:t>nginx</a:t>
            </a:r>
            <a:r>
              <a:rPr lang="en-US" dirty="0"/>
              <a:t> configuration for serving static files</a:t>
            </a:r>
            <a:br>
              <a:rPr lang="en-US" dirty="0"/>
            </a:br>
            <a:endParaRPr lang="en-US" dirty="0"/>
          </a:p>
        </p:txBody>
      </p:sp>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5"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6" name="Rectangle 1">
            <a:extLst>
              <a:ext uri="{FF2B5EF4-FFF2-40B4-BE49-F238E27FC236}">
                <a16:creationId xmlns:a16="http://schemas.microsoft.com/office/drawing/2014/main" id="{713BF653-E4DB-4753-B16C-F20D52269D80}"/>
              </a:ext>
            </a:extLst>
          </p:cNvPr>
          <p:cNvSpPr>
            <a:spLocks noChangeArrowheads="1"/>
          </p:cNvSpPr>
          <p:nvPr/>
        </p:nvSpPr>
        <p:spPr bwMode="auto">
          <a:xfrm>
            <a:off x="1699707" y="2194714"/>
            <a:ext cx="10246869" cy="3077766"/>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configure </a:t>
            </a:r>
            <a:r>
              <a:rPr kumimoji="0" lang="en-US" altLang="en-US" sz="125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gzip</a:t>
            </a:r>
            <a:r>
              <a:rPr kumimoji="0" lang="en-US" altLang="en-US" sz="12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compression</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5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gzip</a:t>
            </a:r>
            <a:r>
              <a:rPr kumimoji="0" lang="en-US" altLang="en-US" sz="12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on;</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5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keepalive</a:t>
            </a:r>
            <a:r>
              <a:rPr kumimoji="0" lang="en-US" altLang="en-US" sz="12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64;</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2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defining web server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server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listen 80;</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listen 443 </a:t>
            </a:r>
            <a:r>
              <a:rPr kumimoji="0" lang="en-US" altLang="en-US" sz="125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ssl</a:t>
            </a:r>
            <a:r>
              <a:rPr kumimoji="0" lang="en-US" altLang="en-US" sz="12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2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handle static content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location ~ ^/(images/|</a:t>
            </a:r>
            <a:r>
              <a:rPr kumimoji="0" lang="en-US" altLang="en-US" sz="125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img</a:t>
            </a:r>
            <a:r>
              <a:rPr kumimoji="0" lang="en-US" altLang="en-US" sz="12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25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javascript</a:t>
            </a:r>
            <a:r>
              <a:rPr kumimoji="0" lang="en-US" altLang="en-US" sz="12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25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js</a:t>
            </a:r>
            <a:r>
              <a:rPr kumimoji="0" lang="en-US" altLang="en-US" sz="12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25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css</a:t>
            </a:r>
            <a:r>
              <a:rPr kumimoji="0" lang="en-US" altLang="en-US" sz="12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25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stylesheets</a:t>
            </a:r>
            <a:r>
              <a:rPr kumimoji="0" lang="en-US" altLang="en-US" sz="12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/|flash/|media/|static/|</a:t>
            </a:r>
            <a:r>
              <a:rPr kumimoji="0" lang="en-US" altLang="en-US" sz="125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robots.txt|humans.txt|favicon.ico</a:t>
            </a:r>
            <a:r>
              <a:rPr kumimoji="0" lang="en-US" altLang="en-US" sz="12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root /</a:t>
            </a:r>
            <a:r>
              <a:rPr kumimoji="0" lang="en-US" altLang="en-US" sz="125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usr</a:t>
            </a:r>
            <a:r>
              <a:rPr kumimoji="0" lang="en-US" altLang="en-US" sz="12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/local/</a:t>
            </a:r>
            <a:r>
              <a:rPr kumimoji="0" lang="en-US" altLang="en-US" sz="125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silly_face_society</a:t>
            </a:r>
            <a:r>
              <a:rPr kumimoji="0" lang="en-US" altLang="en-US" sz="12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/node/public;</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5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access_log</a:t>
            </a:r>
            <a:r>
              <a:rPr kumimoji="0" lang="en-US" altLang="en-US" sz="12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off;</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expires max;</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5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921134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8768" y="2150372"/>
            <a:ext cx="10830296" cy="304698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6A737D"/>
                </a:solidFill>
                <a:effectLst/>
                <a:uLnTx/>
                <a:uFillTx/>
                <a:latin typeface="Roboto"/>
                <a:ea typeface="+mn-ea"/>
                <a:cs typeface="+mn-cs"/>
              </a:rPr>
              <a:t>“…In development, you can use </a:t>
            </a:r>
            <a:r>
              <a:rPr kumimoji="0" lang="en-US" sz="2400" b="0" i="1" u="none" strike="noStrike" kern="1200" cap="none" spc="0" normalizeH="0" baseline="0" noProof="0" dirty="0" err="1">
                <a:ln>
                  <a:noFill/>
                </a:ln>
                <a:solidFill>
                  <a:srgbClr val="0366D6"/>
                </a:solidFill>
                <a:effectLst/>
                <a:uLnTx/>
                <a:uFillTx/>
                <a:latin typeface="Roboto"/>
                <a:ea typeface="+mn-ea"/>
                <a:cs typeface="+mn-cs"/>
                <a:hlinkClick r:id="rId2"/>
              </a:rPr>
              <a:t>res.sendFile</a:t>
            </a:r>
            <a:r>
              <a:rPr kumimoji="0" lang="en-US" sz="2400" b="0" i="1" u="none" strike="noStrike" kern="1200" cap="none" spc="0" normalizeH="0" baseline="0" noProof="0" dirty="0">
                <a:ln>
                  <a:noFill/>
                </a:ln>
                <a:solidFill>
                  <a:srgbClr val="0366D6"/>
                </a:solidFill>
                <a:effectLst/>
                <a:uLnTx/>
                <a:uFillTx/>
                <a:latin typeface="Roboto"/>
                <a:ea typeface="+mn-ea"/>
                <a:cs typeface="+mn-cs"/>
                <a:hlinkClick r:id="rId2"/>
              </a:rPr>
              <a:t>()</a:t>
            </a:r>
            <a:r>
              <a:rPr kumimoji="0" lang="en-US" sz="2400" b="0" i="1" u="none" strike="noStrike" kern="1200" cap="none" spc="0" normalizeH="0" baseline="0" noProof="0" dirty="0">
                <a:ln>
                  <a:noFill/>
                </a:ln>
                <a:solidFill>
                  <a:srgbClr val="6A737D"/>
                </a:solidFill>
                <a:effectLst/>
                <a:uLnTx/>
                <a:uFillTx/>
                <a:latin typeface="Roboto"/>
                <a:ea typeface="+mn-ea"/>
                <a:cs typeface="+mn-cs"/>
              </a:rPr>
              <a:t> to serve static files. But don’t do this in production, because this function has to read from the file system for every file request, so it will encounter significant latency and affect the overall performance of the app. Note that </a:t>
            </a:r>
            <a:r>
              <a:rPr kumimoji="0" lang="en-US" sz="2400" b="0" i="1" u="none" strike="noStrike" kern="1200" cap="none" spc="0" normalizeH="0" baseline="0" noProof="0" dirty="0" err="1">
                <a:ln>
                  <a:noFill/>
                </a:ln>
                <a:solidFill>
                  <a:srgbClr val="6A737D"/>
                </a:solidFill>
                <a:effectLst/>
                <a:uLnTx/>
                <a:uFillTx/>
                <a:latin typeface="Roboto"/>
                <a:ea typeface="+mn-ea"/>
                <a:cs typeface="+mn-cs"/>
              </a:rPr>
              <a:t>res.sendFile</a:t>
            </a:r>
            <a:r>
              <a:rPr kumimoji="0" lang="en-US" sz="2400" b="0" i="1" u="none" strike="noStrike" kern="1200" cap="none" spc="0" normalizeH="0" baseline="0" noProof="0" dirty="0">
                <a:ln>
                  <a:noFill/>
                </a:ln>
                <a:solidFill>
                  <a:srgbClr val="6A737D"/>
                </a:solidFill>
                <a:effectLst/>
                <a:uLnTx/>
                <a:uFillTx/>
                <a:latin typeface="Roboto"/>
                <a:ea typeface="+mn-ea"/>
                <a:cs typeface="+mn-cs"/>
              </a:rPr>
              <a:t>() is not implemented with the </a:t>
            </a:r>
            <a:r>
              <a:rPr kumimoji="0" lang="en-US" sz="2400" b="0" i="1" u="none" strike="noStrike" kern="1200" cap="none" spc="0" normalizeH="0" baseline="0" noProof="0" dirty="0" err="1">
                <a:ln>
                  <a:noFill/>
                </a:ln>
                <a:solidFill>
                  <a:srgbClr val="6A737D"/>
                </a:solidFill>
                <a:effectLst/>
                <a:uLnTx/>
                <a:uFillTx/>
                <a:latin typeface="Roboto"/>
                <a:ea typeface="+mn-ea"/>
                <a:cs typeface="+mn-cs"/>
              </a:rPr>
              <a:t>sendfile</a:t>
            </a:r>
            <a:r>
              <a:rPr kumimoji="0" lang="en-US" sz="2400" b="0" i="1" u="none" strike="noStrike" kern="1200" cap="none" spc="0" normalizeH="0" baseline="0" noProof="0" dirty="0">
                <a:ln>
                  <a:noFill/>
                </a:ln>
                <a:solidFill>
                  <a:srgbClr val="6A737D"/>
                </a:solidFill>
                <a:effectLst/>
                <a:uLnTx/>
                <a:uFillTx/>
                <a:latin typeface="Roboto"/>
                <a:ea typeface="+mn-ea"/>
                <a:cs typeface="+mn-cs"/>
              </a:rPr>
              <a:t> system call, which would make it far more efficient. Instead, use serve-static middleware (or something equivalent), that is optimized for serving files for Express apps. An even better option is to use a reverse proxy to serve static files; see Use a reverse proxy for more information…”</a:t>
            </a:r>
            <a:endParaRPr kumimoji="0" lang="en-US" sz="2400" b="0" i="1" u="none" strike="noStrike" kern="1200" cap="none" spc="0" normalizeH="0" baseline="0" noProof="0" dirty="0">
              <a:ln>
                <a:noFill/>
              </a:ln>
              <a:solidFill>
                <a:srgbClr val="0A091B"/>
              </a:solidFill>
              <a:effectLst/>
              <a:uLnTx/>
              <a:uFillTx/>
              <a:latin typeface="Roboto"/>
              <a:ea typeface="+mn-ea"/>
              <a:cs typeface="+mn-cs"/>
            </a:endParaRPr>
          </a:p>
        </p:txBody>
      </p:sp>
      <p:sp>
        <p:nvSpPr>
          <p:cNvPr id="5"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6" name="Rectangle 5"/>
          <p:cNvSpPr/>
          <p:nvPr/>
        </p:nvSpPr>
        <p:spPr>
          <a:xfrm>
            <a:off x="653141" y="5581796"/>
            <a:ext cx="2800767"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Roboto"/>
                <a:ea typeface="+mn-ea"/>
                <a:cs typeface="+mn-cs"/>
              </a:rPr>
              <a:t>From the blog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0A091B"/>
                </a:solidFill>
                <a:effectLst/>
                <a:uLnTx/>
                <a:uFillTx/>
                <a:latin typeface="Roboto"/>
                <a:ea typeface="+mn-ea"/>
                <a:cs typeface="+mn-cs"/>
              </a:rPr>
              <a:t>StrongLoop</a:t>
            </a:r>
            <a:endParaRPr kumimoji="0" lang="en-US" sz="3600" b="1" i="0" u="none" strike="noStrike" kern="1200" cap="none" spc="0" normalizeH="0" baseline="0" noProof="0" dirty="0">
              <a:ln>
                <a:noFill/>
              </a:ln>
              <a:solidFill>
                <a:srgbClr val="0A091B"/>
              </a:solidFill>
              <a:effectLst/>
              <a:uLnTx/>
              <a:uFillTx/>
              <a:latin typeface="Roboto"/>
              <a:ea typeface="+mn-ea"/>
              <a:cs typeface="+mn-cs"/>
            </a:endParaRPr>
          </a:p>
        </p:txBody>
      </p:sp>
      <p:sp>
        <p:nvSpPr>
          <p:cNvPr id="7" name="Title 2"/>
          <p:cNvSpPr>
            <a:spLocks noGrp="1"/>
          </p:cNvSpPr>
          <p:nvPr>
            <p:ph type="title"/>
          </p:nvPr>
        </p:nvSpPr>
        <p:spPr>
          <a:xfrm>
            <a:off x="584200" y="380941"/>
            <a:ext cx="10044216" cy="923330"/>
          </a:xfrm>
        </p:spPr>
        <p:txBody>
          <a:bodyPr/>
          <a:lstStyle/>
          <a:p>
            <a:r>
              <a:rPr lang="en-US" dirty="0">
                <a:solidFill>
                  <a:srgbClr val="00B0F0"/>
                </a:solidFill>
              </a:rPr>
              <a:t>5.11. Get your frontend assets out of Node</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3828747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594697"/>
            <a:ext cx="10863613" cy="923330"/>
          </a:xfrm>
        </p:spPr>
        <p:txBody>
          <a:bodyPr/>
          <a:lstStyle/>
          <a:p>
            <a:r>
              <a:rPr lang="en-US" dirty="0">
                <a:solidFill>
                  <a:srgbClr val="00B0F0"/>
                </a:solidFill>
              </a:rPr>
              <a:t>5.13. Use tools that automatically detect vulnerabilities</a:t>
            </a:r>
            <a:br>
              <a:rPr lang="en-US" dirty="0">
                <a:solidFill>
                  <a:srgbClr val="00B0F0"/>
                </a:solidFill>
              </a:rPr>
            </a:br>
            <a:endParaRPr lang="en-US" dirty="0">
              <a:solidFill>
                <a:srgbClr val="00B0F0"/>
              </a:solidFill>
            </a:endParaRPr>
          </a:p>
        </p:txBody>
      </p:sp>
      <p:sp>
        <p:nvSpPr>
          <p:cNvPr id="4" name="Rectangle 3"/>
          <p:cNvSpPr/>
          <p:nvPr/>
        </p:nvSpPr>
        <p:spPr>
          <a:xfrm>
            <a:off x="584200" y="1415948"/>
            <a:ext cx="11196122" cy="397031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Even the most reputable dependencies such as Express have known vulnerabilities (from time to time) that can put a system at risk. This can get easily tamed using community and commercial tools that constantly check for vulnerabilities and warn (locally or at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GitHub</a:t>
            </a:r>
            <a:r>
              <a:rPr kumimoji="0" lang="en-US" sz="2800" b="0" i="0" u="none" strike="noStrike" kern="1200" cap="none" spc="0" normalizeH="0" baseline="0" noProof="0" dirty="0">
                <a:ln>
                  <a:noFill/>
                </a:ln>
                <a:solidFill>
                  <a:srgbClr val="24292E"/>
                </a:solidFill>
                <a:effectLst/>
                <a:uLnTx/>
                <a:uFillTx/>
                <a:latin typeface="Roboto"/>
                <a:ea typeface="+mn-ea"/>
                <a:cs typeface="+mn-cs"/>
              </a:rPr>
              <a:t>), some can even patch them immediately</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Otherwise: Keeping your code clean from vulnerabilities without dedicated tools will require to constantly follow online publications about new threats. Quite tedious</a:t>
            </a:r>
          </a:p>
        </p:txBody>
      </p:sp>
    </p:spTree>
    <p:extLst>
      <p:ext uri="{BB962C8B-B14F-4D97-AF65-F5344CB8AC3E}">
        <p14:creationId xmlns:p14="http://schemas.microsoft.com/office/powerpoint/2010/main" val="520069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A8B0-A28B-46AA-B804-4DC78B992466}"/>
              </a:ext>
            </a:extLst>
          </p:cNvPr>
          <p:cNvSpPr>
            <a:spLocks noGrp="1"/>
          </p:cNvSpPr>
          <p:nvPr>
            <p:ph type="title"/>
          </p:nvPr>
        </p:nvSpPr>
        <p:spPr>
          <a:xfrm>
            <a:off x="653211" y="564972"/>
            <a:ext cx="3632200" cy="507831"/>
          </a:xfrm>
        </p:spPr>
        <p:txBody>
          <a:bodyPr/>
          <a:lstStyle/>
          <a:p>
            <a:r>
              <a:rPr lang="en-US" dirty="0"/>
              <a:t>Option 1: Callback</a:t>
            </a:r>
            <a:endParaRPr lang="en-US" dirty="0">
              <a:solidFill>
                <a:srgbClr val="00B0F0"/>
              </a:solidFill>
            </a:endParaRPr>
          </a:p>
        </p:txBody>
      </p:sp>
      <p:sp>
        <p:nvSpPr>
          <p:cNvPr id="3" name="TextBox 2">
            <a:extLst>
              <a:ext uri="{FF2B5EF4-FFF2-40B4-BE49-F238E27FC236}">
                <a16:creationId xmlns:a16="http://schemas.microsoft.com/office/drawing/2014/main" id="{798565EB-5E04-4795-999D-D8C6722719EA}"/>
              </a:ext>
            </a:extLst>
          </p:cNvPr>
          <p:cNvSpPr txBox="1"/>
          <p:nvPr/>
        </p:nvSpPr>
        <p:spPr>
          <a:xfrm>
            <a:off x="2341425" y="2167116"/>
            <a:ext cx="8978509" cy="4607095"/>
          </a:xfrm>
          <a:prstGeom prst="rect">
            <a:avLst/>
          </a:prstGeom>
          <a:noFill/>
        </p:spPr>
        <p:txBody>
          <a:bodyPr wrap="square" rtlCol="0">
            <a:spAutoFit/>
          </a:bodyPr>
          <a:lstStyle/>
          <a:p>
            <a:pPr defTabSz="914446"/>
            <a:r>
              <a:rPr lang="en-US" sz="2667" b="1" dirty="0">
                <a:solidFill>
                  <a:srgbClr val="0A091B"/>
                </a:solidFill>
                <a:latin typeface="Roboto"/>
              </a:rPr>
              <a:t>The eldest paradigm (v0.1)</a:t>
            </a:r>
          </a:p>
          <a:p>
            <a:pPr defTabSz="914446"/>
            <a:endParaRPr lang="en-US" sz="2667" b="1" dirty="0">
              <a:solidFill>
                <a:srgbClr val="0A091B"/>
              </a:solidFill>
              <a:latin typeface="Roboto"/>
            </a:endParaRPr>
          </a:p>
          <a:p>
            <a:pPr defTabSz="914446"/>
            <a:r>
              <a:rPr lang="en-US" sz="2667" b="1" dirty="0">
                <a:solidFill>
                  <a:srgbClr val="0A091B"/>
                </a:solidFill>
                <a:latin typeface="Roboto"/>
              </a:rPr>
              <a:t>Main idea - Tell an </a:t>
            </a:r>
            <a:r>
              <a:rPr lang="en-US" sz="2667" b="1" dirty="0" err="1">
                <a:solidFill>
                  <a:srgbClr val="0A091B"/>
                </a:solidFill>
                <a:latin typeface="Roboto"/>
              </a:rPr>
              <a:t>async</a:t>
            </a:r>
            <a:r>
              <a:rPr lang="en-US" sz="2667" b="1" dirty="0">
                <a:solidFill>
                  <a:srgbClr val="0A091B"/>
                </a:solidFill>
                <a:latin typeface="Roboto"/>
              </a:rPr>
              <a:t> code/function which </a:t>
            </a:r>
            <a:r>
              <a:rPr lang="en-US" sz="2667" b="1" dirty="0">
                <a:solidFill>
                  <a:srgbClr val="00B0F0"/>
                </a:solidFill>
                <a:latin typeface="Roboto"/>
              </a:rPr>
              <a:t>function to invoke when it finishes</a:t>
            </a:r>
          </a:p>
          <a:p>
            <a:pPr defTabSz="914446"/>
            <a:endParaRPr lang="en-US" sz="2667" b="1" dirty="0">
              <a:solidFill>
                <a:srgbClr val="0A091B"/>
              </a:solidFill>
              <a:latin typeface="Roboto"/>
            </a:endParaRPr>
          </a:p>
          <a:p>
            <a:pPr defTabSz="914446"/>
            <a:r>
              <a:rPr lang="en-US" sz="2667" b="1" i="1" dirty="0">
                <a:solidFill>
                  <a:srgbClr val="0A091B"/>
                </a:solidFill>
                <a:latin typeface="Roboto"/>
              </a:rPr>
              <a:t>//Example: call some </a:t>
            </a:r>
            <a:r>
              <a:rPr lang="en-US" sz="2667" b="1" i="1" dirty="0" err="1">
                <a:solidFill>
                  <a:srgbClr val="0A091B"/>
                </a:solidFill>
                <a:latin typeface="Roboto"/>
              </a:rPr>
              <a:t>async</a:t>
            </a:r>
            <a:r>
              <a:rPr lang="en-US" sz="2667" b="1" i="1" dirty="0">
                <a:solidFill>
                  <a:srgbClr val="0A091B"/>
                </a:solidFill>
                <a:latin typeface="Roboto"/>
              </a:rPr>
              <a:t> function</a:t>
            </a:r>
          </a:p>
          <a:p>
            <a:pPr defTabSz="914446"/>
            <a:r>
              <a:rPr lang="en-US" sz="2667" i="1" dirty="0" err="1">
                <a:solidFill>
                  <a:srgbClr val="0A091B"/>
                </a:solidFill>
                <a:latin typeface="Roboto"/>
              </a:rPr>
              <a:t>searchOrders</a:t>
            </a:r>
            <a:r>
              <a:rPr lang="en-US" sz="2667" i="1" dirty="0">
                <a:solidFill>
                  <a:srgbClr val="0A091B"/>
                </a:solidFill>
                <a:latin typeface="Roboto"/>
              </a:rPr>
              <a:t>(‘USA’ , </a:t>
            </a:r>
            <a:r>
              <a:rPr lang="en-US" sz="2667" i="1" dirty="0">
                <a:solidFill>
                  <a:srgbClr val="00B0F0"/>
                </a:solidFill>
                <a:latin typeface="Roboto"/>
              </a:rPr>
              <a:t>function(error, result){</a:t>
            </a:r>
          </a:p>
          <a:p>
            <a:pPr defTabSz="914446"/>
            <a:r>
              <a:rPr lang="en-US" sz="2667" i="1" dirty="0">
                <a:solidFill>
                  <a:srgbClr val="00B0F0"/>
                </a:solidFill>
                <a:latin typeface="Roboto"/>
              </a:rPr>
              <a:t>	console.log(‘This are the orders’ + result)</a:t>
            </a:r>
          </a:p>
          <a:p>
            <a:pPr defTabSz="914446"/>
            <a:r>
              <a:rPr lang="en-US" sz="2667" i="1" dirty="0">
                <a:solidFill>
                  <a:srgbClr val="00B0F0"/>
                </a:solidFill>
                <a:latin typeface="Roboto"/>
              </a:rPr>
              <a:t>}</a:t>
            </a:r>
            <a:r>
              <a:rPr lang="en-US" sz="2667" i="1" dirty="0">
                <a:solidFill>
                  <a:srgbClr val="0A091B"/>
                </a:solidFill>
                <a:latin typeface="Roboto"/>
              </a:rPr>
              <a:t>)</a:t>
            </a:r>
          </a:p>
          <a:p>
            <a:pPr defTabSz="914446"/>
            <a:endParaRPr lang="en-US" sz="2667" b="1" dirty="0">
              <a:solidFill>
                <a:srgbClr val="0A091B"/>
              </a:solidFill>
              <a:latin typeface="Roboto"/>
            </a:endParaRPr>
          </a:p>
          <a:p>
            <a:pPr defTabSz="914446"/>
            <a:endParaRPr lang="en-US" sz="2667" b="1" dirty="0">
              <a:solidFill>
                <a:srgbClr val="0A091B"/>
              </a:solidFill>
              <a:latin typeface="Roboto"/>
            </a:endParaRPr>
          </a:p>
        </p:txBody>
      </p:sp>
    </p:spTree>
    <p:extLst>
      <p:ext uri="{BB962C8B-B14F-4D97-AF65-F5344CB8AC3E}">
        <p14:creationId xmlns:p14="http://schemas.microsoft.com/office/powerpoint/2010/main" val="2760977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4200" y="2136339"/>
            <a:ext cx="10531104" cy="35394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858591"/>
                </a:solidFill>
                <a:effectLst/>
                <a:uLnTx/>
                <a:uFillTx/>
                <a:latin typeface="Roboto"/>
                <a:ea typeface="+mn-ea"/>
                <a:cs typeface="+mn-cs"/>
              </a:rPr>
              <a:t>Modern Node applications have tens and sometimes hundreds of dependencies. If any of the dependencies you use has a known security vulnerability your app is vulnerable as well. The following tools automatically check for known security vulnerabilities in your dependencies: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858591"/>
                </a:solidFill>
                <a:effectLst/>
                <a:uLnTx/>
                <a:uFillTx/>
                <a:latin typeface="Roboto"/>
                <a:ea typeface="+mn-ea"/>
                <a:cs typeface="+mn-cs"/>
                <a:hlinkClick r:id="rId2"/>
              </a:rPr>
              <a:t>nsp</a:t>
            </a:r>
            <a:r>
              <a:rPr kumimoji="0" lang="en-US" sz="2800" b="0" i="0" u="none" strike="noStrike" kern="1200" cap="none" spc="0" normalizeH="0" baseline="0" noProof="0" dirty="0">
                <a:ln>
                  <a:noFill/>
                </a:ln>
                <a:solidFill>
                  <a:srgbClr val="858591"/>
                </a:solidFill>
                <a:effectLst/>
                <a:uLnTx/>
                <a:uFillTx/>
                <a:latin typeface="Roboto"/>
                <a:ea typeface="+mn-ea"/>
                <a:cs typeface="+mn-cs"/>
              </a:rPr>
              <a:t> - Node Security Project</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858591"/>
                </a:solidFill>
                <a:effectLst/>
                <a:uLnTx/>
                <a:uFillTx/>
                <a:latin typeface="Roboto"/>
                <a:ea typeface="+mn-ea"/>
                <a:cs typeface="+mn-cs"/>
                <a:hlinkClick r:id="rId3"/>
              </a:rPr>
              <a:t>snyk</a:t>
            </a:r>
            <a:r>
              <a:rPr kumimoji="0" lang="en-US" sz="2800" b="0" i="0" u="none" strike="noStrike" kern="1200" cap="none" spc="0" normalizeH="0" baseline="0" noProof="0" dirty="0">
                <a:ln>
                  <a:noFill/>
                </a:ln>
                <a:solidFill>
                  <a:srgbClr val="858591"/>
                </a:solidFill>
                <a:effectLst/>
                <a:uLnTx/>
                <a:uFillTx/>
                <a:latin typeface="Roboto"/>
                <a:ea typeface="+mn-ea"/>
                <a:cs typeface="+mn-cs"/>
              </a:rPr>
              <a:t> - Continuously find &amp; fix vulnerabilities in your dependencies</a:t>
            </a:r>
          </a:p>
        </p:txBody>
      </p:sp>
      <p:sp>
        <p:nvSpPr>
          <p:cNvPr id="5" name="Rectangle 4"/>
          <p:cNvSpPr/>
          <p:nvPr/>
        </p:nvSpPr>
        <p:spPr>
          <a:xfrm>
            <a:off x="584200" y="1458695"/>
            <a:ext cx="447750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
        <p:nvSpPr>
          <p:cNvPr id="6" name="Title 1"/>
          <p:cNvSpPr>
            <a:spLocks noGrp="1"/>
          </p:cNvSpPr>
          <p:nvPr>
            <p:ph type="title"/>
          </p:nvPr>
        </p:nvSpPr>
        <p:spPr>
          <a:xfrm>
            <a:off x="584200" y="535365"/>
            <a:ext cx="10531104" cy="923330"/>
          </a:xfrm>
        </p:spPr>
        <p:txBody>
          <a:bodyPr/>
          <a:lstStyle/>
          <a:p>
            <a:r>
              <a:rPr lang="en-US" dirty="0">
                <a:solidFill>
                  <a:srgbClr val="00B0F0"/>
                </a:solidFill>
              </a:rPr>
              <a:t>5.13. Use tools that automatically detect vulnerabilities</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3921905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547195"/>
            <a:ext cx="6493494" cy="1338828"/>
          </a:xfrm>
        </p:spPr>
        <p:txBody>
          <a:bodyPr/>
          <a:lstStyle/>
          <a:p>
            <a:r>
              <a:rPr lang="en-US" dirty="0"/>
              <a:t>“What Other Bloggers Say”</a:t>
            </a:r>
            <a:br>
              <a:rPr lang="en-US" dirty="0"/>
            </a:br>
            <a:endParaRPr lang="en-US" dirty="0"/>
          </a:p>
        </p:txBody>
      </p:sp>
      <p:sp>
        <p:nvSpPr>
          <p:cNvPr id="4" name="Rectangle 3"/>
          <p:cNvSpPr/>
          <p:nvPr/>
        </p:nvSpPr>
        <p:spPr>
          <a:xfrm>
            <a:off x="584200" y="2150372"/>
            <a:ext cx="10958616" cy="193899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6A737D"/>
                </a:solidFill>
                <a:effectLst/>
                <a:uLnTx/>
                <a:uFillTx/>
                <a:latin typeface="Roboto"/>
                <a:ea typeface="+mn-ea"/>
                <a:cs typeface="+mn-cs"/>
              </a:rPr>
              <a:t>“...Using to manage your application’s dependencies is powerful and convenient. But the packages that you use may contain critical security vulnerabilities that could also affect your application. The security of your app is only as strong as the “weakest link” in your dependencies. Fortunately, there are two helpful tools you can use to ensure the third-party packages you use: and </a:t>
            </a:r>
            <a:r>
              <a:rPr kumimoji="0" lang="en-US" sz="2000" b="0" i="1" u="none" strike="noStrike" kern="1200" cap="none" spc="0" normalizeH="0" baseline="0" noProof="0" dirty="0" err="1">
                <a:ln>
                  <a:noFill/>
                </a:ln>
                <a:solidFill>
                  <a:srgbClr val="6A737D"/>
                </a:solidFill>
                <a:effectLst/>
                <a:uLnTx/>
                <a:uFillTx/>
                <a:latin typeface="Roboto"/>
                <a:ea typeface="+mn-ea"/>
                <a:cs typeface="+mn-cs"/>
              </a:rPr>
              <a:t>requireSafe</a:t>
            </a:r>
            <a:r>
              <a:rPr kumimoji="0" lang="en-US" sz="2000" b="0" i="1" u="none" strike="noStrike" kern="1200" cap="none" spc="0" normalizeH="0" baseline="0" noProof="0" dirty="0">
                <a:ln>
                  <a:noFill/>
                </a:ln>
                <a:solidFill>
                  <a:srgbClr val="6A737D"/>
                </a:solidFill>
                <a:effectLst/>
                <a:uLnTx/>
                <a:uFillTx/>
                <a:latin typeface="Roboto"/>
                <a:ea typeface="+mn-ea"/>
                <a:cs typeface="+mn-cs"/>
              </a:rPr>
              <a:t>. These two tools do largely the same thing, so using both might be overkill, but “better safe than sorry” are words to live by when it comes to security...”</a:t>
            </a:r>
            <a:endParaRPr kumimoji="0" lang="en-US" sz="2000" b="0" i="1" u="none" strike="noStrike" kern="1200" cap="none" spc="0" normalizeH="0" baseline="0" noProof="0" dirty="0">
              <a:ln>
                <a:noFill/>
              </a:ln>
              <a:solidFill>
                <a:srgbClr val="0A091B"/>
              </a:solidFill>
              <a:effectLst/>
              <a:uLnTx/>
              <a:uFillTx/>
              <a:latin typeface="Roboto"/>
              <a:ea typeface="+mn-ea"/>
              <a:cs typeface="+mn-cs"/>
            </a:endParaRPr>
          </a:p>
        </p:txBody>
      </p:sp>
      <p:sp>
        <p:nvSpPr>
          <p:cNvPr id="5" name="Rectangle 4"/>
          <p:cNvSpPr/>
          <p:nvPr/>
        </p:nvSpPr>
        <p:spPr>
          <a:xfrm>
            <a:off x="584200" y="4799047"/>
            <a:ext cx="2929007"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apple-system"/>
                <a:ea typeface="+mn-ea"/>
                <a:cs typeface="+mn-cs"/>
              </a:rPr>
              <a:t>From the blog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0A091B"/>
                </a:solidFill>
                <a:effectLst/>
                <a:uLnTx/>
                <a:uFillTx/>
                <a:latin typeface="Roboto"/>
                <a:ea typeface="+mn-ea"/>
                <a:cs typeface="+mn-cs"/>
              </a:rPr>
              <a:t>StrongLoop</a:t>
            </a:r>
            <a:r>
              <a:rPr kumimoji="0" lang="en-US" sz="3600" b="1" i="0" u="none" strike="noStrike" kern="1200" cap="none" spc="0" normalizeH="0" baseline="0" noProof="0" dirty="0">
                <a:ln>
                  <a:noFill/>
                </a:ln>
                <a:solidFill>
                  <a:srgbClr val="0A091B"/>
                </a:solidFill>
                <a:effectLst/>
                <a:uLnTx/>
                <a:uFillTx/>
                <a:latin typeface="Roboto"/>
                <a:ea typeface="+mn-ea"/>
                <a:cs typeface="+mn-cs"/>
              </a:rPr>
              <a:t> </a:t>
            </a:r>
          </a:p>
        </p:txBody>
      </p:sp>
      <p:sp>
        <p:nvSpPr>
          <p:cNvPr id="6"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3372774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076" y="559071"/>
            <a:ext cx="10566730" cy="770965"/>
          </a:xfrm>
        </p:spPr>
        <p:txBody>
          <a:bodyPr/>
          <a:lstStyle/>
          <a:p>
            <a:r>
              <a:rPr lang="en-US" dirty="0">
                <a:solidFill>
                  <a:srgbClr val="00B0F0"/>
                </a:solidFill>
              </a:rPr>
              <a:t> 5.14. Assign ‘</a:t>
            </a:r>
            <a:r>
              <a:rPr lang="en-US" dirty="0" err="1">
                <a:solidFill>
                  <a:srgbClr val="00B0F0"/>
                </a:solidFill>
              </a:rPr>
              <a:t>TransactionId</a:t>
            </a:r>
            <a:r>
              <a:rPr lang="en-US" dirty="0">
                <a:solidFill>
                  <a:srgbClr val="00B0F0"/>
                </a:solidFill>
              </a:rPr>
              <a:t>’ to each log statement</a:t>
            </a:r>
            <a:br>
              <a:rPr lang="en-US" dirty="0">
                <a:solidFill>
                  <a:srgbClr val="00B0F0"/>
                </a:solidFill>
              </a:rPr>
            </a:br>
            <a:endParaRPr lang="en-US" dirty="0">
              <a:solidFill>
                <a:srgbClr val="00B0F0"/>
              </a:solidFill>
            </a:endParaRPr>
          </a:p>
        </p:txBody>
      </p:sp>
      <p:sp>
        <p:nvSpPr>
          <p:cNvPr id="4" name="Rectangle 3"/>
          <p:cNvSpPr/>
          <p:nvPr/>
        </p:nvSpPr>
        <p:spPr>
          <a:xfrm>
            <a:off x="483261" y="1330036"/>
            <a:ext cx="11344562" cy="397031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Assign the same identifier, transaction-id: {some value}, to each log entry within a single request. Then when inspecting errors in logs, easily conclude what happened before and after. Unfortunately, this is not easy to achieve in Node due to its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async</a:t>
            </a:r>
            <a:r>
              <a:rPr kumimoji="0" lang="en-US" sz="2800" b="0" i="0" u="none" strike="noStrike" kern="1200" cap="none" spc="0" normalizeH="0" baseline="0" noProof="0" dirty="0">
                <a:ln>
                  <a:noFill/>
                </a:ln>
                <a:solidFill>
                  <a:srgbClr val="24292E"/>
                </a:solidFill>
                <a:effectLst/>
                <a:uLnTx/>
                <a:uFillTx/>
                <a:latin typeface="Roboto"/>
                <a:ea typeface="+mn-ea"/>
                <a:cs typeface="+mn-cs"/>
              </a:rPr>
              <a:t> nature, see code examples inside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Looking at a production error log without the context – what happened before – makes it much harder and slower to reason about the issue</a:t>
            </a:r>
          </a:p>
        </p:txBody>
      </p:sp>
    </p:spTree>
    <p:extLst>
      <p:ext uri="{BB962C8B-B14F-4D97-AF65-F5344CB8AC3E}">
        <p14:creationId xmlns:p14="http://schemas.microsoft.com/office/powerpoint/2010/main" val="3962398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4200" y="2564264"/>
            <a:ext cx="11338626" cy="258532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58591"/>
                </a:solidFill>
                <a:effectLst/>
                <a:uLnTx/>
                <a:uFillTx/>
                <a:latin typeface="Roboto"/>
                <a:ea typeface="+mn-ea"/>
                <a:cs typeface="+mn-cs"/>
              </a:rPr>
              <a:t>A typical log is a warehouse of entries from all components and requests. Upon detection of some suspicious line or error, it becomes hairy to match other lines that belong to the same specific flow (e.g. the user “John” tried to buy something). This becomes even more critical and challenging in a </a:t>
            </a:r>
            <a:r>
              <a:rPr kumimoji="0" lang="en-US" sz="1800" b="0" i="0" u="none" strike="noStrike" kern="1200" cap="none" spc="0" normalizeH="0" baseline="0" noProof="0" dirty="0" err="1">
                <a:ln>
                  <a:noFill/>
                </a:ln>
                <a:solidFill>
                  <a:srgbClr val="858591"/>
                </a:solidFill>
                <a:effectLst/>
                <a:uLnTx/>
                <a:uFillTx/>
                <a:latin typeface="Roboto"/>
                <a:ea typeface="+mn-ea"/>
                <a:cs typeface="+mn-cs"/>
              </a:rPr>
              <a:t>microservice</a:t>
            </a:r>
            <a:r>
              <a:rPr kumimoji="0" lang="en-US" sz="1800" b="0" i="0" u="none" strike="noStrike" kern="1200" cap="none" spc="0" normalizeH="0" baseline="0" noProof="0" dirty="0">
                <a:ln>
                  <a:noFill/>
                </a:ln>
                <a:solidFill>
                  <a:srgbClr val="858591"/>
                </a:solidFill>
                <a:effectLst/>
                <a:uLnTx/>
                <a:uFillTx/>
                <a:latin typeface="Roboto"/>
                <a:ea typeface="+mn-ea"/>
                <a:cs typeface="+mn-cs"/>
              </a:rPr>
              <a:t> environment when a request/transaction might span across multiple computers. Address this by assigning a unique transaction identifier value to all the entries from the same request so when detecting one line one can copy the id and search for every line that has similar transaction Id. However, achieving this In Node is not straightforward as a single thread is used to serve all requests –consider using a library that that can group data on the request level – see code example on the next slide. When calling other </a:t>
            </a:r>
            <a:r>
              <a:rPr kumimoji="0" lang="en-US" sz="1800" b="0" i="0" u="none" strike="noStrike" kern="1200" cap="none" spc="0" normalizeH="0" baseline="0" noProof="0" dirty="0" err="1">
                <a:ln>
                  <a:noFill/>
                </a:ln>
                <a:solidFill>
                  <a:srgbClr val="858591"/>
                </a:solidFill>
                <a:effectLst/>
                <a:uLnTx/>
                <a:uFillTx/>
                <a:latin typeface="Roboto"/>
                <a:ea typeface="+mn-ea"/>
                <a:cs typeface="+mn-cs"/>
              </a:rPr>
              <a:t>microservice</a:t>
            </a:r>
            <a:r>
              <a:rPr kumimoji="0" lang="en-US" sz="1800" b="0" i="0" u="none" strike="noStrike" kern="1200" cap="none" spc="0" normalizeH="0" baseline="0" noProof="0" dirty="0">
                <a:ln>
                  <a:noFill/>
                </a:ln>
                <a:solidFill>
                  <a:srgbClr val="858591"/>
                </a:solidFill>
                <a:effectLst/>
                <a:uLnTx/>
                <a:uFillTx/>
                <a:latin typeface="Roboto"/>
                <a:ea typeface="+mn-ea"/>
                <a:cs typeface="+mn-cs"/>
              </a:rPr>
              <a:t>, pass the transaction Id using an HTTP header like “x-transaction-id” to keep the same context.</a:t>
            </a:r>
          </a:p>
        </p:txBody>
      </p:sp>
      <p:sp>
        <p:nvSpPr>
          <p:cNvPr id="5" name="Rectangle 4"/>
          <p:cNvSpPr/>
          <p:nvPr/>
        </p:nvSpPr>
        <p:spPr>
          <a:xfrm>
            <a:off x="584200" y="1703435"/>
            <a:ext cx="386035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apple-system"/>
                <a:ea typeface="+mn-ea"/>
                <a:cs typeface="+mn-cs"/>
              </a:rPr>
              <a:t>One Paragraph Explainer</a:t>
            </a:r>
          </a:p>
        </p:txBody>
      </p:sp>
      <p:sp>
        <p:nvSpPr>
          <p:cNvPr id="6" name="Title 1"/>
          <p:cNvSpPr>
            <a:spLocks noGrp="1"/>
          </p:cNvSpPr>
          <p:nvPr>
            <p:ph type="title"/>
          </p:nvPr>
        </p:nvSpPr>
        <p:spPr>
          <a:xfrm>
            <a:off x="584200" y="580523"/>
            <a:ext cx="10709234" cy="923330"/>
          </a:xfrm>
        </p:spPr>
        <p:txBody>
          <a:bodyPr/>
          <a:lstStyle/>
          <a:p>
            <a:r>
              <a:rPr lang="en-US" dirty="0">
                <a:solidFill>
                  <a:srgbClr val="00B0F0"/>
                </a:solidFill>
              </a:rPr>
              <a:t> 5.14. Assign ‘</a:t>
            </a:r>
            <a:r>
              <a:rPr lang="en-US" dirty="0" err="1">
                <a:solidFill>
                  <a:srgbClr val="00B0F0"/>
                </a:solidFill>
              </a:rPr>
              <a:t>TransactionId</a:t>
            </a:r>
            <a:r>
              <a:rPr lang="en-US" dirty="0">
                <a:solidFill>
                  <a:srgbClr val="00B0F0"/>
                </a:solidFill>
              </a:rPr>
              <a:t>’ to each log statement</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738722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7" name="Title 6"/>
          <p:cNvSpPr>
            <a:spLocks noGrp="1"/>
          </p:cNvSpPr>
          <p:nvPr>
            <p:ph type="title"/>
          </p:nvPr>
        </p:nvSpPr>
        <p:spPr>
          <a:xfrm>
            <a:off x="607203" y="425403"/>
            <a:ext cx="9843083" cy="869007"/>
          </a:xfrm>
        </p:spPr>
        <p:txBody>
          <a:bodyPr/>
          <a:lstStyle/>
          <a:p>
            <a:r>
              <a:rPr lang="en-US" dirty="0"/>
              <a:t>Code example: typical Express configuration</a:t>
            </a:r>
            <a:br>
              <a:rPr lang="en-US" dirty="0"/>
            </a:br>
            <a:endParaRPr lang="uk-UA" dirty="0">
              <a:solidFill>
                <a:schemeClr val="accent1"/>
              </a:solidFill>
            </a:endParaRPr>
          </a:p>
        </p:txBody>
      </p:sp>
      <p:sp>
        <p:nvSpPr>
          <p:cNvPr id="3" name="Rectangle 1">
            <a:extLst>
              <a:ext uri="{FF2B5EF4-FFF2-40B4-BE49-F238E27FC236}">
                <a16:creationId xmlns:a16="http://schemas.microsoft.com/office/drawing/2014/main" id="{713BF653-E4DB-4753-B16C-F20D52269D80}"/>
              </a:ext>
            </a:extLst>
          </p:cNvPr>
          <p:cNvSpPr>
            <a:spLocks noChangeArrowheads="1"/>
          </p:cNvSpPr>
          <p:nvPr/>
        </p:nvSpPr>
        <p:spPr bwMode="auto">
          <a:xfrm>
            <a:off x="1699707" y="2103566"/>
            <a:ext cx="10341872" cy="3847207"/>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when receiving a new request, start a new isolated context and set a transaction Id. The following example is using the NPM library continuation-local-storage to isolate requests</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const</a:t>
            </a: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a:t>
            </a:r>
            <a:r>
              <a:rPr kumimoji="0" lang="en-US" altLang="en-US" sz="10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createNamespace</a:t>
            </a: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 require('continuation-local-storage');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var</a:t>
            </a: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session = </a:t>
            </a:r>
            <a:r>
              <a:rPr kumimoji="0" lang="en-US" altLang="en-US" sz="10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createNamespace</a:t>
            </a: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('my session');</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router.get</a:t>
            </a: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('/:id', (</a:t>
            </a:r>
            <a:r>
              <a:rPr kumimoji="0" lang="en-US" altLang="en-US" sz="10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req</a:t>
            </a: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res, next) =&gt;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0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session.set</a:t>
            </a: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0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transactionId</a:t>
            </a: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'some unique GUID');</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0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someService.getById</a:t>
            </a: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(req.params.id);</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logger.info('Starting now to get something by Id');</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Now any other service or components can have access to the contextual, per-request, data</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class </a:t>
            </a:r>
            <a:r>
              <a:rPr kumimoji="0" lang="en-US" altLang="en-US" sz="10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someService</a:t>
            </a: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0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getById</a:t>
            </a: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(id)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logger.info(“Starting to get something by Id”);</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other logic comes here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The logger can now append the transaction-id to each entry so that entries from the same request will have the same value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class logger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info (message)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{console.log(`${message} ${</a:t>
            </a:r>
            <a:r>
              <a:rPr kumimoji="0" lang="en-US" altLang="en-US" sz="10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session.get</a:t>
            </a: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0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transactionId</a:t>
            </a: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p:txBody>
      </p:sp>
      <p:sp>
        <p:nvSpPr>
          <p:cNvPr id="5"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Tree>
    <p:extLst>
      <p:ext uri="{BB962C8B-B14F-4D97-AF65-F5344CB8AC3E}">
        <p14:creationId xmlns:p14="http://schemas.microsoft.com/office/powerpoint/2010/main" val="3308817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076" y="570946"/>
            <a:ext cx="9782958" cy="923330"/>
          </a:xfrm>
        </p:spPr>
        <p:txBody>
          <a:bodyPr/>
          <a:lstStyle/>
          <a:p>
            <a:r>
              <a:rPr lang="en-US" dirty="0">
                <a:solidFill>
                  <a:srgbClr val="00B0F0"/>
                </a:solidFill>
              </a:rPr>
              <a:t>5.15. Set NODE_ENV=production</a:t>
            </a:r>
            <a:br>
              <a:rPr lang="en-US" dirty="0">
                <a:solidFill>
                  <a:srgbClr val="00B0F0"/>
                </a:solidFill>
              </a:rPr>
            </a:br>
            <a:endParaRPr lang="en-US" dirty="0">
              <a:solidFill>
                <a:srgbClr val="00B0F0"/>
              </a:solidFill>
            </a:endParaRPr>
          </a:p>
        </p:txBody>
      </p:sp>
      <p:sp>
        <p:nvSpPr>
          <p:cNvPr id="5" name="Rectangle 4"/>
          <p:cNvSpPr/>
          <p:nvPr/>
        </p:nvSpPr>
        <p:spPr>
          <a:xfrm>
            <a:off x="596076" y="1494276"/>
            <a:ext cx="11184246" cy="35394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A091B"/>
                </a:solidFill>
                <a:effectLst/>
                <a:uLnTx/>
                <a:uFillTx/>
                <a:latin typeface="Roboto"/>
                <a:ea typeface="+mn-ea"/>
                <a:cs typeface="+mn-cs"/>
              </a:rPr>
              <a:t>TL;DR: </a:t>
            </a:r>
            <a:r>
              <a:rPr kumimoji="0" lang="en-US" sz="2800" b="0" i="0" u="none" strike="noStrike" kern="1200" cap="none" spc="0" normalizeH="0" baseline="0" noProof="0" dirty="0">
                <a:ln>
                  <a:noFill/>
                </a:ln>
                <a:solidFill>
                  <a:srgbClr val="0A091B"/>
                </a:solidFill>
                <a:effectLst/>
                <a:uLnTx/>
                <a:uFillTx/>
                <a:latin typeface="Roboto"/>
                <a:ea typeface="+mn-ea"/>
                <a:cs typeface="+mn-cs"/>
              </a:rPr>
              <a:t>Set the environment variable NODE_ENV to ‘production’ or ‘development’ to flag whether production optimizations should get activated – many NPM packages determining the current environment and optimize their code for production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A091B"/>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A091B"/>
                </a:solidFill>
                <a:effectLst/>
                <a:uLnTx/>
                <a:uFillTx/>
                <a:latin typeface="Roboto"/>
                <a:ea typeface="+mn-ea"/>
                <a:cs typeface="+mn-cs"/>
              </a:rPr>
              <a:t>Otherwise: </a:t>
            </a:r>
            <a:r>
              <a:rPr kumimoji="0" lang="en-US" sz="2800" b="0" i="0" u="none" strike="noStrike" kern="1200" cap="none" spc="0" normalizeH="0" baseline="0" noProof="0" dirty="0">
                <a:ln>
                  <a:noFill/>
                </a:ln>
                <a:solidFill>
                  <a:srgbClr val="0A091B"/>
                </a:solidFill>
                <a:effectLst/>
                <a:uLnTx/>
                <a:uFillTx/>
                <a:latin typeface="Roboto"/>
                <a:ea typeface="+mn-ea"/>
                <a:cs typeface="+mn-cs"/>
              </a:rPr>
              <a:t>Omitting this simple property might greatly degrade performance. For example, when using Express for server-side rendering omitting NODE_ENV makes the slower by a factor of three!</a:t>
            </a:r>
          </a:p>
        </p:txBody>
      </p:sp>
    </p:spTree>
    <p:extLst>
      <p:ext uri="{BB962C8B-B14F-4D97-AF65-F5344CB8AC3E}">
        <p14:creationId xmlns:p14="http://schemas.microsoft.com/office/powerpoint/2010/main" val="2103278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4200" y="2467832"/>
            <a:ext cx="11409878" cy="267765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58591"/>
                </a:solidFill>
                <a:effectLst/>
                <a:uLnTx/>
                <a:uFillTx/>
                <a:latin typeface="Roboto"/>
                <a:ea typeface="+mn-ea"/>
                <a:cs typeface="+mn-cs"/>
              </a:rPr>
              <a:t>Process environment variables is a set of key-value pairs made available to any running program, usually for configuration purposes. Though any variables can be used, Node encourages the convention of using a variable called NODE_ENV to flag whether we’re in production right now. This determination allows components to provide better diagnostics during development, for example by disabling caching or emitting verbose log statements. Any modern deployment tool – Chef, Puppet,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CloudFormation</a:t>
            </a:r>
            <a:r>
              <a:rPr kumimoji="0" lang="en-US" sz="2400" b="0" i="0" u="none" strike="noStrike" kern="1200" cap="none" spc="0" normalizeH="0" baseline="0" noProof="0" dirty="0">
                <a:ln>
                  <a:noFill/>
                </a:ln>
                <a:solidFill>
                  <a:srgbClr val="858591"/>
                </a:solidFill>
                <a:effectLst/>
                <a:uLnTx/>
                <a:uFillTx/>
                <a:latin typeface="Roboto"/>
                <a:ea typeface="+mn-ea"/>
                <a:cs typeface="+mn-cs"/>
              </a:rPr>
              <a:t>, others – support setting environment variables during deployment</a:t>
            </a:r>
          </a:p>
        </p:txBody>
      </p:sp>
      <p:sp>
        <p:nvSpPr>
          <p:cNvPr id="5" name="Rectangle 4"/>
          <p:cNvSpPr/>
          <p:nvPr/>
        </p:nvSpPr>
        <p:spPr>
          <a:xfrm>
            <a:off x="584200" y="1593664"/>
            <a:ext cx="5081840"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
        <p:nvSpPr>
          <p:cNvPr id="6" name="Title 1"/>
          <p:cNvSpPr>
            <a:spLocks noGrp="1"/>
          </p:cNvSpPr>
          <p:nvPr>
            <p:ph type="title"/>
          </p:nvPr>
        </p:nvSpPr>
        <p:spPr>
          <a:xfrm>
            <a:off x="584200" y="525638"/>
            <a:ext cx="8215416" cy="923330"/>
          </a:xfrm>
        </p:spPr>
        <p:txBody>
          <a:bodyPr/>
          <a:lstStyle/>
          <a:p>
            <a:r>
              <a:rPr lang="en-US" dirty="0">
                <a:solidFill>
                  <a:srgbClr val="00B0F0"/>
                </a:solidFill>
              </a:rPr>
              <a:t>5.15. Set NODE_ENV=production</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4134658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11409878" cy="1210353"/>
          </a:xfrm>
        </p:spPr>
        <p:txBody>
          <a:bodyPr/>
          <a:lstStyle/>
          <a:p>
            <a:r>
              <a:rPr lang="en-US" dirty="0"/>
              <a:t>Code example: Setting and reading the NODE_ENV environment variable</a:t>
            </a:r>
            <a:br>
              <a:rPr lang="en-US" dirty="0"/>
            </a:br>
            <a:endParaRPr lang="en-US" dirty="0"/>
          </a:p>
        </p:txBody>
      </p:sp>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5"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6" name="Rectangle 1">
            <a:extLst>
              <a:ext uri="{FF2B5EF4-FFF2-40B4-BE49-F238E27FC236}">
                <a16:creationId xmlns:a16="http://schemas.microsoft.com/office/drawing/2014/main" id="{713BF653-E4DB-4753-B16C-F20D52269D80}"/>
              </a:ext>
            </a:extLst>
          </p:cNvPr>
          <p:cNvSpPr>
            <a:spLocks noChangeArrowheads="1"/>
          </p:cNvSpPr>
          <p:nvPr/>
        </p:nvSpPr>
        <p:spPr bwMode="auto">
          <a:xfrm>
            <a:off x="1699707" y="2642175"/>
            <a:ext cx="10341872" cy="2769989"/>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Setting environment variables in bash before starting the node process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NODE_ENV=development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node</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Reading the environment variable using code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if (</a:t>
            </a:r>
            <a:r>
              <a:rPr kumimoji="0" lang="en-US" altLang="en-US" sz="20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process.env.NODE_ENV</a:t>
            </a: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“production”)</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20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useCaching</a:t>
            </a:r>
            <a:r>
              <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true;</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1359193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700" y="642198"/>
            <a:ext cx="9735457" cy="923330"/>
          </a:xfrm>
        </p:spPr>
        <p:txBody>
          <a:bodyPr/>
          <a:lstStyle/>
          <a:p>
            <a:r>
              <a:rPr lang="en-US" dirty="0">
                <a:solidFill>
                  <a:srgbClr val="00B0F0"/>
                </a:solidFill>
              </a:rPr>
              <a:t>“What Other Bloggers Say”</a:t>
            </a:r>
            <a:br>
              <a:rPr lang="en-US" dirty="0">
                <a:solidFill>
                  <a:srgbClr val="00B0F0"/>
                </a:solidFill>
              </a:rPr>
            </a:br>
            <a:endParaRPr lang="en-US" dirty="0">
              <a:solidFill>
                <a:srgbClr val="00B0F0"/>
              </a:solidFill>
            </a:endParaRPr>
          </a:p>
        </p:txBody>
      </p:sp>
      <p:sp>
        <p:nvSpPr>
          <p:cNvPr id="4" name="Rectangle 3"/>
          <p:cNvSpPr/>
          <p:nvPr/>
        </p:nvSpPr>
        <p:spPr>
          <a:xfrm>
            <a:off x="771896" y="2150372"/>
            <a:ext cx="11103429" cy="230832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6A737D"/>
                </a:solidFill>
                <a:effectLst/>
                <a:uLnTx/>
                <a:uFillTx/>
                <a:latin typeface="Roboto"/>
                <a:ea typeface="+mn-ea"/>
                <a:cs typeface="+mn-cs"/>
              </a:rPr>
              <a:t>“...In Node.js there is a convention to use a variable called NODE_ENV to set the current mode. We see that it, in fact, reads NODE_ENV and defaults to ‘development’ if it isn’t set. We clearly see that by setting NODE_ENV to production the number of requests Node.js can handle jumps by around two-thirds while the CPU usage even drops slightly. Let me emphasize this: Setting NODE_ENV to production makes your application 3 times faster!”</a:t>
            </a:r>
            <a:endParaRPr kumimoji="0" lang="en-US" sz="2400" b="0" i="1" u="none" strike="noStrike" kern="1200" cap="none" spc="0" normalizeH="0" baseline="0" noProof="0" dirty="0">
              <a:ln>
                <a:noFill/>
              </a:ln>
              <a:solidFill>
                <a:srgbClr val="0A091B"/>
              </a:solidFill>
              <a:effectLst/>
              <a:uLnTx/>
              <a:uFillTx/>
              <a:latin typeface="Roboto"/>
              <a:ea typeface="+mn-ea"/>
              <a:cs typeface="+mn-cs"/>
            </a:endParaRPr>
          </a:p>
        </p:txBody>
      </p:sp>
      <p:sp>
        <p:nvSpPr>
          <p:cNvPr id="5"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6" name="Rectangle 5"/>
          <p:cNvSpPr/>
          <p:nvPr/>
        </p:nvSpPr>
        <p:spPr>
          <a:xfrm>
            <a:off x="771896" y="5169577"/>
            <a:ext cx="2364750"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Roboto"/>
                <a:ea typeface="+mn-ea"/>
                <a:cs typeface="+mn-cs"/>
              </a:rPr>
              <a:t>From the blog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0A091B"/>
                </a:solidFill>
                <a:effectLst/>
                <a:uLnTx/>
                <a:uFillTx/>
                <a:latin typeface="Roboto"/>
                <a:ea typeface="+mn-ea"/>
                <a:cs typeface="+mn-cs"/>
              </a:rPr>
              <a:t>dynatrace</a:t>
            </a:r>
            <a:endParaRPr kumimoji="0" lang="en-US" sz="3600"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286845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199" y="380941"/>
            <a:ext cx="10863613" cy="1338828"/>
          </a:xfrm>
        </p:spPr>
        <p:txBody>
          <a:bodyPr/>
          <a:lstStyle/>
          <a:p>
            <a:r>
              <a:rPr lang="en-US" dirty="0">
                <a:solidFill>
                  <a:srgbClr val="00B0F0"/>
                </a:solidFill>
              </a:rPr>
              <a:t>5.16. Design automated, atomic and zero-downtime deployments</a:t>
            </a:r>
            <a:br>
              <a:rPr lang="en-US" dirty="0">
                <a:solidFill>
                  <a:srgbClr val="00B0F0"/>
                </a:solidFill>
              </a:rPr>
            </a:br>
            <a:endParaRPr lang="en-US" dirty="0">
              <a:solidFill>
                <a:srgbClr val="00B0F0"/>
              </a:solidFill>
            </a:endParaRPr>
          </a:p>
        </p:txBody>
      </p:sp>
      <p:sp>
        <p:nvSpPr>
          <p:cNvPr id="4" name="Rectangle 3"/>
          <p:cNvSpPr/>
          <p:nvPr/>
        </p:nvSpPr>
        <p:spPr>
          <a:xfrm>
            <a:off x="584199" y="1859340"/>
            <a:ext cx="11219874" cy="304698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TL;DR:</a:t>
            </a:r>
            <a:r>
              <a:rPr kumimoji="0" lang="en-US" sz="2400" b="0" i="0" u="none" strike="noStrike" kern="1200" cap="none" spc="0" normalizeH="0" baseline="0" noProof="0" dirty="0">
                <a:ln>
                  <a:noFill/>
                </a:ln>
                <a:solidFill>
                  <a:srgbClr val="24292E"/>
                </a:solidFill>
                <a:effectLst/>
                <a:uLnTx/>
                <a:uFillTx/>
                <a:latin typeface="Roboto"/>
                <a:ea typeface="+mn-ea"/>
                <a:cs typeface="+mn-cs"/>
              </a:rPr>
              <a:t> Researches show that teams who perform many deployments – lowers the probability of severe production issues. Fast and automated deployments that don’t require risky manual steps and service downtime significantly improves the deployment process. You should probably achieve that using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Docker</a:t>
            </a:r>
            <a:r>
              <a:rPr kumimoji="0" lang="en-US" sz="2400" b="0" i="0" u="none" strike="noStrike" kern="1200" cap="none" spc="0" normalizeH="0" baseline="0" noProof="0" dirty="0">
                <a:ln>
                  <a:noFill/>
                </a:ln>
                <a:solidFill>
                  <a:srgbClr val="24292E"/>
                </a:solidFill>
                <a:effectLst/>
                <a:uLnTx/>
                <a:uFillTx/>
                <a:latin typeface="Roboto"/>
                <a:ea typeface="+mn-ea"/>
                <a:cs typeface="+mn-cs"/>
              </a:rPr>
              <a:t> combined with CI tools as they became the industry standard for streamlined deployment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400" b="0" i="0" u="none" strike="noStrike" kern="1200" cap="none" spc="0" normalizeH="0" baseline="0" noProof="0" dirty="0">
                <a:ln>
                  <a:noFill/>
                </a:ln>
                <a:solidFill>
                  <a:srgbClr val="24292E"/>
                </a:solidFill>
                <a:effectLst/>
                <a:uLnTx/>
                <a:uFillTx/>
                <a:latin typeface="Roboto"/>
                <a:ea typeface="+mn-ea"/>
                <a:cs typeface="+mn-cs"/>
              </a:rPr>
              <a:t> Long deployments -&gt; production down time &amp; human-related error -&gt; team unconfident and in making deployment -&gt; less deployments and features</a:t>
            </a:r>
          </a:p>
        </p:txBody>
      </p:sp>
    </p:spTree>
    <p:extLst>
      <p:ext uri="{BB962C8B-B14F-4D97-AF65-F5344CB8AC3E}">
        <p14:creationId xmlns:p14="http://schemas.microsoft.com/office/powerpoint/2010/main" val="371233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53597" y="1649197"/>
            <a:ext cx="6732302" cy="3718069"/>
          </a:xfrm>
          <a:prstGeom prst="rect">
            <a:avLst/>
          </a:prstGeom>
          <a:noFill/>
        </p:spPr>
        <p:txBody>
          <a:bodyPr wrap="square" rtlCol="0">
            <a:spAutoFit/>
          </a:bodyPr>
          <a:lstStyle/>
          <a:p>
            <a:pPr defTabSz="914446">
              <a:lnSpc>
                <a:spcPct val="150000"/>
              </a:lnSpc>
            </a:pPr>
            <a:r>
              <a:rPr lang="en-US" sz="2667" b="1" dirty="0">
                <a:solidFill>
                  <a:srgbClr val="002B36"/>
                </a:solidFill>
                <a:latin typeface="Roboto"/>
                <a:ea typeface="Roboto Condensed" panose="02000000000000000000" pitchFamily="2" charset="0"/>
                <a:cs typeface="Lato Semibold" panose="020F0502020204030203" pitchFamily="34" charset="0"/>
              </a:rPr>
              <a:t>Course flow</a:t>
            </a:r>
          </a:p>
          <a:p>
            <a:pPr defTabSz="914446">
              <a:lnSpc>
                <a:spcPct val="150000"/>
              </a:lnSpc>
            </a:pPr>
            <a:r>
              <a:rPr lang="en-US" sz="2667" b="1" dirty="0">
                <a:solidFill>
                  <a:srgbClr val="002B36"/>
                </a:solidFill>
                <a:latin typeface="Roboto"/>
                <a:ea typeface="Roboto Condensed" panose="02000000000000000000" pitchFamily="2" charset="0"/>
                <a:cs typeface="Lato Semibold" panose="020F0502020204030203" pitchFamily="34" charset="0"/>
              </a:rPr>
              <a:t>Prerequisites</a:t>
            </a:r>
          </a:p>
          <a:p>
            <a:pPr defTabSz="914446">
              <a:lnSpc>
                <a:spcPct val="150000"/>
              </a:lnSpc>
            </a:pPr>
            <a:r>
              <a:rPr lang="en-US" sz="2667" b="1" dirty="0">
                <a:solidFill>
                  <a:srgbClr val="002B36"/>
                </a:solidFill>
                <a:latin typeface="Roboto"/>
                <a:ea typeface="Roboto Condensed" panose="02000000000000000000" pitchFamily="2" charset="0"/>
                <a:cs typeface="Lato Semibold" panose="020F0502020204030203" pitchFamily="34" charset="0"/>
              </a:rPr>
              <a:t>Environment setup</a:t>
            </a:r>
          </a:p>
          <a:p>
            <a:pPr defTabSz="914446">
              <a:lnSpc>
                <a:spcPct val="150000"/>
              </a:lnSpc>
            </a:pPr>
            <a:r>
              <a:rPr lang="en-US" sz="2667" b="1" dirty="0">
                <a:solidFill>
                  <a:srgbClr val="002B36"/>
                </a:solidFill>
                <a:latin typeface="Roboto"/>
                <a:ea typeface="Roboto Condensed" panose="02000000000000000000" pitchFamily="2" charset="0"/>
                <a:cs typeface="Lato Semibold" panose="020F0502020204030203" pitchFamily="34" charset="0"/>
              </a:rPr>
              <a:t>Supporting materials</a:t>
            </a:r>
          </a:p>
          <a:p>
            <a:pPr defTabSz="914446">
              <a:lnSpc>
                <a:spcPct val="150000"/>
              </a:lnSpc>
            </a:pPr>
            <a:r>
              <a:rPr lang="en-US" sz="2667" b="1" dirty="0">
                <a:solidFill>
                  <a:srgbClr val="002B36"/>
                </a:solidFill>
                <a:latin typeface="Roboto"/>
                <a:ea typeface="Roboto Condensed" panose="02000000000000000000" pitchFamily="2" charset="0"/>
                <a:cs typeface="Lato Semibold" panose="020F0502020204030203" pitchFamily="34" charset="0"/>
              </a:rPr>
              <a:t>Questions (</a:t>
            </a:r>
            <a:r>
              <a:rPr lang="en-US" sz="2667" b="1" dirty="0">
                <a:solidFill>
                  <a:srgbClr val="002B36"/>
                </a:solidFill>
                <a:latin typeface="Roboto"/>
                <a:ea typeface="Roboto Condensed" panose="02000000000000000000" pitchFamily="2" charset="0"/>
                <a:cs typeface="Lato Semibold" panose="020F0502020204030203" pitchFamily="34" charset="0"/>
                <a:hlinkClick r:id="rId3"/>
              </a:rPr>
              <a:t>www.clarify.live</a:t>
            </a:r>
            <a:r>
              <a:rPr lang="en-US" sz="2667" b="1" dirty="0">
                <a:solidFill>
                  <a:srgbClr val="002B36"/>
                </a:solidFill>
                <a:latin typeface="Roboto"/>
                <a:ea typeface="Roboto Condensed" panose="02000000000000000000" pitchFamily="2" charset="0"/>
                <a:cs typeface="Lato Semibold" panose="020F0502020204030203" pitchFamily="34" charset="0"/>
              </a:rPr>
              <a:t>)</a:t>
            </a:r>
          </a:p>
          <a:p>
            <a:pPr defTabSz="914446">
              <a:lnSpc>
                <a:spcPct val="150000"/>
              </a:lnSpc>
            </a:pPr>
            <a:r>
              <a:rPr lang="en-US" sz="2667" b="1" dirty="0">
                <a:solidFill>
                  <a:srgbClr val="002B36"/>
                </a:solidFill>
                <a:latin typeface="Roboto"/>
                <a:ea typeface="Roboto Condensed" panose="02000000000000000000" pitchFamily="2" charset="0"/>
                <a:cs typeface="Lato Semibold" panose="020F0502020204030203" pitchFamily="34" charset="0"/>
              </a:rPr>
              <a:t>Post course meeting</a:t>
            </a:r>
          </a:p>
        </p:txBody>
      </p:sp>
      <p:sp>
        <p:nvSpPr>
          <p:cNvPr id="2" name="Title 1">
            <a:extLst>
              <a:ext uri="{FF2B5EF4-FFF2-40B4-BE49-F238E27FC236}">
                <a16:creationId xmlns:a16="http://schemas.microsoft.com/office/drawing/2014/main" id="{A72F88C1-CD0A-451C-AE40-C01AB578DC6E}"/>
              </a:ext>
            </a:extLst>
          </p:cNvPr>
          <p:cNvSpPr>
            <a:spLocks noGrp="1"/>
          </p:cNvSpPr>
          <p:nvPr>
            <p:ph type="title"/>
          </p:nvPr>
        </p:nvSpPr>
        <p:spPr>
          <a:xfrm>
            <a:off x="599440" y="571441"/>
            <a:ext cx="8163560" cy="507831"/>
          </a:xfrm>
        </p:spPr>
        <p:txBody>
          <a:bodyPr/>
          <a:lstStyle/>
          <a:p>
            <a:r>
              <a:rPr lang="en-US" dirty="0">
                <a:solidFill>
                  <a:srgbClr val="00B0F0"/>
                </a:solidFill>
              </a:rPr>
              <a:t>Some Formalities Before We Take Off</a:t>
            </a:r>
          </a:p>
        </p:txBody>
      </p:sp>
    </p:spTree>
    <p:extLst>
      <p:ext uri="{BB962C8B-B14F-4D97-AF65-F5344CB8AC3E}">
        <p14:creationId xmlns:p14="http://schemas.microsoft.com/office/powerpoint/2010/main" val="481937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dirty="0">
              <a:solidFill>
                <a:srgbClr val="F2F2F5"/>
              </a:solidFill>
              <a:latin typeface="Roboto"/>
            </a:endParaRPr>
          </a:p>
        </p:txBody>
      </p:sp>
      <p:sp>
        <p:nvSpPr>
          <p:cNvPr id="7" name="Title 6"/>
          <p:cNvSpPr>
            <a:spLocks noGrp="1"/>
          </p:cNvSpPr>
          <p:nvPr>
            <p:ph type="title"/>
          </p:nvPr>
        </p:nvSpPr>
        <p:spPr>
          <a:xfrm>
            <a:off x="607203" y="177423"/>
            <a:ext cx="5818997" cy="923330"/>
          </a:xfrm>
        </p:spPr>
        <p:txBody>
          <a:bodyPr/>
          <a:lstStyle/>
          <a:p>
            <a:br>
              <a:rPr lang="en-US" dirty="0"/>
            </a:br>
            <a:r>
              <a:rPr lang="en-US" dirty="0" err="1"/>
              <a:t>Async</a:t>
            </a:r>
            <a:r>
              <a:rPr lang="en-US" dirty="0"/>
              <a:t> Demo Requirements</a:t>
            </a:r>
            <a:endParaRPr lang="uk-UA" dirty="0">
              <a:solidFill>
                <a:schemeClr val="accent1"/>
              </a:solidFill>
            </a:endParaRPr>
          </a:p>
        </p:txBody>
      </p:sp>
      <p:sp>
        <p:nvSpPr>
          <p:cNvPr id="6" name="TextBox 5">
            <a:extLst>
              <a:ext uri="{FF2B5EF4-FFF2-40B4-BE49-F238E27FC236}">
                <a16:creationId xmlns:a16="http://schemas.microsoft.com/office/drawing/2014/main" id="{21754A3F-903B-4A6F-95E1-A04134788FED}"/>
              </a:ext>
            </a:extLst>
          </p:cNvPr>
          <p:cNvSpPr txBox="1"/>
          <p:nvPr/>
        </p:nvSpPr>
        <p:spPr>
          <a:xfrm>
            <a:off x="746056" y="2689859"/>
            <a:ext cx="11981037" cy="3056221"/>
          </a:xfrm>
          <a:prstGeom prst="rect">
            <a:avLst/>
          </a:prstGeom>
          <a:noFill/>
        </p:spPr>
        <p:txBody>
          <a:bodyPr wrap="square" rtlCol="0">
            <a:spAutoFit/>
          </a:bodyPr>
          <a:lstStyle/>
          <a:p>
            <a:pPr defTabSz="914446">
              <a:lnSpc>
                <a:spcPct val="150000"/>
              </a:lnSpc>
            </a:pPr>
            <a:r>
              <a:rPr lang="en-US" sz="1867" dirty="0">
                <a:solidFill>
                  <a:srgbClr val="F2F2F5"/>
                </a:solidFill>
                <a:latin typeface="Roboto Condensed"/>
              </a:rPr>
              <a:t>Return products that a user ordered</a:t>
            </a:r>
          </a:p>
          <a:p>
            <a:pPr defTabSz="914446">
              <a:lnSpc>
                <a:spcPct val="150000"/>
              </a:lnSpc>
            </a:pPr>
            <a:endParaRPr lang="en-US" sz="1867" dirty="0">
              <a:solidFill>
                <a:srgbClr val="F2F2F5"/>
              </a:solidFill>
              <a:latin typeface="Roboto Condensed"/>
            </a:endParaRPr>
          </a:p>
          <a:p>
            <a:pPr defTabSz="914446">
              <a:lnSpc>
                <a:spcPct val="150000"/>
              </a:lnSpc>
            </a:pPr>
            <a:r>
              <a:rPr lang="en-US" sz="1867" dirty="0">
                <a:solidFill>
                  <a:srgbClr val="F2F2F5"/>
                </a:solidFill>
                <a:latin typeface="Roboto Condensed"/>
              </a:rPr>
              <a:t>Get input JSON with configuration – return in English or with local translation</a:t>
            </a:r>
          </a:p>
          <a:p>
            <a:pPr defTabSz="914446">
              <a:lnSpc>
                <a:spcPct val="150000"/>
              </a:lnSpc>
            </a:pPr>
            <a:r>
              <a:rPr lang="en-US" sz="1867" dirty="0">
                <a:solidFill>
                  <a:srgbClr val="F2F2F5"/>
                </a:solidFill>
                <a:latin typeface="Roboto Condensed"/>
              </a:rPr>
              <a:t>Get current user id from DB</a:t>
            </a:r>
          </a:p>
          <a:p>
            <a:pPr defTabSz="914446">
              <a:lnSpc>
                <a:spcPct val="150000"/>
              </a:lnSpc>
            </a:pPr>
            <a:r>
              <a:rPr lang="en-US" sz="1867" dirty="0">
                <a:solidFill>
                  <a:srgbClr val="F2F2F5"/>
                </a:solidFill>
                <a:latin typeface="Roboto Condensed"/>
              </a:rPr>
              <a:t>Fetch user orders</a:t>
            </a:r>
          </a:p>
          <a:p>
            <a:pPr defTabSz="914446">
              <a:lnSpc>
                <a:spcPct val="150000"/>
              </a:lnSpc>
            </a:pPr>
            <a:r>
              <a:rPr lang="en-US" sz="1867" dirty="0">
                <a:solidFill>
                  <a:srgbClr val="F2F2F5"/>
                </a:solidFill>
                <a:latin typeface="Roboto Condensed"/>
              </a:rPr>
              <a:t>Based on orders, get all user products (translated or in English)</a:t>
            </a:r>
          </a:p>
          <a:p>
            <a:pPr defTabSz="914446">
              <a:lnSpc>
                <a:spcPct val="150000"/>
              </a:lnSpc>
            </a:pPr>
            <a:r>
              <a:rPr lang="en-US" sz="1867" dirty="0">
                <a:solidFill>
                  <a:srgbClr val="F2F2F5"/>
                </a:solidFill>
                <a:latin typeface="Roboto Condensed"/>
              </a:rPr>
              <a:t>Return products. That’s it</a:t>
            </a:r>
          </a:p>
        </p:txBody>
      </p:sp>
      <p:sp>
        <p:nvSpPr>
          <p:cNvPr id="2" name="TextBox 1"/>
          <p:cNvSpPr txBox="1"/>
          <p:nvPr/>
        </p:nvSpPr>
        <p:spPr>
          <a:xfrm>
            <a:off x="1523262" y="1880981"/>
            <a:ext cx="5787846" cy="461665"/>
          </a:xfrm>
          <a:prstGeom prst="rect">
            <a:avLst/>
          </a:prstGeom>
          <a:noFill/>
        </p:spPr>
        <p:txBody>
          <a:bodyPr wrap="square" rtlCol="0">
            <a:spAutoFit/>
          </a:bodyPr>
          <a:lstStyle/>
          <a:p>
            <a:pPr defTabSz="914446"/>
            <a:r>
              <a:rPr lang="en-US" sz="2400" b="1" dirty="0">
                <a:solidFill>
                  <a:srgbClr val="F2F2F5"/>
                </a:solidFill>
                <a:latin typeface="Roboto Condensed"/>
              </a:rPr>
              <a:t>Get products from DB</a:t>
            </a:r>
            <a:endParaRPr lang="uk-UA" sz="2400" b="1" dirty="0">
              <a:solidFill>
                <a:srgbClr val="F2F2F5"/>
              </a:solidFill>
              <a:latin typeface="+mj-lt"/>
            </a:endParaRPr>
          </a:p>
        </p:txBody>
      </p:sp>
      <p:grpSp>
        <p:nvGrpSpPr>
          <p:cNvPr id="8" name="Group 7">
            <a:extLst>
              <a:ext uri="{FF2B5EF4-FFF2-40B4-BE49-F238E27FC236}">
                <a16:creationId xmlns:a16="http://schemas.microsoft.com/office/drawing/2014/main" id="{98671352-A194-4275-8038-B137DD925AD9}"/>
              </a:ext>
            </a:extLst>
          </p:cNvPr>
          <p:cNvGrpSpPr/>
          <p:nvPr/>
        </p:nvGrpSpPr>
        <p:grpSpPr>
          <a:xfrm>
            <a:off x="607203" y="1661160"/>
            <a:ext cx="825500" cy="825500"/>
            <a:chOff x="9565997" y="2838450"/>
            <a:chExt cx="1238250" cy="1238250"/>
          </a:xfrm>
        </p:grpSpPr>
        <p:sp>
          <p:nvSpPr>
            <p:cNvPr id="11" name="Oval 10">
              <a:extLst>
                <a:ext uri="{FF2B5EF4-FFF2-40B4-BE49-F238E27FC236}">
                  <a16:creationId xmlns:a16="http://schemas.microsoft.com/office/drawing/2014/main" id="{352125C3-D780-48C8-8F34-C7A261BA896A}"/>
                </a:ext>
              </a:extLst>
            </p:cNvPr>
            <p:cNvSpPr/>
            <p:nvPr/>
          </p:nvSpPr>
          <p:spPr>
            <a:xfrm>
              <a:off x="9565997" y="2838450"/>
              <a:ext cx="1238250" cy="12382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12" name="Freeform 27">
              <a:extLst>
                <a:ext uri="{FF2B5EF4-FFF2-40B4-BE49-F238E27FC236}">
                  <a16:creationId xmlns:a16="http://schemas.microsoft.com/office/drawing/2014/main" id="{77C86C7E-9CF6-4612-BA5F-F983FF79FE9C}"/>
                </a:ext>
              </a:extLst>
            </p:cNvPr>
            <p:cNvSpPr>
              <a:spLocks noEditPoints="1"/>
            </p:cNvSpPr>
            <p:nvPr/>
          </p:nvSpPr>
          <p:spPr bwMode="auto">
            <a:xfrm>
              <a:off x="9926675" y="3143248"/>
              <a:ext cx="516894" cy="628654"/>
            </a:xfrm>
            <a:custGeom>
              <a:avLst/>
              <a:gdLst>
                <a:gd name="T0" fmla="*/ 28 w 144"/>
                <a:gd name="T1" fmla="*/ 88 h 176"/>
                <a:gd name="T2" fmla="*/ 76 w 144"/>
                <a:gd name="T3" fmla="*/ 88 h 176"/>
                <a:gd name="T4" fmla="*/ 80 w 144"/>
                <a:gd name="T5" fmla="*/ 84 h 176"/>
                <a:gd name="T6" fmla="*/ 76 w 144"/>
                <a:gd name="T7" fmla="*/ 80 h 176"/>
                <a:gd name="T8" fmla="*/ 28 w 144"/>
                <a:gd name="T9" fmla="*/ 80 h 176"/>
                <a:gd name="T10" fmla="*/ 24 w 144"/>
                <a:gd name="T11" fmla="*/ 84 h 176"/>
                <a:gd name="T12" fmla="*/ 28 w 144"/>
                <a:gd name="T13" fmla="*/ 88 h 176"/>
                <a:gd name="T14" fmla="*/ 28 w 144"/>
                <a:gd name="T15" fmla="*/ 112 h 176"/>
                <a:gd name="T16" fmla="*/ 116 w 144"/>
                <a:gd name="T17" fmla="*/ 112 h 176"/>
                <a:gd name="T18" fmla="*/ 120 w 144"/>
                <a:gd name="T19" fmla="*/ 108 h 176"/>
                <a:gd name="T20" fmla="*/ 116 w 144"/>
                <a:gd name="T21" fmla="*/ 104 h 176"/>
                <a:gd name="T22" fmla="*/ 28 w 144"/>
                <a:gd name="T23" fmla="*/ 104 h 176"/>
                <a:gd name="T24" fmla="*/ 24 w 144"/>
                <a:gd name="T25" fmla="*/ 108 h 176"/>
                <a:gd name="T26" fmla="*/ 28 w 144"/>
                <a:gd name="T27" fmla="*/ 112 h 176"/>
                <a:gd name="T28" fmla="*/ 28 w 144"/>
                <a:gd name="T29" fmla="*/ 136 h 176"/>
                <a:gd name="T30" fmla="*/ 100 w 144"/>
                <a:gd name="T31" fmla="*/ 136 h 176"/>
                <a:gd name="T32" fmla="*/ 104 w 144"/>
                <a:gd name="T33" fmla="*/ 132 h 176"/>
                <a:gd name="T34" fmla="*/ 100 w 144"/>
                <a:gd name="T35" fmla="*/ 128 h 176"/>
                <a:gd name="T36" fmla="*/ 28 w 144"/>
                <a:gd name="T37" fmla="*/ 128 h 176"/>
                <a:gd name="T38" fmla="*/ 24 w 144"/>
                <a:gd name="T39" fmla="*/ 132 h 176"/>
                <a:gd name="T40" fmla="*/ 28 w 144"/>
                <a:gd name="T41" fmla="*/ 136 h 176"/>
                <a:gd name="T42" fmla="*/ 136 w 144"/>
                <a:gd name="T43" fmla="*/ 24 h 176"/>
                <a:gd name="T44" fmla="*/ 104 w 144"/>
                <a:gd name="T45" fmla="*/ 24 h 176"/>
                <a:gd name="T46" fmla="*/ 104 w 144"/>
                <a:gd name="T47" fmla="*/ 16 h 176"/>
                <a:gd name="T48" fmla="*/ 96 w 144"/>
                <a:gd name="T49" fmla="*/ 8 h 176"/>
                <a:gd name="T50" fmla="*/ 80 w 144"/>
                <a:gd name="T51" fmla="*/ 8 h 176"/>
                <a:gd name="T52" fmla="*/ 72 w 144"/>
                <a:gd name="T53" fmla="*/ 0 h 176"/>
                <a:gd name="T54" fmla="*/ 64 w 144"/>
                <a:gd name="T55" fmla="*/ 8 h 176"/>
                <a:gd name="T56" fmla="*/ 48 w 144"/>
                <a:gd name="T57" fmla="*/ 8 h 176"/>
                <a:gd name="T58" fmla="*/ 40 w 144"/>
                <a:gd name="T59" fmla="*/ 16 h 176"/>
                <a:gd name="T60" fmla="*/ 40 w 144"/>
                <a:gd name="T61" fmla="*/ 24 h 176"/>
                <a:gd name="T62" fmla="*/ 8 w 144"/>
                <a:gd name="T63" fmla="*/ 24 h 176"/>
                <a:gd name="T64" fmla="*/ 0 w 144"/>
                <a:gd name="T65" fmla="*/ 32 h 176"/>
                <a:gd name="T66" fmla="*/ 0 w 144"/>
                <a:gd name="T67" fmla="*/ 168 h 176"/>
                <a:gd name="T68" fmla="*/ 8 w 144"/>
                <a:gd name="T69" fmla="*/ 176 h 176"/>
                <a:gd name="T70" fmla="*/ 136 w 144"/>
                <a:gd name="T71" fmla="*/ 176 h 176"/>
                <a:gd name="T72" fmla="*/ 144 w 144"/>
                <a:gd name="T73" fmla="*/ 168 h 176"/>
                <a:gd name="T74" fmla="*/ 144 w 144"/>
                <a:gd name="T75" fmla="*/ 32 h 176"/>
                <a:gd name="T76" fmla="*/ 136 w 144"/>
                <a:gd name="T77" fmla="*/ 24 h 176"/>
                <a:gd name="T78" fmla="*/ 48 w 144"/>
                <a:gd name="T79" fmla="*/ 16 h 176"/>
                <a:gd name="T80" fmla="*/ 96 w 144"/>
                <a:gd name="T81" fmla="*/ 16 h 176"/>
                <a:gd name="T82" fmla="*/ 96 w 144"/>
                <a:gd name="T83" fmla="*/ 32 h 176"/>
                <a:gd name="T84" fmla="*/ 48 w 144"/>
                <a:gd name="T85" fmla="*/ 32 h 176"/>
                <a:gd name="T86" fmla="*/ 48 w 144"/>
                <a:gd name="T87" fmla="*/ 16 h 176"/>
                <a:gd name="T88" fmla="*/ 136 w 144"/>
                <a:gd name="T89" fmla="*/ 168 h 176"/>
                <a:gd name="T90" fmla="*/ 8 w 144"/>
                <a:gd name="T91" fmla="*/ 168 h 176"/>
                <a:gd name="T92" fmla="*/ 8 w 144"/>
                <a:gd name="T93" fmla="*/ 56 h 176"/>
                <a:gd name="T94" fmla="*/ 136 w 144"/>
                <a:gd name="T95" fmla="*/ 56 h 176"/>
                <a:gd name="T96" fmla="*/ 136 w 144"/>
                <a:gd name="T97" fmla="*/ 168 h 176"/>
                <a:gd name="T98" fmla="*/ 136 w 144"/>
                <a:gd name="T99" fmla="*/ 48 h 176"/>
                <a:gd name="T100" fmla="*/ 8 w 144"/>
                <a:gd name="T101" fmla="*/ 48 h 176"/>
                <a:gd name="T102" fmla="*/ 8 w 144"/>
                <a:gd name="T103" fmla="*/ 32 h 176"/>
                <a:gd name="T104" fmla="*/ 40 w 144"/>
                <a:gd name="T105" fmla="*/ 32 h 176"/>
                <a:gd name="T106" fmla="*/ 48 w 144"/>
                <a:gd name="T107" fmla="*/ 40 h 176"/>
                <a:gd name="T108" fmla="*/ 96 w 144"/>
                <a:gd name="T109" fmla="*/ 40 h 176"/>
                <a:gd name="T110" fmla="*/ 104 w 144"/>
                <a:gd name="T111" fmla="*/ 32 h 176"/>
                <a:gd name="T112" fmla="*/ 136 w 144"/>
                <a:gd name="T113" fmla="*/ 32 h 176"/>
                <a:gd name="T114" fmla="*/ 136 w 144"/>
                <a:gd name="T115"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176">
                  <a:moveTo>
                    <a:pt x="28" y="88"/>
                  </a:moveTo>
                  <a:cubicBezTo>
                    <a:pt x="76" y="88"/>
                    <a:pt x="76" y="88"/>
                    <a:pt x="76" y="88"/>
                  </a:cubicBezTo>
                  <a:cubicBezTo>
                    <a:pt x="78" y="88"/>
                    <a:pt x="80" y="86"/>
                    <a:pt x="80" y="84"/>
                  </a:cubicBezTo>
                  <a:cubicBezTo>
                    <a:pt x="80" y="82"/>
                    <a:pt x="78" y="80"/>
                    <a:pt x="76" y="80"/>
                  </a:cubicBezTo>
                  <a:cubicBezTo>
                    <a:pt x="28" y="80"/>
                    <a:pt x="28" y="80"/>
                    <a:pt x="28" y="80"/>
                  </a:cubicBezTo>
                  <a:cubicBezTo>
                    <a:pt x="26" y="80"/>
                    <a:pt x="24" y="82"/>
                    <a:pt x="24" y="84"/>
                  </a:cubicBezTo>
                  <a:cubicBezTo>
                    <a:pt x="24" y="86"/>
                    <a:pt x="26" y="88"/>
                    <a:pt x="28" y="88"/>
                  </a:cubicBezTo>
                  <a:moveTo>
                    <a:pt x="28" y="112"/>
                  </a:moveTo>
                  <a:cubicBezTo>
                    <a:pt x="116" y="112"/>
                    <a:pt x="116" y="112"/>
                    <a:pt x="116" y="112"/>
                  </a:cubicBezTo>
                  <a:cubicBezTo>
                    <a:pt x="118" y="112"/>
                    <a:pt x="120" y="110"/>
                    <a:pt x="120" y="108"/>
                  </a:cubicBezTo>
                  <a:cubicBezTo>
                    <a:pt x="120" y="106"/>
                    <a:pt x="118" y="104"/>
                    <a:pt x="116" y="104"/>
                  </a:cubicBezTo>
                  <a:cubicBezTo>
                    <a:pt x="28" y="104"/>
                    <a:pt x="28" y="104"/>
                    <a:pt x="28" y="104"/>
                  </a:cubicBezTo>
                  <a:cubicBezTo>
                    <a:pt x="26" y="104"/>
                    <a:pt x="24" y="106"/>
                    <a:pt x="24" y="108"/>
                  </a:cubicBezTo>
                  <a:cubicBezTo>
                    <a:pt x="24" y="110"/>
                    <a:pt x="26" y="112"/>
                    <a:pt x="28" y="112"/>
                  </a:cubicBezTo>
                  <a:moveTo>
                    <a:pt x="28" y="136"/>
                  </a:moveTo>
                  <a:cubicBezTo>
                    <a:pt x="100" y="136"/>
                    <a:pt x="100" y="136"/>
                    <a:pt x="100" y="136"/>
                  </a:cubicBezTo>
                  <a:cubicBezTo>
                    <a:pt x="102" y="136"/>
                    <a:pt x="104" y="134"/>
                    <a:pt x="104" y="132"/>
                  </a:cubicBezTo>
                  <a:cubicBezTo>
                    <a:pt x="104" y="130"/>
                    <a:pt x="102" y="128"/>
                    <a:pt x="100" y="128"/>
                  </a:cubicBezTo>
                  <a:cubicBezTo>
                    <a:pt x="28" y="128"/>
                    <a:pt x="28" y="128"/>
                    <a:pt x="28" y="128"/>
                  </a:cubicBezTo>
                  <a:cubicBezTo>
                    <a:pt x="26" y="128"/>
                    <a:pt x="24" y="130"/>
                    <a:pt x="24" y="132"/>
                  </a:cubicBezTo>
                  <a:cubicBezTo>
                    <a:pt x="24" y="134"/>
                    <a:pt x="26" y="136"/>
                    <a:pt x="28" y="136"/>
                  </a:cubicBezTo>
                  <a:moveTo>
                    <a:pt x="136" y="24"/>
                  </a:moveTo>
                  <a:cubicBezTo>
                    <a:pt x="104" y="24"/>
                    <a:pt x="104" y="24"/>
                    <a:pt x="104" y="24"/>
                  </a:cubicBezTo>
                  <a:cubicBezTo>
                    <a:pt x="104" y="16"/>
                    <a:pt x="104" y="16"/>
                    <a:pt x="104" y="16"/>
                  </a:cubicBezTo>
                  <a:cubicBezTo>
                    <a:pt x="104" y="12"/>
                    <a:pt x="100" y="8"/>
                    <a:pt x="96" y="8"/>
                  </a:cubicBezTo>
                  <a:cubicBezTo>
                    <a:pt x="80" y="8"/>
                    <a:pt x="80" y="8"/>
                    <a:pt x="80" y="8"/>
                  </a:cubicBezTo>
                  <a:cubicBezTo>
                    <a:pt x="80" y="4"/>
                    <a:pt x="76" y="0"/>
                    <a:pt x="72" y="0"/>
                  </a:cubicBezTo>
                  <a:cubicBezTo>
                    <a:pt x="68" y="0"/>
                    <a:pt x="64" y="4"/>
                    <a:pt x="64" y="8"/>
                  </a:cubicBezTo>
                  <a:cubicBezTo>
                    <a:pt x="48" y="8"/>
                    <a:pt x="48" y="8"/>
                    <a:pt x="48" y="8"/>
                  </a:cubicBezTo>
                  <a:cubicBezTo>
                    <a:pt x="44" y="8"/>
                    <a:pt x="40" y="12"/>
                    <a:pt x="40" y="16"/>
                  </a:cubicBezTo>
                  <a:cubicBezTo>
                    <a:pt x="40" y="24"/>
                    <a:pt x="40" y="24"/>
                    <a:pt x="40" y="24"/>
                  </a:cubicBezTo>
                  <a:cubicBezTo>
                    <a:pt x="8" y="24"/>
                    <a:pt x="8" y="24"/>
                    <a:pt x="8" y="24"/>
                  </a:cubicBezTo>
                  <a:cubicBezTo>
                    <a:pt x="4" y="24"/>
                    <a:pt x="0" y="28"/>
                    <a:pt x="0" y="32"/>
                  </a:cubicBezTo>
                  <a:cubicBezTo>
                    <a:pt x="0" y="168"/>
                    <a:pt x="0" y="168"/>
                    <a:pt x="0" y="168"/>
                  </a:cubicBezTo>
                  <a:cubicBezTo>
                    <a:pt x="0" y="172"/>
                    <a:pt x="4" y="176"/>
                    <a:pt x="8" y="176"/>
                  </a:cubicBezTo>
                  <a:cubicBezTo>
                    <a:pt x="136" y="176"/>
                    <a:pt x="136" y="176"/>
                    <a:pt x="136" y="176"/>
                  </a:cubicBezTo>
                  <a:cubicBezTo>
                    <a:pt x="140" y="176"/>
                    <a:pt x="144" y="172"/>
                    <a:pt x="144" y="168"/>
                  </a:cubicBezTo>
                  <a:cubicBezTo>
                    <a:pt x="144" y="32"/>
                    <a:pt x="144" y="32"/>
                    <a:pt x="144" y="32"/>
                  </a:cubicBezTo>
                  <a:cubicBezTo>
                    <a:pt x="144" y="28"/>
                    <a:pt x="140" y="24"/>
                    <a:pt x="136" y="24"/>
                  </a:cubicBezTo>
                  <a:moveTo>
                    <a:pt x="48" y="16"/>
                  </a:moveTo>
                  <a:cubicBezTo>
                    <a:pt x="96" y="16"/>
                    <a:pt x="96" y="16"/>
                    <a:pt x="96" y="16"/>
                  </a:cubicBezTo>
                  <a:cubicBezTo>
                    <a:pt x="96" y="32"/>
                    <a:pt x="96" y="32"/>
                    <a:pt x="96" y="32"/>
                  </a:cubicBezTo>
                  <a:cubicBezTo>
                    <a:pt x="48" y="32"/>
                    <a:pt x="48" y="32"/>
                    <a:pt x="48" y="32"/>
                  </a:cubicBezTo>
                  <a:lnTo>
                    <a:pt x="48" y="16"/>
                  </a:lnTo>
                  <a:close/>
                  <a:moveTo>
                    <a:pt x="136" y="168"/>
                  </a:moveTo>
                  <a:cubicBezTo>
                    <a:pt x="8" y="168"/>
                    <a:pt x="8" y="168"/>
                    <a:pt x="8" y="168"/>
                  </a:cubicBezTo>
                  <a:cubicBezTo>
                    <a:pt x="8" y="56"/>
                    <a:pt x="8" y="56"/>
                    <a:pt x="8" y="56"/>
                  </a:cubicBezTo>
                  <a:cubicBezTo>
                    <a:pt x="136" y="56"/>
                    <a:pt x="136" y="56"/>
                    <a:pt x="136" y="56"/>
                  </a:cubicBezTo>
                  <a:lnTo>
                    <a:pt x="136" y="168"/>
                  </a:lnTo>
                  <a:close/>
                  <a:moveTo>
                    <a:pt x="136" y="48"/>
                  </a:moveTo>
                  <a:cubicBezTo>
                    <a:pt x="8" y="48"/>
                    <a:pt x="8" y="48"/>
                    <a:pt x="8" y="48"/>
                  </a:cubicBezTo>
                  <a:cubicBezTo>
                    <a:pt x="8" y="32"/>
                    <a:pt x="8" y="32"/>
                    <a:pt x="8" y="32"/>
                  </a:cubicBezTo>
                  <a:cubicBezTo>
                    <a:pt x="40" y="32"/>
                    <a:pt x="40" y="32"/>
                    <a:pt x="40" y="32"/>
                  </a:cubicBezTo>
                  <a:cubicBezTo>
                    <a:pt x="40" y="36"/>
                    <a:pt x="44" y="40"/>
                    <a:pt x="48" y="40"/>
                  </a:cubicBezTo>
                  <a:cubicBezTo>
                    <a:pt x="96" y="40"/>
                    <a:pt x="96" y="40"/>
                    <a:pt x="96" y="40"/>
                  </a:cubicBezTo>
                  <a:cubicBezTo>
                    <a:pt x="100" y="40"/>
                    <a:pt x="104" y="36"/>
                    <a:pt x="104" y="32"/>
                  </a:cubicBezTo>
                  <a:cubicBezTo>
                    <a:pt x="136" y="32"/>
                    <a:pt x="136" y="32"/>
                    <a:pt x="136" y="32"/>
                  </a:cubicBezTo>
                  <a:lnTo>
                    <a:pt x="136" y="48"/>
                  </a:lnTo>
                  <a:close/>
                </a:path>
              </a:pathLst>
            </a:custGeom>
            <a:solidFill>
              <a:schemeClr val="bg1"/>
            </a:solidFill>
            <a:ln>
              <a:noFill/>
            </a:ln>
          </p:spPr>
          <p:txBody>
            <a:bodyPr vert="horz" wrap="square" lIns="60960" tIns="30480" rIns="60960" bIns="30480" numCol="1" anchor="t" anchorCtr="0" compatLnSpc="1">
              <a:prstTxWarp prst="textNoShape">
                <a:avLst/>
              </a:prstTxWarp>
            </a:bodyPr>
            <a:lstStyle/>
            <a:p>
              <a:pPr defTabSz="914446"/>
              <a:endParaRPr lang="uk-UA">
                <a:solidFill>
                  <a:srgbClr val="0A091B"/>
                </a:solidFill>
                <a:latin typeface="Roboto"/>
              </a:endParaRPr>
            </a:p>
          </p:txBody>
        </p:sp>
      </p:grpSp>
    </p:spTree>
    <p:extLst>
      <p:ext uri="{BB962C8B-B14F-4D97-AF65-F5344CB8AC3E}">
        <p14:creationId xmlns:p14="http://schemas.microsoft.com/office/powerpoint/2010/main" val="2186946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075" y="570946"/>
            <a:ext cx="9747332" cy="923330"/>
          </a:xfrm>
        </p:spPr>
        <p:txBody>
          <a:bodyPr/>
          <a:lstStyle/>
          <a:p>
            <a:r>
              <a:rPr lang="en-US" dirty="0">
                <a:solidFill>
                  <a:srgbClr val="00B0F0"/>
                </a:solidFill>
              </a:rPr>
              <a:t>5.17. Use an LTS release of Node.js</a:t>
            </a:r>
            <a:br>
              <a:rPr lang="en-US" dirty="0">
                <a:solidFill>
                  <a:srgbClr val="00B0F0"/>
                </a:solidFill>
              </a:rPr>
            </a:br>
            <a:endParaRPr lang="en-US" dirty="0">
              <a:solidFill>
                <a:srgbClr val="00B0F0"/>
              </a:solidFill>
            </a:endParaRPr>
          </a:p>
        </p:txBody>
      </p:sp>
      <p:sp>
        <p:nvSpPr>
          <p:cNvPr id="4" name="Rectangle 3"/>
          <p:cNvSpPr/>
          <p:nvPr/>
        </p:nvSpPr>
        <p:spPr>
          <a:xfrm>
            <a:off x="501073" y="1736445"/>
            <a:ext cx="11184247" cy="267765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Ensure you are using an LTS version of Node.js to receive critical bug fixes, security updates and performance improvements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Newly discovered bugs or vulnerabilities could be used to exploit an application running in production, and your application may become unsupported by various modules and harder to maintain</a:t>
            </a:r>
          </a:p>
        </p:txBody>
      </p:sp>
    </p:spTree>
    <p:extLst>
      <p:ext uri="{BB962C8B-B14F-4D97-AF65-F5344CB8AC3E}">
        <p14:creationId xmlns:p14="http://schemas.microsoft.com/office/powerpoint/2010/main" val="3232152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4201" y="2062383"/>
            <a:ext cx="10934864" cy="452431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58591"/>
                </a:solidFill>
                <a:effectLst/>
                <a:uLnTx/>
                <a:uFillTx/>
                <a:latin typeface="Roboto"/>
                <a:ea typeface="+mn-ea"/>
                <a:cs typeface="+mn-cs"/>
              </a:rPr>
              <a:t>Ensure you are using an LTS(Long Term Support) version of Node.js in production to receive critical bug fixes, security updates and performance improvements.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58591"/>
                </a:solidFill>
                <a:effectLst/>
                <a:uLnTx/>
                <a:uFillTx/>
                <a:latin typeface="Roboto"/>
                <a:ea typeface="+mn-ea"/>
                <a:cs typeface="+mn-cs"/>
              </a:rPr>
              <a:t>LTS versions of Node.js are supported for at least 18 months and are indicated by even version numbers (e.g. 4, 6, 8). They're best for production since the LTS release line is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focussed</a:t>
            </a:r>
            <a:r>
              <a:rPr kumimoji="0" lang="en-US" sz="2400" b="0" i="0" u="none" strike="noStrike" kern="1200" cap="none" spc="0" normalizeH="0" baseline="0" noProof="0" dirty="0">
                <a:ln>
                  <a:noFill/>
                </a:ln>
                <a:solidFill>
                  <a:srgbClr val="858591"/>
                </a:solidFill>
                <a:effectLst/>
                <a:uLnTx/>
                <a:uFillTx/>
                <a:latin typeface="Roboto"/>
                <a:ea typeface="+mn-ea"/>
                <a:cs typeface="+mn-cs"/>
              </a:rPr>
              <a:t> on stability and security, whereas the 'Current' release line has a shorter lifespan and more frequent updates to the code. Changes to LTS versions are limited to bug fixes for stability, security updates, possible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npm</a:t>
            </a:r>
            <a:r>
              <a:rPr kumimoji="0" lang="en-US" sz="2400" b="0" i="0" u="none" strike="noStrike" kern="1200" cap="none" spc="0" normalizeH="0" baseline="0" noProof="0" dirty="0">
                <a:ln>
                  <a:noFill/>
                </a:ln>
                <a:solidFill>
                  <a:srgbClr val="858591"/>
                </a:solidFill>
                <a:effectLst/>
                <a:uLnTx/>
                <a:uFillTx/>
                <a:latin typeface="Roboto"/>
                <a:ea typeface="+mn-ea"/>
                <a:cs typeface="+mn-cs"/>
              </a:rPr>
              <a:t> updates, documentation updates and certain performance improvements that can be demonstrated to not break existing applications.</a:t>
            </a:r>
          </a:p>
          <a:p>
            <a:pPr marL="0" marR="0" lvl="0" indent="0" algn="just" defTabSz="914400" rtl="0" eaLnBrk="1" fontAlgn="auto" latinLnBrk="0" hangingPunct="1">
              <a:lnSpc>
                <a:spcPct val="100000"/>
              </a:lnSpc>
              <a:spcBef>
                <a:spcPts val="0"/>
              </a:spcBef>
              <a:spcAft>
                <a:spcPts val="0"/>
              </a:spcAft>
              <a:buClrTx/>
              <a:buSzTx/>
              <a:buFontTx/>
              <a:buNone/>
              <a:tabLst/>
              <a:defRPr/>
            </a:pPr>
            <a:br>
              <a:rPr kumimoji="0" lang="en-US" sz="2400" b="0" i="0" u="none" strike="noStrike" kern="1200" cap="none" spc="0" normalizeH="0" baseline="0" noProof="0" dirty="0">
                <a:ln>
                  <a:noFill/>
                </a:ln>
                <a:solidFill>
                  <a:srgbClr val="858591"/>
                </a:solidFill>
                <a:effectLst/>
                <a:uLnTx/>
                <a:uFillTx/>
                <a:latin typeface="Roboto"/>
                <a:ea typeface="+mn-ea"/>
                <a:cs typeface="+mn-cs"/>
              </a:rPr>
            </a:br>
            <a:endParaRPr kumimoji="0" lang="en-US" sz="2400" b="0" i="0" u="none" strike="noStrike" kern="1200" cap="none" spc="0" normalizeH="0" baseline="0" noProof="0" dirty="0">
              <a:ln>
                <a:noFill/>
              </a:ln>
              <a:solidFill>
                <a:srgbClr val="858591"/>
              </a:solidFill>
              <a:effectLst/>
              <a:uLnTx/>
              <a:uFillTx/>
              <a:latin typeface="Roboto"/>
              <a:ea typeface="+mn-ea"/>
              <a:cs typeface="+mn-cs"/>
            </a:endParaRPr>
          </a:p>
        </p:txBody>
      </p:sp>
      <p:sp>
        <p:nvSpPr>
          <p:cNvPr id="5" name="Rectangle 4"/>
          <p:cNvSpPr/>
          <p:nvPr/>
        </p:nvSpPr>
        <p:spPr>
          <a:xfrm>
            <a:off x="584200" y="1452494"/>
            <a:ext cx="386035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
        <p:nvSpPr>
          <p:cNvPr id="6" name="Title 1"/>
          <p:cNvSpPr>
            <a:spLocks noGrp="1"/>
          </p:cNvSpPr>
          <p:nvPr>
            <p:ph type="title"/>
          </p:nvPr>
        </p:nvSpPr>
        <p:spPr>
          <a:xfrm>
            <a:off x="584200" y="603276"/>
            <a:ext cx="9022938" cy="923330"/>
          </a:xfrm>
        </p:spPr>
        <p:txBody>
          <a:bodyPr/>
          <a:lstStyle/>
          <a:p>
            <a:r>
              <a:rPr lang="en-US" dirty="0">
                <a:solidFill>
                  <a:srgbClr val="00B0F0"/>
                </a:solidFill>
              </a:rPr>
              <a:t>5.17. Use an LTS release of Node.js</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400294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8178" y="2546708"/>
            <a:ext cx="10002592" cy="1734064"/>
          </a:xfrm>
          <a:prstGeom prst="rect">
            <a:avLst/>
          </a:prstGeom>
          <a:noFill/>
        </p:spPr>
        <p:txBody>
          <a:bodyPr wrap="square" rtlCol="0">
            <a:sp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US" sz="5334" b="1" i="0" u="none" strike="noStrike" kern="1200" cap="none" spc="0" normalizeH="0" baseline="0" noProof="0" dirty="0">
                <a:ln>
                  <a:noFill/>
                </a:ln>
                <a:solidFill>
                  <a:srgbClr val="00B0F0"/>
                </a:solidFill>
                <a:effectLst/>
                <a:uLnTx/>
                <a:uFillTx/>
                <a:latin typeface="Roboto"/>
                <a:ea typeface="Roboto Condensed" panose="02000000000000000000" pitchFamily="2" charset="0"/>
                <a:cs typeface="Lato Semibold" panose="020F0502020204030203" pitchFamily="34" charset="0"/>
              </a:rPr>
              <a:t>Part 6 – Security Best Practices </a:t>
            </a:r>
          </a:p>
        </p:txBody>
      </p:sp>
      <p:sp>
        <p:nvSpPr>
          <p:cNvPr id="4" name="TextBox 3">
            <a:extLst>
              <a:ext uri="{FF2B5EF4-FFF2-40B4-BE49-F238E27FC236}">
                <a16:creationId xmlns:a16="http://schemas.microsoft.com/office/drawing/2014/main" id="{AA3BF8CF-47C2-4B6C-A9AB-D708BADDF9CC}"/>
              </a:ext>
            </a:extLst>
          </p:cNvPr>
          <p:cNvSpPr txBox="1"/>
          <p:nvPr/>
        </p:nvSpPr>
        <p:spPr>
          <a:xfrm>
            <a:off x="86140" y="280493"/>
            <a:ext cx="2352261" cy="584775"/>
          </a:xfrm>
          <a:prstGeom prst="rect">
            <a:avLst/>
          </a:prstGeom>
          <a:noFill/>
        </p:spPr>
        <p:txBody>
          <a:bodyPr wrap="square" rtlCol="0">
            <a:spAutoFit/>
          </a:bodyPr>
          <a:lstStyle/>
          <a:p>
            <a:pPr defTabSz="914446"/>
            <a:r>
              <a:rPr lang="en-US" sz="3200" b="1" dirty="0">
                <a:solidFill>
                  <a:srgbClr val="0A091B"/>
                </a:solidFill>
                <a:latin typeface="Roboto"/>
                <a:ea typeface="Roboto Condensed" panose="02000000000000000000" pitchFamily="2" charset="0"/>
                <a:cs typeface="Lato Semibold" panose="020F0502020204030203" pitchFamily="34" charset="0"/>
              </a:rPr>
              <a:t>Appendix</a:t>
            </a:r>
          </a:p>
        </p:txBody>
      </p:sp>
    </p:spTree>
    <p:extLst>
      <p:ext uri="{BB962C8B-B14F-4D97-AF65-F5344CB8AC3E}">
        <p14:creationId xmlns:p14="http://schemas.microsoft.com/office/powerpoint/2010/main" val="1856721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6074" y="511570"/>
            <a:ext cx="9212943" cy="592836"/>
          </a:xfrm>
        </p:spPr>
        <p:txBody>
          <a:bodyPr/>
          <a:lstStyle/>
          <a:p>
            <a:r>
              <a:rPr lang="en-US" dirty="0">
                <a:solidFill>
                  <a:srgbClr val="00B0F0"/>
                </a:solidFill>
              </a:rPr>
              <a:t>6.1. Embrace linter security rules</a:t>
            </a:r>
            <a:br>
              <a:rPr lang="en-US" dirty="0">
                <a:solidFill>
                  <a:srgbClr val="00B0F0"/>
                </a:solidFill>
              </a:rPr>
            </a:br>
            <a:endParaRPr lang="en-US" b="0" dirty="0">
              <a:solidFill>
                <a:srgbClr val="00B0F0"/>
              </a:solidFill>
            </a:endParaRPr>
          </a:p>
        </p:txBody>
      </p:sp>
      <p:sp>
        <p:nvSpPr>
          <p:cNvPr id="4" name="Rectangle 3"/>
          <p:cNvSpPr/>
          <p:nvPr/>
        </p:nvSpPr>
        <p:spPr>
          <a:xfrm>
            <a:off x="700644" y="1427686"/>
            <a:ext cx="10842172" cy="310854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Make use of security linter plugins such as </a:t>
            </a:r>
            <a:r>
              <a:rPr kumimoji="0" lang="en-US" sz="2800" b="0" i="0" u="none" strike="noStrike" kern="1200" cap="none" spc="0" normalizeH="0" baseline="0" noProof="0" dirty="0" err="1">
                <a:ln>
                  <a:noFill/>
                </a:ln>
                <a:solidFill>
                  <a:srgbClr val="0366D6"/>
                </a:solidFill>
                <a:effectLst/>
                <a:uLnTx/>
                <a:uFillTx/>
                <a:latin typeface="Roboto"/>
                <a:ea typeface="+mn-ea"/>
                <a:cs typeface="+mn-cs"/>
                <a:hlinkClick r:id="rId2"/>
              </a:rPr>
              <a:t>eslint</a:t>
            </a:r>
            <a:r>
              <a:rPr kumimoji="0" lang="en-US" sz="2800" b="0" i="0" u="none" strike="noStrike" kern="1200" cap="none" spc="0" normalizeH="0" baseline="0" noProof="0" dirty="0">
                <a:ln>
                  <a:noFill/>
                </a:ln>
                <a:solidFill>
                  <a:srgbClr val="0366D6"/>
                </a:solidFill>
                <a:effectLst/>
                <a:uLnTx/>
                <a:uFillTx/>
                <a:latin typeface="Roboto"/>
                <a:ea typeface="+mn-ea"/>
                <a:cs typeface="+mn-cs"/>
                <a:hlinkClick r:id="rId2"/>
              </a:rPr>
              <a:t>-plugin-security</a:t>
            </a:r>
            <a:r>
              <a:rPr kumimoji="0" lang="en-US" sz="2800" b="0" i="0" u="none" strike="noStrike" kern="1200" cap="none" spc="0" normalizeH="0" baseline="0" noProof="0" dirty="0">
                <a:ln>
                  <a:noFill/>
                </a:ln>
                <a:solidFill>
                  <a:srgbClr val="24292E"/>
                </a:solidFill>
                <a:effectLst/>
                <a:uLnTx/>
                <a:uFillTx/>
                <a:latin typeface="Roboto"/>
                <a:ea typeface="+mn-ea"/>
                <a:cs typeface="+mn-cs"/>
              </a:rPr>
              <a:t> to enforce a policy for secure code (e.g. no use of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eval</a:t>
            </a:r>
            <a:r>
              <a:rPr kumimoji="0" lang="en-US" sz="2800" b="0" i="0" u="none" strike="noStrike" kern="1200" cap="none" spc="0" normalizeH="0" baseline="0" noProof="0" dirty="0">
                <a:ln>
                  <a:noFill/>
                </a:ln>
                <a:solidFill>
                  <a:srgbClr val="24292E"/>
                </a:solidFill>
                <a:effectLst/>
                <a:uLnTx/>
                <a:uFillTx/>
                <a:latin typeface="Roboto"/>
                <a:ea typeface="+mn-ea"/>
                <a:cs typeface="+mn-cs"/>
              </a:rPr>
              <a:t>, require with variables,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etc</a:t>
            </a:r>
            <a:r>
              <a:rPr kumimoji="0" lang="en-US" sz="2800" b="0" i="0" u="none" strike="noStrike" kern="1200" cap="none" spc="0" normalizeH="0" baseline="0" noProof="0" dirty="0">
                <a:ln>
                  <a:noFill/>
                </a:ln>
                <a:solidFill>
                  <a:srgbClr val="24292E"/>
                </a:solidFill>
                <a:effectLst/>
                <a:uLnTx/>
                <a:uFillTx/>
                <a:latin typeface="Roboto"/>
                <a:ea typeface="+mn-ea"/>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Developers in the project may not follow consistent code security practices, leading to vulnerabilities being introduced, or sensitive secrets committed into remote repositories.</a:t>
            </a:r>
          </a:p>
        </p:txBody>
      </p:sp>
    </p:spTree>
    <p:extLst>
      <p:ext uri="{BB962C8B-B14F-4D97-AF65-F5344CB8AC3E}">
        <p14:creationId xmlns:p14="http://schemas.microsoft.com/office/powerpoint/2010/main" val="4262367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0" y="2308284"/>
            <a:ext cx="11469254" cy="310854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858591"/>
                </a:solidFill>
                <a:effectLst/>
                <a:uLnTx/>
                <a:uFillTx/>
                <a:latin typeface="Roboto"/>
                <a:ea typeface="+mn-ea"/>
                <a:cs typeface="+mn-cs"/>
              </a:rPr>
              <a:t>Security plugins for </a:t>
            </a:r>
            <a:r>
              <a:rPr kumimoji="0" lang="en-US" sz="2800" b="0" i="0" u="none" strike="noStrike" kern="1200" cap="none" spc="0" normalizeH="0" baseline="0" noProof="0" dirty="0" err="1">
                <a:ln>
                  <a:noFill/>
                </a:ln>
                <a:solidFill>
                  <a:srgbClr val="858591"/>
                </a:solidFill>
                <a:effectLst/>
                <a:uLnTx/>
                <a:uFillTx/>
                <a:latin typeface="Roboto"/>
                <a:ea typeface="+mn-ea"/>
                <a:cs typeface="+mn-cs"/>
              </a:rPr>
              <a:t>ESLint</a:t>
            </a:r>
            <a:r>
              <a:rPr kumimoji="0" lang="en-US" sz="2800" b="0" i="0" u="none" strike="noStrike" kern="1200" cap="none" spc="0" normalizeH="0" baseline="0" noProof="0" dirty="0">
                <a:ln>
                  <a:noFill/>
                </a:ln>
                <a:solidFill>
                  <a:srgbClr val="858591"/>
                </a:solidFill>
                <a:effectLst/>
                <a:uLnTx/>
                <a:uFillTx/>
                <a:latin typeface="Roboto"/>
                <a:ea typeface="+mn-ea"/>
                <a:cs typeface="+mn-cs"/>
              </a:rPr>
              <a:t> such as </a:t>
            </a:r>
            <a:r>
              <a:rPr kumimoji="0" lang="en-US" sz="2800" b="0" i="0" u="none" strike="noStrike" kern="1200" cap="none" spc="0" normalizeH="0" baseline="0" noProof="0" dirty="0" err="1">
                <a:ln>
                  <a:noFill/>
                </a:ln>
                <a:solidFill>
                  <a:srgbClr val="858591"/>
                </a:solidFill>
                <a:effectLst/>
                <a:uLnTx/>
                <a:uFillTx/>
                <a:latin typeface="Roboto"/>
                <a:ea typeface="+mn-ea"/>
                <a:cs typeface="+mn-cs"/>
              </a:rPr>
              <a:t>eslint</a:t>
            </a:r>
            <a:r>
              <a:rPr kumimoji="0" lang="en-US" sz="2800" b="0" i="0" u="none" strike="noStrike" kern="1200" cap="none" spc="0" normalizeH="0" baseline="0" noProof="0" dirty="0">
                <a:ln>
                  <a:noFill/>
                </a:ln>
                <a:solidFill>
                  <a:srgbClr val="858591"/>
                </a:solidFill>
                <a:effectLst/>
                <a:uLnTx/>
                <a:uFillTx/>
                <a:latin typeface="Roboto"/>
                <a:ea typeface="+mn-ea"/>
                <a:cs typeface="+mn-cs"/>
              </a:rPr>
              <a:t>-plugin-security offer code security checks based on a number of known vulnerabilities, such as unsafe regex, unsafe use of </a:t>
            </a:r>
            <a:r>
              <a:rPr kumimoji="0" lang="en-US" sz="2800" b="0" i="0" u="none" strike="noStrike" kern="1200" cap="none" spc="0" normalizeH="0" baseline="0" noProof="0" dirty="0" err="1">
                <a:ln>
                  <a:noFill/>
                </a:ln>
                <a:solidFill>
                  <a:srgbClr val="858591"/>
                </a:solidFill>
                <a:effectLst/>
                <a:uLnTx/>
                <a:uFillTx/>
                <a:latin typeface="Roboto"/>
                <a:ea typeface="+mn-ea"/>
                <a:cs typeface="+mn-cs"/>
              </a:rPr>
              <a:t>eval</a:t>
            </a:r>
            <a:r>
              <a:rPr kumimoji="0" lang="en-US" sz="2800" b="0" i="0" u="none" strike="noStrike" kern="1200" cap="none" spc="0" normalizeH="0" baseline="0" noProof="0" dirty="0">
                <a:ln>
                  <a:noFill/>
                </a:ln>
                <a:solidFill>
                  <a:srgbClr val="858591"/>
                </a:solidFill>
                <a:effectLst/>
                <a:uLnTx/>
                <a:uFillTx/>
                <a:latin typeface="Roboto"/>
                <a:ea typeface="+mn-ea"/>
                <a:cs typeface="+mn-cs"/>
              </a:rPr>
              <a:t>(), and non literal filenames being used when accessing the file system within an application. The use of </a:t>
            </a:r>
            <a:r>
              <a:rPr kumimoji="0" lang="en-US" sz="2800" b="0" i="0" u="none" strike="noStrike" kern="1200" cap="none" spc="0" normalizeH="0" baseline="0" noProof="0" dirty="0" err="1">
                <a:ln>
                  <a:noFill/>
                </a:ln>
                <a:solidFill>
                  <a:srgbClr val="858591"/>
                </a:solidFill>
                <a:effectLst/>
                <a:uLnTx/>
                <a:uFillTx/>
                <a:latin typeface="Roboto"/>
                <a:ea typeface="+mn-ea"/>
                <a:cs typeface="+mn-cs"/>
              </a:rPr>
              <a:t>git</a:t>
            </a:r>
            <a:r>
              <a:rPr kumimoji="0" lang="en-US" sz="2800" b="0" i="0" u="none" strike="noStrike" kern="1200" cap="none" spc="0" normalizeH="0" baseline="0" noProof="0" dirty="0">
                <a:ln>
                  <a:noFill/>
                </a:ln>
                <a:solidFill>
                  <a:srgbClr val="858591"/>
                </a:solidFill>
                <a:effectLst/>
                <a:uLnTx/>
                <a:uFillTx/>
                <a:latin typeface="Roboto"/>
                <a:ea typeface="+mn-ea"/>
                <a:cs typeface="+mn-cs"/>
              </a:rPr>
              <a:t> hooks such as pre-</a:t>
            </a:r>
            <a:r>
              <a:rPr kumimoji="0" lang="en-US" sz="2800" b="0" i="0" u="none" strike="noStrike" kern="1200" cap="none" spc="0" normalizeH="0" baseline="0" noProof="0" dirty="0" err="1">
                <a:ln>
                  <a:noFill/>
                </a:ln>
                <a:solidFill>
                  <a:srgbClr val="858591"/>
                </a:solidFill>
                <a:effectLst/>
                <a:uLnTx/>
                <a:uFillTx/>
                <a:latin typeface="Roboto"/>
                <a:ea typeface="+mn-ea"/>
                <a:cs typeface="+mn-cs"/>
              </a:rPr>
              <a:t>git</a:t>
            </a:r>
            <a:r>
              <a:rPr kumimoji="0" lang="en-US" sz="2800" b="0" i="0" u="none" strike="noStrike" kern="1200" cap="none" spc="0" normalizeH="0" baseline="0" noProof="0" dirty="0">
                <a:ln>
                  <a:noFill/>
                </a:ln>
                <a:solidFill>
                  <a:srgbClr val="858591"/>
                </a:solidFill>
                <a:effectLst/>
                <a:uLnTx/>
                <a:uFillTx/>
                <a:latin typeface="Roboto"/>
                <a:ea typeface="+mn-ea"/>
                <a:cs typeface="+mn-cs"/>
              </a:rPr>
              <a:t> allows to further enforce any rules on source control before they get distributed to remotes, one of which can be to check that no secrets were added to source control.</a:t>
            </a:r>
          </a:p>
        </p:txBody>
      </p:sp>
      <p:sp>
        <p:nvSpPr>
          <p:cNvPr id="6" name="Rectangle 5"/>
          <p:cNvSpPr/>
          <p:nvPr/>
        </p:nvSpPr>
        <p:spPr>
          <a:xfrm>
            <a:off x="584200" y="1513890"/>
            <a:ext cx="5081840"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A091B"/>
                </a:solidFill>
                <a:effectLst/>
                <a:uLnTx/>
                <a:uFillTx/>
                <a:latin typeface="Roboto"/>
                <a:ea typeface="+mn-ea"/>
                <a:cs typeface="+mn-cs"/>
              </a:rPr>
              <a:t>One Paragraph Explainer</a:t>
            </a:r>
          </a:p>
        </p:txBody>
      </p:sp>
      <p:sp>
        <p:nvSpPr>
          <p:cNvPr id="7" name="Title 2"/>
          <p:cNvSpPr>
            <a:spLocks noGrp="1"/>
          </p:cNvSpPr>
          <p:nvPr>
            <p:ph type="title"/>
          </p:nvPr>
        </p:nvSpPr>
        <p:spPr>
          <a:xfrm>
            <a:off x="584200" y="590560"/>
            <a:ext cx="9592953" cy="923330"/>
          </a:xfrm>
        </p:spPr>
        <p:txBody>
          <a:bodyPr/>
          <a:lstStyle/>
          <a:p>
            <a:r>
              <a:rPr lang="en-US" dirty="0">
                <a:solidFill>
                  <a:srgbClr val="00B0F0"/>
                </a:solidFill>
              </a:rPr>
              <a:t>6.1. Embrace linter security rules</a:t>
            </a:r>
            <a:br>
              <a:rPr lang="en-US" dirty="0">
                <a:solidFill>
                  <a:srgbClr val="00B0F0"/>
                </a:solidFill>
              </a:rPr>
            </a:br>
            <a:endParaRPr lang="en-US" b="0" dirty="0">
              <a:solidFill>
                <a:srgbClr val="00B0F0"/>
              </a:solidFill>
            </a:endParaRPr>
          </a:p>
        </p:txBody>
      </p:sp>
    </p:spTree>
    <p:extLst>
      <p:ext uri="{BB962C8B-B14F-4D97-AF65-F5344CB8AC3E}">
        <p14:creationId xmlns:p14="http://schemas.microsoft.com/office/powerpoint/2010/main" val="222241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700" y="642198"/>
            <a:ext cx="9735457" cy="923330"/>
          </a:xfrm>
        </p:spPr>
        <p:txBody>
          <a:bodyPr/>
          <a:lstStyle/>
          <a:p>
            <a:r>
              <a:rPr lang="en-US" dirty="0">
                <a:solidFill>
                  <a:srgbClr val="00B0F0"/>
                </a:solidFill>
              </a:rPr>
              <a:t>“What Other Bloggers Say”</a:t>
            </a:r>
            <a:br>
              <a:rPr lang="en-US" dirty="0">
                <a:solidFill>
                  <a:srgbClr val="00B0F0"/>
                </a:solidFill>
              </a:rPr>
            </a:br>
            <a:endParaRPr lang="en-US" dirty="0">
              <a:solidFill>
                <a:srgbClr val="00B0F0"/>
              </a:solidFill>
            </a:endParaRPr>
          </a:p>
        </p:txBody>
      </p:sp>
      <p:sp>
        <p:nvSpPr>
          <p:cNvPr id="4" name="Rectangle 3"/>
          <p:cNvSpPr/>
          <p:nvPr/>
        </p:nvSpPr>
        <p:spPr>
          <a:xfrm>
            <a:off x="631700" y="2214328"/>
            <a:ext cx="11103429" cy="230832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858591"/>
                </a:solidFill>
                <a:effectLst/>
                <a:uLnTx/>
                <a:uFillTx/>
                <a:latin typeface="Roboto"/>
                <a:ea typeface="+mn-ea"/>
                <a:cs typeface="+mn-cs"/>
              </a:rPr>
              <a:t>“</a:t>
            </a:r>
            <a:r>
              <a:rPr kumimoji="0" lang="en-US" sz="2400" b="0" i="1" u="none" strike="noStrike" kern="1200" cap="none" spc="0" normalizeH="0" baseline="0" noProof="0" dirty="0" err="1">
                <a:ln>
                  <a:noFill/>
                </a:ln>
                <a:solidFill>
                  <a:srgbClr val="858591"/>
                </a:solidFill>
                <a:effectLst/>
                <a:uLnTx/>
                <a:uFillTx/>
                <a:latin typeface="Roboto"/>
                <a:ea typeface="+mn-ea"/>
                <a:cs typeface="+mn-cs"/>
              </a:rPr>
              <a:t>Linting</a:t>
            </a:r>
            <a:r>
              <a:rPr kumimoji="0" lang="en-US" sz="2400" b="0" i="1" u="none" strike="noStrike" kern="1200" cap="none" spc="0" normalizeH="0" baseline="0" noProof="0" dirty="0">
                <a:ln>
                  <a:noFill/>
                </a:ln>
                <a:solidFill>
                  <a:srgbClr val="858591"/>
                </a:solidFill>
                <a:effectLst/>
                <a:uLnTx/>
                <a:uFillTx/>
                <a:latin typeface="Roboto"/>
                <a:ea typeface="+mn-ea"/>
                <a:cs typeface="+mn-cs"/>
              </a:rPr>
              <a:t> doesn’t have to be just a tool to enforce pedantic rules about whitespace, semicolons or </a:t>
            </a:r>
            <a:r>
              <a:rPr kumimoji="0" lang="en-US" sz="2400" b="0" i="1" u="none" strike="noStrike" kern="1200" cap="none" spc="0" normalizeH="0" baseline="0" noProof="0" dirty="0" err="1">
                <a:ln>
                  <a:noFill/>
                </a:ln>
                <a:solidFill>
                  <a:srgbClr val="858591"/>
                </a:solidFill>
                <a:effectLst/>
                <a:uLnTx/>
                <a:uFillTx/>
                <a:latin typeface="Roboto"/>
                <a:ea typeface="+mn-ea"/>
                <a:cs typeface="+mn-cs"/>
              </a:rPr>
              <a:t>eval</a:t>
            </a:r>
            <a:r>
              <a:rPr kumimoji="0" lang="en-US" sz="2400" b="0" i="1" u="none" strike="noStrike" kern="1200" cap="none" spc="0" normalizeH="0" baseline="0" noProof="0" dirty="0">
                <a:ln>
                  <a:noFill/>
                </a:ln>
                <a:solidFill>
                  <a:srgbClr val="858591"/>
                </a:solidFill>
                <a:effectLst/>
                <a:uLnTx/>
                <a:uFillTx/>
                <a:latin typeface="Roboto"/>
                <a:ea typeface="+mn-ea"/>
                <a:cs typeface="+mn-cs"/>
              </a:rPr>
              <a:t> statements. </a:t>
            </a:r>
            <a:r>
              <a:rPr kumimoji="0" lang="en-US" sz="2400" b="0" i="1" u="none" strike="noStrike" kern="1200" cap="none" spc="0" normalizeH="0" baseline="0" noProof="0" dirty="0" err="1">
                <a:ln>
                  <a:noFill/>
                </a:ln>
                <a:solidFill>
                  <a:srgbClr val="858591"/>
                </a:solidFill>
                <a:effectLst/>
                <a:uLnTx/>
                <a:uFillTx/>
                <a:latin typeface="Roboto"/>
                <a:ea typeface="+mn-ea"/>
                <a:cs typeface="+mn-cs"/>
              </a:rPr>
              <a:t>ESLint</a:t>
            </a:r>
            <a:r>
              <a:rPr kumimoji="0" lang="en-US" sz="2400" b="0" i="1" u="none" strike="noStrike" kern="1200" cap="none" spc="0" normalizeH="0" baseline="0" noProof="0" dirty="0">
                <a:ln>
                  <a:noFill/>
                </a:ln>
                <a:solidFill>
                  <a:srgbClr val="858591"/>
                </a:solidFill>
                <a:effectLst/>
                <a:uLnTx/>
                <a:uFillTx/>
                <a:latin typeface="Roboto"/>
                <a:ea typeface="+mn-ea"/>
                <a:cs typeface="+mn-cs"/>
              </a:rPr>
              <a:t> provides a powerful framework for eliminating a wide variety of potentially dangerous patterns in your code (regular expressions, input validation, and so on). I think it provides a powerful new tool that’s worthy of consideration by security-conscious JavaScript developers.”</a:t>
            </a:r>
          </a:p>
        </p:txBody>
      </p:sp>
      <p:sp>
        <p:nvSpPr>
          <p:cNvPr id="5"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6" name="Rectangle 5"/>
          <p:cNvSpPr/>
          <p:nvPr/>
        </p:nvSpPr>
        <p:spPr>
          <a:xfrm>
            <a:off x="771896" y="5169577"/>
            <a:ext cx="3365024"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Roboto"/>
                <a:ea typeface="+mn-ea"/>
                <a:cs typeface="+mn-cs"/>
              </a:rPr>
              <a:t>From the blog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A091B"/>
                </a:solidFill>
                <a:effectLst/>
                <a:uLnTx/>
                <a:uFillTx/>
                <a:latin typeface="Roboto"/>
                <a:ea typeface="+mn-ea"/>
                <a:cs typeface="+mn-cs"/>
              </a:rPr>
              <a:t>Adam Baldwin</a:t>
            </a:r>
          </a:p>
        </p:txBody>
      </p:sp>
    </p:spTree>
    <p:extLst>
      <p:ext uri="{BB962C8B-B14F-4D97-AF65-F5344CB8AC3E}">
        <p14:creationId xmlns:p14="http://schemas.microsoft.com/office/powerpoint/2010/main" val="4045808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11089244" cy="1338828"/>
          </a:xfrm>
        </p:spPr>
        <p:txBody>
          <a:bodyPr/>
          <a:lstStyle/>
          <a:p>
            <a:r>
              <a:rPr lang="en-US" dirty="0">
                <a:solidFill>
                  <a:srgbClr val="00B0F0"/>
                </a:solidFill>
              </a:rPr>
              <a:t>6.2. Limit concurrent requests using a balancer or a middleware</a:t>
            </a:r>
            <a:br>
              <a:rPr lang="en-US" dirty="0">
                <a:solidFill>
                  <a:srgbClr val="00B0F0"/>
                </a:solidFill>
              </a:rPr>
            </a:br>
            <a:endParaRPr lang="en-US" dirty="0">
              <a:solidFill>
                <a:srgbClr val="00B0F0"/>
              </a:solidFill>
            </a:endParaRPr>
          </a:p>
        </p:txBody>
      </p:sp>
      <p:sp>
        <p:nvSpPr>
          <p:cNvPr id="4" name="Rectangle 3"/>
          <p:cNvSpPr/>
          <p:nvPr/>
        </p:nvSpPr>
        <p:spPr>
          <a:xfrm>
            <a:off x="435758" y="1719769"/>
            <a:ext cx="11386127" cy="35394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4292E"/>
                </a:solidFill>
                <a:effectLst/>
                <a:uLnTx/>
                <a:uFillTx/>
                <a:latin typeface="Roboto"/>
                <a:ea typeface="+mn-ea"/>
                <a:cs typeface="+mn-cs"/>
              </a:rPr>
              <a:t>TL;DR:</a:t>
            </a:r>
            <a:r>
              <a:rPr kumimoji="0" lang="en-US" sz="3200" b="0" i="0" u="none" strike="noStrike" kern="1200" cap="none" spc="0" normalizeH="0" baseline="0" noProof="0" dirty="0">
                <a:ln>
                  <a:noFill/>
                </a:ln>
                <a:solidFill>
                  <a:srgbClr val="24292E"/>
                </a:solidFill>
                <a:effectLst/>
                <a:uLnTx/>
                <a:uFillTx/>
                <a:latin typeface="Roboto"/>
                <a:ea typeface="+mn-ea"/>
                <a:cs typeface="+mn-cs"/>
              </a:rPr>
              <a:t> Implement rate limiting using an external service such as NGINX, or if that is not possible use a rate limiting middleware within the application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3200" b="0" i="0" u="none" strike="noStrike" kern="1200" cap="none" spc="0" normalizeH="0" baseline="0" noProof="0" dirty="0">
                <a:ln>
                  <a:noFill/>
                </a:ln>
                <a:solidFill>
                  <a:srgbClr val="24292E"/>
                </a:solidFill>
                <a:effectLst/>
                <a:uLnTx/>
                <a:uFillTx/>
                <a:latin typeface="Roboto"/>
                <a:ea typeface="+mn-ea"/>
                <a:cs typeface="+mn-cs"/>
              </a:rPr>
              <a:t> An application could be subject to an attack resulting in a denial of service where real users receive degraded service, or an unavailable application.</a:t>
            </a:r>
          </a:p>
        </p:txBody>
      </p:sp>
    </p:spTree>
    <p:extLst>
      <p:ext uri="{BB962C8B-B14F-4D97-AF65-F5344CB8AC3E}">
        <p14:creationId xmlns:p14="http://schemas.microsoft.com/office/powerpoint/2010/main" val="3011043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4200" y="2615218"/>
            <a:ext cx="10685482" cy="193899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58591"/>
                </a:solidFill>
                <a:effectLst/>
                <a:uLnTx/>
                <a:uFillTx/>
                <a:latin typeface="Roboto"/>
                <a:ea typeface="+mn-ea"/>
                <a:cs typeface="+mn-cs"/>
              </a:rPr>
              <a:t>Rate limiting should be implemented in your application to protect a Node.js application from being overwhelmed by too many requests at the same time. Rate limiting is a task best performed with a service designed for this task, such as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nginx</a:t>
            </a:r>
            <a:r>
              <a:rPr kumimoji="0" lang="en-US" sz="2400" b="0" i="0" u="none" strike="noStrike" kern="1200" cap="none" spc="0" normalizeH="0" baseline="0" noProof="0" dirty="0">
                <a:ln>
                  <a:noFill/>
                </a:ln>
                <a:solidFill>
                  <a:srgbClr val="858591"/>
                </a:solidFill>
                <a:effectLst/>
                <a:uLnTx/>
                <a:uFillTx/>
                <a:latin typeface="Roboto"/>
                <a:ea typeface="+mn-ea"/>
                <a:cs typeface="+mn-cs"/>
              </a:rPr>
              <a:t>, however it is also possible with application middleware such as </a:t>
            </a:r>
            <a:r>
              <a:rPr kumimoji="0" lang="en-US" sz="2400" b="0" i="0" u="none" strike="noStrike" kern="1200" cap="none" spc="0" normalizeH="0" baseline="0" noProof="0" dirty="0">
                <a:ln>
                  <a:noFill/>
                </a:ln>
                <a:solidFill>
                  <a:srgbClr val="858591"/>
                </a:solidFill>
                <a:effectLst/>
                <a:uLnTx/>
                <a:uFillTx/>
                <a:latin typeface="Roboto"/>
                <a:ea typeface="+mn-ea"/>
                <a:cs typeface="+mn-cs"/>
                <a:hlinkClick r:id="rId2"/>
              </a:rPr>
              <a:t>express-rate-limiter</a:t>
            </a:r>
            <a:r>
              <a:rPr kumimoji="0" lang="en-US" sz="2400" b="0" i="0" u="none" strike="noStrike" kern="1200" cap="none" spc="0" normalizeH="0" baseline="0" noProof="0" dirty="0">
                <a:ln>
                  <a:noFill/>
                </a:ln>
                <a:solidFill>
                  <a:srgbClr val="858591"/>
                </a:solidFill>
                <a:effectLst/>
                <a:uLnTx/>
                <a:uFillTx/>
                <a:latin typeface="Roboto"/>
                <a:ea typeface="+mn-ea"/>
                <a:cs typeface="+mn-cs"/>
              </a:rPr>
              <a:t>.</a:t>
            </a:r>
          </a:p>
        </p:txBody>
      </p:sp>
      <p:sp>
        <p:nvSpPr>
          <p:cNvPr id="5" name="Rectangle 4"/>
          <p:cNvSpPr/>
          <p:nvPr/>
        </p:nvSpPr>
        <p:spPr>
          <a:xfrm>
            <a:off x="584200" y="1535639"/>
            <a:ext cx="5698996"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
        <p:nvSpPr>
          <p:cNvPr id="6" name="Title 1"/>
          <p:cNvSpPr>
            <a:spLocks noGrp="1"/>
          </p:cNvSpPr>
          <p:nvPr>
            <p:ph type="title"/>
          </p:nvPr>
        </p:nvSpPr>
        <p:spPr>
          <a:xfrm>
            <a:off x="584199" y="380941"/>
            <a:ext cx="10483603" cy="923330"/>
          </a:xfrm>
        </p:spPr>
        <p:txBody>
          <a:bodyPr/>
          <a:lstStyle/>
          <a:p>
            <a:r>
              <a:rPr lang="en-US" dirty="0">
                <a:solidFill>
                  <a:srgbClr val="00B0F0"/>
                </a:solidFill>
              </a:rPr>
              <a:t>6.2. Limit concurrent requests using a balancer or a middleware</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4115946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10816112" cy="2585323"/>
          </a:xfrm>
        </p:spPr>
        <p:txBody>
          <a:bodyPr/>
          <a:lstStyle/>
          <a:p>
            <a:r>
              <a:rPr lang="en-US" dirty="0"/>
              <a:t>Code example: Express rate limiting middleware for certain routes</a:t>
            </a:r>
            <a:br>
              <a:rPr lang="en-US" dirty="0"/>
            </a:br>
            <a:endParaRPr lang="en-US" dirty="0"/>
          </a:p>
        </p:txBody>
      </p:sp>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5"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
        <p:nvSpPr>
          <p:cNvPr id="6" name="Rectangle 1">
            <a:extLst>
              <a:ext uri="{FF2B5EF4-FFF2-40B4-BE49-F238E27FC236}">
                <a16:creationId xmlns:a16="http://schemas.microsoft.com/office/drawing/2014/main" id="{713BF653-E4DB-4753-B16C-F20D52269D80}"/>
              </a:ext>
            </a:extLst>
          </p:cNvPr>
          <p:cNvSpPr>
            <a:spLocks noChangeArrowheads="1"/>
          </p:cNvSpPr>
          <p:nvPr/>
        </p:nvSpPr>
        <p:spPr bwMode="auto">
          <a:xfrm>
            <a:off x="1874787" y="2256270"/>
            <a:ext cx="10109725" cy="2954655"/>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var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RateLimit</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require('express-rate-limit');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important if behind a proxy to ensure client IP is passed to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req.ip</a:t>
            </a:r>
            <a:endPar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app.enable</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('trust proxy');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var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apiLimiter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new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RateLimit</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windowMs</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15*60*1000, // 15 minutes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max: 100,</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delayMs</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0 // disabled</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only apply to requests that begin with /user/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app.use</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('/user/',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apiLimiter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092252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700" y="642198"/>
            <a:ext cx="9735457" cy="923330"/>
          </a:xfrm>
        </p:spPr>
        <p:txBody>
          <a:bodyPr/>
          <a:lstStyle/>
          <a:p>
            <a:r>
              <a:rPr lang="en-US" dirty="0">
                <a:solidFill>
                  <a:srgbClr val="00B0F0"/>
                </a:solidFill>
              </a:rPr>
              <a:t>“What Other Bloggers Say”</a:t>
            </a:r>
            <a:br>
              <a:rPr lang="en-US" dirty="0">
                <a:solidFill>
                  <a:srgbClr val="00B0F0"/>
                </a:solidFill>
              </a:rPr>
            </a:br>
            <a:endParaRPr lang="en-US" dirty="0">
              <a:solidFill>
                <a:srgbClr val="00B0F0"/>
              </a:solidFill>
            </a:endParaRPr>
          </a:p>
        </p:txBody>
      </p:sp>
      <p:sp>
        <p:nvSpPr>
          <p:cNvPr id="4" name="Rectangle 3"/>
          <p:cNvSpPr/>
          <p:nvPr/>
        </p:nvSpPr>
        <p:spPr>
          <a:xfrm>
            <a:off x="631700" y="2214328"/>
            <a:ext cx="11103429" cy="230832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858591"/>
                </a:solidFill>
                <a:effectLst/>
                <a:uLnTx/>
                <a:uFillTx/>
                <a:latin typeface="Roboto"/>
                <a:ea typeface="+mn-ea"/>
                <a:cs typeface="+mn-cs"/>
              </a:rPr>
              <a:t>“Rate limiting can be used for security purposes, for example to slow down brute‑force password‑guessing attacks. It can help protect against </a:t>
            </a:r>
            <a:r>
              <a:rPr kumimoji="0" lang="en-US" sz="2400" b="0" i="1" u="none" strike="noStrike" kern="1200" cap="none" spc="0" normalizeH="0" baseline="0" noProof="0" dirty="0" err="1">
                <a:ln>
                  <a:noFill/>
                </a:ln>
                <a:solidFill>
                  <a:srgbClr val="858591"/>
                </a:solidFill>
                <a:effectLst/>
                <a:uLnTx/>
                <a:uFillTx/>
                <a:latin typeface="Roboto"/>
                <a:ea typeface="+mn-ea"/>
                <a:cs typeface="+mn-cs"/>
              </a:rPr>
              <a:t>DDoS</a:t>
            </a:r>
            <a:r>
              <a:rPr kumimoji="0" lang="en-US" sz="2400" b="0" i="1" u="none" strike="noStrike" kern="1200" cap="none" spc="0" normalizeH="0" baseline="0" noProof="0" dirty="0">
                <a:ln>
                  <a:noFill/>
                </a:ln>
                <a:solidFill>
                  <a:srgbClr val="858591"/>
                </a:solidFill>
                <a:effectLst/>
                <a:uLnTx/>
                <a:uFillTx/>
                <a:latin typeface="Roboto"/>
                <a:ea typeface="+mn-ea"/>
                <a:cs typeface="+mn-cs"/>
              </a:rPr>
              <a:t> attacks by limiting the incoming request rate to a value typical for real users, and (with logging) identify the targeted URLs. More generally, it is used to protect upstream application servers from being overwhelmed by too many user requests at the same time.”</a:t>
            </a:r>
          </a:p>
        </p:txBody>
      </p:sp>
      <p:sp>
        <p:nvSpPr>
          <p:cNvPr id="5"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6" name="Rectangle 5"/>
          <p:cNvSpPr/>
          <p:nvPr/>
        </p:nvSpPr>
        <p:spPr>
          <a:xfrm>
            <a:off x="771896" y="5169577"/>
            <a:ext cx="2749471"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Roboto"/>
                <a:ea typeface="+mn-ea"/>
                <a:cs typeface="+mn-cs"/>
              </a:rPr>
              <a:t>From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A091B"/>
                </a:solidFill>
                <a:effectLst/>
                <a:uLnTx/>
                <a:uFillTx/>
                <a:latin typeface="Roboto"/>
                <a:ea typeface="+mn-ea"/>
                <a:cs typeface="+mn-cs"/>
              </a:rPr>
              <a:t>NGINX blog</a:t>
            </a:r>
          </a:p>
        </p:txBody>
      </p:sp>
    </p:spTree>
    <p:extLst>
      <p:ext uri="{BB962C8B-B14F-4D97-AF65-F5344CB8AC3E}">
        <p14:creationId xmlns:p14="http://schemas.microsoft.com/office/powerpoint/2010/main" val="1338112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dirty="0">
              <a:solidFill>
                <a:srgbClr val="F2F2F5"/>
              </a:solidFill>
              <a:latin typeface="Roboto"/>
            </a:endParaRPr>
          </a:p>
        </p:txBody>
      </p:sp>
      <p:sp>
        <p:nvSpPr>
          <p:cNvPr id="7" name="Title 6"/>
          <p:cNvSpPr>
            <a:spLocks noGrp="1"/>
          </p:cNvSpPr>
          <p:nvPr>
            <p:ph type="title"/>
          </p:nvPr>
        </p:nvSpPr>
        <p:spPr>
          <a:xfrm>
            <a:off x="607203" y="177423"/>
            <a:ext cx="3632200" cy="923330"/>
          </a:xfrm>
        </p:spPr>
        <p:txBody>
          <a:bodyPr/>
          <a:lstStyle/>
          <a:p>
            <a:br>
              <a:rPr lang="en-US" dirty="0"/>
            </a:br>
            <a:r>
              <a:rPr lang="en-US" dirty="0"/>
              <a:t>Callback Exercise</a:t>
            </a:r>
            <a:endParaRPr lang="uk-UA" dirty="0">
              <a:solidFill>
                <a:schemeClr val="accent1"/>
              </a:solidFill>
            </a:endParaRPr>
          </a:p>
        </p:txBody>
      </p:sp>
      <p:sp>
        <p:nvSpPr>
          <p:cNvPr id="6" name="TextBox 5">
            <a:extLst>
              <a:ext uri="{FF2B5EF4-FFF2-40B4-BE49-F238E27FC236}">
                <a16:creationId xmlns:a16="http://schemas.microsoft.com/office/drawing/2014/main" id="{21754A3F-903B-4A6F-95E1-A04134788FED}"/>
              </a:ext>
            </a:extLst>
          </p:cNvPr>
          <p:cNvSpPr txBox="1"/>
          <p:nvPr/>
        </p:nvSpPr>
        <p:spPr>
          <a:xfrm>
            <a:off x="802226" y="2486660"/>
            <a:ext cx="11981037" cy="3374322"/>
          </a:xfrm>
          <a:prstGeom prst="rect">
            <a:avLst/>
          </a:prstGeom>
          <a:noFill/>
        </p:spPr>
        <p:txBody>
          <a:bodyPr wrap="square" rtlCol="0">
            <a:spAutoFit/>
          </a:bodyPr>
          <a:lstStyle/>
          <a:p>
            <a:pPr defTabSz="914446">
              <a:lnSpc>
                <a:spcPct val="150000"/>
              </a:lnSpc>
            </a:pPr>
            <a:r>
              <a:rPr lang="en-US" sz="1600" b="1" dirty="0">
                <a:solidFill>
                  <a:srgbClr val="F2F2F5"/>
                </a:solidFill>
                <a:latin typeface="Roboto Condensed"/>
              </a:rPr>
              <a:t>Goal: </a:t>
            </a:r>
            <a:r>
              <a:rPr lang="en-US" sz="1600" dirty="0">
                <a:solidFill>
                  <a:srgbClr val="F2F2F5"/>
                </a:solidFill>
                <a:latin typeface="Roboto Condensed"/>
              </a:rPr>
              <a:t>Understand callbacks flow</a:t>
            </a:r>
          </a:p>
          <a:p>
            <a:pPr defTabSz="914446">
              <a:lnSpc>
                <a:spcPct val="150000"/>
              </a:lnSpc>
            </a:pPr>
            <a:r>
              <a:rPr lang="en-US" sz="1600" b="1" dirty="0">
                <a:solidFill>
                  <a:srgbClr val="F2F2F5"/>
                </a:solidFill>
                <a:latin typeface="Roboto Condensed"/>
              </a:rPr>
              <a:t>Time: </a:t>
            </a:r>
            <a:r>
              <a:rPr lang="en-US" sz="1600" dirty="0">
                <a:solidFill>
                  <a:srgbClr val="F2F2F5"/>
                </a:solidFill>
                <a:latin typeface="Roboto Condensed"/>
              </a:rPr>
              <a:t>25 minutes</a:t>
            </a:r>
          </a:p>
          <a:p>
            <a:pPr defTabSz="914446">
              <a:lnSpc>
                <a:spcPct val="150000"/>
              </a:lnSpc>
            </a:pPr>
            <a:r>
              <a:rPr lang="en-US" sz="1600" b="1" dirty="0">
                <a:solidFill>
                  <a:srgbClr val="F2F2F5"/>
                </a:solidFill>
                <a:latin typeface="Roboto Condensed"/>
              </a:rPr>
              <a:t>Requirements: </a:t>
            </a:r>
          </a:p>
          <a:p>
            <a:pPr defTabSz="914446">
              <a:lnSpc>
                <a:spcPct val="150000"/>
              </a:lnSpc>
            </a:pPr>
            <a:r>
              <a:rPr lang="en-US" sz="1600" dirty="0">
                <a:solidFill>
                  <a:srgbClr val="F2F2F5"/>
                </a:solidFill>
                <a:latin typeface="Roboto Condensed"/>
              </a:rPr>
              <a:t>Get input - traveling city, country &amp; date</a:t>
            </a:r>
            <a:br>
              <a:rPr lang="en-US" sz="1600" dirty="0">
                <a:solidFill>
                  <a:srgbClr val="F2F2F5"/>
                </a:solidFill>
                <a:latin typeface="Roboto Condensed"/>
              </a:rPr>
            </a:br>
            <a:r>
              <a:rPr lang="en-US" sz="1600" dirty="0">
                <a:solidFill>
                  <a:srgbClr val="F2F2F5"/>
                </a:solidFill>
                <a:latin typeface="Roboto Condensed"/>
              </a:rPr>
              <a:t>Output – whether it’s recommended to travel to the given city on the given date</a:t>
            </a:r>
            <a:br>
              <a:rPr lang="en-US" sz="1600" dirty="0">
                <a:solidFill>
                  <a:srgbClr val="F2F2F5"/>
                </a:solidFill>
                <a:latin typeface="Roboto Condensed"/>
              </a:rPr>
            </a:br>
            <a:r>
              <a:rPr lang="en-US" sz="1600" dirty="0">
                <a:solidFill>
                  <a:srgbClr val="F2F2F5"/>
                </a:solidFill>
                <a:latin typeface="Roboto Condensed"/>
              </a:rPr>
              <a:t>Logic – If the given date falls on a vacation, print ‘No. The streets will be crowded!’ </a:t>
            </a:r>
          </a:p>
          <a:p>
            <a:pPr defTabSz="914446">
              <a:lnSpc>
                <a:spcPct val="150000"/>
              </a:lnSpc>
            </a:pPr>
            <a:r>
              <a:rPr lang="en-US" sz="1600" dirty="0">
                <a:solidFill>
                  <a:srgbClr val="F2F2F5"/>
                </a:solidFill>
                <a:latin typeface="Roboto Condensed"/>
              </a:rPr>
              <a:t>If the temperature might drop below 12 Celsius degree, print ‘Oh no, might be too cold’. Other wise print ‘Sure, go for it’</a:t>
            </a:r>
          </a:p>
          <a:p>
            <a:pPr defTabSz="914446">
              <a:lnSpc>
                <a:spcPct val="150000"/>
              </a:lnSpc>
            </a:pPr>
            <a:r>
              <a:rPr lang="en-US" sz="1600" dirty="0">
                <a:solidFill>
                  <a:srgbClr val="F2F2F5"/>
                </a:solidFill>
                <a:latin typeface="Roboto Condensed"/>
              </a:rPr>
              <a:t>Bonus: get dates range, vacation start and end date and check for the entire period</a:t>
            </a:r>
          </a:p>
          <a:p>
            <a:pPr defTabSz="914446">
              <a:lnSpc>
                <a:spcPct val="150000"/>
              </a:lnSpc>
            </a:pPr>
            <a:r>
              <a:rPr lang="en-US" sz="1600" b="1" dirty="0">
                <a:solidFill>
                  <a:srgbClr val="F2F2F5"/>
                </a:solidFill>
                <a:latin typeface="Roboto Condensed"/>
              </a:rPr>
              <a:t>Tech:</a:t>
            </a:r>
            <a:r>
              <a:rPr lang="en-US" sz="1600" dirty="0">
                <a:solidFill>
                  <a:srgbClr val="F2F2F5"/>
                </a:solidFill>
                <a:latin typeface="Roboto Condensed"/>
              </a:rPr>
              <a:t> use callbacks only, use the NPM packages: </a:t>
            </a:r>
            <a:r>
              <a:rPr lang="en-US" sz="1600" dirty="0">
                <a:solidFill>
                  <a:srgbClr val="F2F2F5"/>
                </a:solidFill>
                <a:latin typeface="Roboto"/>
              </a:rPr>
              <a:t>‘weather-</a:t>
            </a:r>
            <a:r>
              <a:rPr lang="en-US" sz="1600" dirty="0" err="1">
                <a:solidFill>
                  <a:srgbClr val="F2F2F5"/>
                </a:solidFill>
                <a:latin typeface="Roboto"/>
              </a:rPr>
              <a:t>js’</a:t>
            </a:r>
            <a:r>
              <a:rPr lang="en-US" sz="1600" dirty="0">
                <a:solidFill>
                  <a:srgbClr val="F2F2F5"/>
                </a:solidFill>
                <a:latin typeface="Roboto"/>
              </a:rPr>
              <a:t> &amp; ‘date-holidays’</a:t>
            </a:r>
            <a:endParaRPr lang="en-US" sz="1600" dirty="0">
              <a:solidFill>
                <a:srgbClr val="F2F2F5"/>
              </a:solidFill>
              <a:latin typeface="Roboto Condensed"/>
            </a:endParaRPr>
          </a:p>
        </p:txBody>
      </p:sp>
      <p:sp>
        <p:nvSpPr>
          <p:cNvPr id="2" name="TextBox 1"/>
          <p:cNvSpPr txBox="1"/>
          <p:nvPr/>
        </p:nvSpPr>
        <p:spPr>
          <a:xfrm>
            <a:off x="1523262" y="1880981"/>
            <a:ext cx="5787846" cy="461665"/>
          </a:xfrm>
          <a:prstGeom prst="rect">
            <a:avLst/>
          </a:prstGeom>
          <a:noFill/>
        </p:spPr>
        <p:txBody>
          <a:bodyPr wrap="square" rtlCol="0">
            <a:spAutoFit/>
          </a:bodyPr>
          <a:lstStyle/>
          <a:p>
            <a:pPr defTabSz="914446"/>
            <a:r>
              <a:rPr lang="en-US" sz="2400" b="1" dirty="0">
                <a:solidFill>
                  <a:srgbClr val="F2F2F5"/>
                </a:solidFill>
                <a:latin typeface="Roboto Condensed"/>
              </a:rPr>
              <a:t>The travelling recommender</a:t>
            </a:r>
            <a:endParaRPr lang="uk-UA" sz="2400" b="1" dirty="0">
              <a:solidFill>
                <a:srgbClr val="F2F2F5"/>
              </a:solidFill>
              <a:latin typeface="+mj-lt"/>
            </a:endParaRPr>
          </a:p>
        </p:txBody>
      </p:sp>
      <p:grpSp>
        <p:nvGrpSpPr>
          <p:cNvPr id="8" name="Group 7">
            <a:extLst>
              <a:ext uri="{FF2B5EF4-FFF2-40B4-BE49-F238E27FC236}">
                <a16:creationId xmlns:a16="http://schemas.microsoft.com/office/drawing/2014/main" id="{98671352-A194-4275-8038-B137DD925AD9}"/>
              </a:ext>
            </a:extLst>
          </p:cNvPr>
          <p:cNvGrpSpPr/>
          <p:nvPr/>
        </p:nvGrpSpPr>
        <p:grpSpPr>
          <a:xfrm>
            <a:off x="607203" y="1661160"/>
            <a:ext cx="825500" cy="825500"/>
            <a:chOff x="9565997" y="2838450"/>
            <a:chExt cx="1238250" cy="1238250"/>
          </a:xfrm>
        </p:grpSpPr>
        <p:sp>
          <p:nvSpPr>
            <p:cNvPr id="11" name="Oval 10">
              <a:extLst>
                <a:ext uri="{FF2B5EF4-FFF2-40B4-BE49-F238E27FC236}">
                  <a16:creationId xmlns:a16="http://schemas.microsoft.com/office/drawing/2014/main" id="{352125C3-D780-48C8-8F34-C7A261BA896A}"/>
                </a:ext>
              </a:extLst>
            </p:cNvPr>
            <p:cNvSpPr/>
            <p:nvPr/>
          </p:nvSpPr>
          <p:spPr>
            <a:xfrm>
              <a:off x="9565997" y="2838450"/>
              <a:ext cx="1238250" cy="12382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12" name="Freeform 27">
              <a:extLst>
                <a:ext uri="{FF2B5EF4-FFF2-40B4-BE49-F238E27FC236}">
                  <a16:creationId xmlns:a16="http://schemas.microsoft.com/office/drawing/2014/main" id="{77C86C7E-9CF6-4612-BA5F-F983FF79FE9C}"/>
                </a:ext>
              </a:extLst>
            </p:cNvPr>
            <p:cNvSpPr>
              <a:spLocks noEditPoints="1"/>
            </p:cNvSpPr>
            <p:nvPr/>
          </p:nvSpPr>
          <p:spPr bwMode="auto">
            <a:xfrm>
              <a:off x="9926675" y="3143248"/>
              <a:ext cx="516894" cy="628654"/>
            </a:xfrm>
            <a:custGeom>
              <a:avLst/>
              <a:gdLst>
                <a:gd name="T0" fmla="*/ 28 w 144"/>
                <a:gd name="T1" fmla="*/ 88 h 176"/>
                <a:gd name="T2" fmla="*/ 76 w 144"/>
                <a:gd name="T3" fmla="*/ 88 h 176"/>
                <a:gd name="T4" fmla="*/ 80 w 144"/>
                <a:gd name="T5" fmla="*/ 84 h 176"/>
                <a:gd name="T6" fmla="*/ 76 w 144"/>
                <a:gd name="T7" fmla="*/ 80 h 176"/>
                <a:gd name="T8" fmla="*/ 28 w 144"/>
                <a:gd name="T9" fmla="*/ 80 h 176"/>
                <a:gd name="T10" fmla="*/ 24 w 144"/>
                <a:gd name="T11" fmla="*/ 84 h 176"/>
                <a:gd name="T12" fmla="*/ 28 w 144"/>
                <a:gd name="T13" fmla="*/ 88 h 176"/>
                <a:gd name="T14" fmla="*/ 28 w 144"/>
                <a:gd name="T15" fmla="*/ 112 h 176"/>
                <a:gd name="T16" fmla="*/ 116 w 144"/>
                <a:gd name="T17" fmla="*/ 112 h 176"/>
                <a:gd name="T18" fmla="*/ 120 w 144"/>
                <a:gd name="T19" fmla="*/ 108 h 176"/>
                <a:gd name="T20" fmla="*/ 116 w 144"/>
                <a:gd name="T21" fmla="*/ 104 h 176"/>
                <a:gd name="T22" fmla="*/ 28 w 144"/>
                <a:gd name="T23" fmla="*/ 104 h 176"/>
                <a:gd name="T24" fmla="*/ 24 w 144"/>
                <a:gd name="T25" fmla="*/ 108 h 176"/>
                <a:gd name="T26" fmla="*/ 28 w 144"/>
                <a:gd name="T27" fmla="*/ 112 h 176"/>
                <a:gd name="T28" fmla="*/ 28 w 144"/>
                <a:gd name="T29" fmla="*/ 136 h 176"/>
                <a:gd name="T30" fmla="*/ 100 w 144"/>
                <a:gd name="T31" fmla="*/ 136 h 176"/>
                <a:gd name="T32" fmla="*/ 104 w 144"/>
                <a:gd name="T33" fmla="*/ 132 h 176"/>
                <a:gd name="T34" fmla="*/ 100 w 144"/>
                <a:gd name="T35" fmla="*/ 128 h 176"/>
                <a:gd name="T36" fmla="*/ 28 w 144"/>
                <a:gd name="T37" fmla="*/ 128 h 176"/>
                <a:gd name="T38" fmla="*/ 24 w 144"/>
                <a:gd name="T39" fmla="*/ 132 h 176"/>
                <a:gd name="T40" fmla="*/ 28 w 144"/>
                <a:gd name="T41" fmla="*/ 136 h 176"/>
                <a:gd name="T42" fmla="*/ 136 w 144"/>
                <a:gd name="T43" fmla="*/ 24 h 176"/>
                <a:gd name="T44" fmla="*/ 104 w 144"/>
                <a:gd name="T45" fmla="*/ 24 h 176"/>
                <a:gd name="T46" fmla="*/ 104 w 144"/>
                <a:gd name="T47" fmla="*/ 16 h 176"/>
                <a:gd name="T48" fmla="*/ 96 w 144"/>
                <a:gd name="T49" fmla="*/ 8 h 176"/>
                <a:gd name="T50" fmla="*/ 80 w 144"/>
                <a:gd name="T51" fmla="*/ 8 h 176"/>
                <a:gd name="T52" fmla="*/ 72 w 144"/>
                <a:gd name="T53" fmla="*/ 0 h 176"/>
                <a:gd name="T54" fmla="*/ 64 w 144"/>
                <a:gd name="T55" fmla="*/ 8 h 176"/>
                <a:gd name="T56" fmla="*/ 48 w 144"/>
                <a:gd name="T57" fmla="*/ 8 h 176"/>
                <a:gd name="T58" fmla="*/ 40 w 144"/>
                <a:gd name="T59" fmla="*/ 16 h 176"/>
                <a:gd name="T60" fmla="*/ 40 w 144"/>
                <a:gd name="T61" fmla="*/ 24 h 176"/>
                <a:gd name="T62" fmla="*/ 8 w 144"/>
                <a:gd name="T63" fmla="*/ 24 h 176"/>
                <a:gd name="T64" fmla="*/ 0 w 144"/>
                <a:gd name="T65" fmla="*/ 32 h 176"/>
                <a:gd name="T66" fmla="*/ 0 w 144"/>
                <a:gd name="T67" fmla="*/ 168 h 176"/>
                <a:gd name="T68" fmla="*/ 8 w 144"/>
                <a:gd name="T69" fmla="*/ 176 h 176"/>
                <a:gd name="T70" fmla="*/ 136 w 144"/>
                <a:gd name="T71" fmla="*/ 176 h 176"/>
                <a:gd name="T72" fmla="*/ 144 w 144"/>
                <a:gd name="T73" fmla="*/ 168 h 176"/>
                <a:gd name="T74" fmla="*/ 144 w 144"/>
                <a:gd name="T75" fmla="*/ 32 h 176"/>
                <a:gd name="T76" fmla="*/ 136 w 144"/>
                <a:gd name="T77" fmla="*/ 24 h 176"/>
                <a:gd name="T78" fmla="*/ 48 w 144"/>
                <a:gd name="T79" fmla="*/ 16 h 176"/>
                <a:gd name="T80" fmla="*/ 96 w 144"/>
                <a:gd name="T81" fmla="*/ 16 h 176"/>
                <a:gd name="T82" fmla="*/ 96 w 144"/>
                <a:gd name="T83" fmla="*/ 32 h 176"/>
                <a:gd name="T84" fmla="*/ 48 w 144"/>
                <a:gd name="T85" fmla="*/ 32 h 176"/>
                <a:gd name="T86" fmla="*/ 48 w 144"/>
                <a:gd name="T87" fmla="*/ 16 h 176"/>
                <a:gd name="T88" fmla="*/ 136 w 144"/>
                <a:gd name="T89" fmla="*/ 168 h 176"/>
                <a:gd name="T90" fmla="*/ 8 w 144"/>
                <a:gd name="T91" fmla="*/ 168 h 176"/>
                <a:gd name="T92" fmla="*/ 8 w 144"/>
                <a:gd name="T93" fmla="*/ 56 h 176"/>
                <a:gd name="T94" fmla="*/ 136 w 144"/>
                <a:gd name="T95" fmla="*/ 56 h 176"/>
                <a:gd name="T96" fmla="*/ 136 w 144"/>
                <a:gd name="T97" fmla="*/ 168 h 176"/>
                <a:gd name="T98" fmla="*/ 136 w 144"/>
                <a:gd name="T99" fmla="*/ 48 h 176"/>
                <a:gd name="T100" fmla="*/ 8 w 144"/>
                <a:gd name="T101" fmla="*/ 48 h 176"/>
                <a:gd name="T102" fmla="*/ 8 w 144"/>
                <a:gd name="T103" fmla="*/ 32 h 176"/>
                <a:gd name="T104" fmla="*/ 40 w 144"/>
                <a:gd name="T105" fmla="*/ 32 h 176"/>
                <a:gd name="T106" fmla="*/ 48 w 144"/>
                <a:gd name="T107" fmla="*/ 40 h 176"/>
                <a:gd name="T108" fmla="*/ 96 w 144"/>
                <a:gd name="T109" fmla="*/ 40 h 176"/>
                <a:gd name="T110" fmla="*/ 104 w 144"/>
                <a:gd name="T111" fmla="*/ 32 h 176"/>
                <a:gd name="T112" fmla="*/ 136 w 144"/>
                <a:gd name="T113" fmla="*/ 32 h 176"/>
                <a:gd name="T114" fmla="*/ 136 w 144"/>
                <a:gd name="T115"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176">
                  <a:moveTo>
                    <a:pt x="28" y="88"/>
                  </a:moveTo>
                  <a:cubicBezTo>
                    <a:pt x="76" y="88"/>
                    <a:pt x="76" y="88"/>
                    <a:pt x="76" y="88"/>
                  </a:cubicBezTo>
                  <a:cubicBezTo>
                    <a:pt x="78" y="88"/>
                    <a:pt x="80" y="86"/>
                    <a:pt x="80" y="84"/>
                  </a:cubicBezTo>
                  <a:cubicBezTo>
                    <a:pt x="80" y="82"/>
                    <a:pt x="78" y="80"/>
                    <a:pt x="76" y="80"/>
                  </a:cubicBezTo>
                  <a:cubicBezTo>
                    <a:pt x="28" y="80"/>
                    <a:pt x="28" y="80"/>
                    <a:pt x="28" y="80"/>
                  </a:cubicBezTo>
                  <a:cubicBezTo>
                    <a:pt x="26" y="80"/>
                    <a:pt x="24" y="82"/>
                    <a:pt x="24" y="84"/>
                  </a:cubicBezTo>
                  <a:cubicBezTo>
                    <a:pt x="24" y="86"/>
                    <a:pt x="26" y="88"/>
                    <a:pt x="28" y="88"/>
                  </a:cubicBezTo>
                  <a:moveTo>
                    <a:pt x="28" y="112"/>
                  </a:moveTo>
                  <a:cubicBezTo>
                    <a:pt x="116" y="112"/>
                    <a:pt x="116" y="112"/>
                    <a:pt x="116" y="112"/>
                  </a:cubicBezTo>
                  <a:cubicBezTo>
                    <a:pt x="118" y="112"/>
                    <a:pt x="120" y="110"/>
                    <a:pt x="120" y="108"/>
                  </a:cubicBezTo>
                  <a:cubicBezTo>
                    <a:pt x="120" y="106"/>
                    <a:pt x="118" y="104"/>
                    <a:pt x="116" y="104"/>
                  </a:cubicBezTo>
                  <a:cubicBezTo>
                    <a:pt x="28" y="104"/>
                    <a:pt x="28" y="104"/>
                    <a:pt x="28" y="104"/>
                  </a:cubicBezTo>
                  <a:cubicBezTo>
                    <a:pt x="26" y="104"/>
                    <a:pt x="24" y="106"/>
                    <a:pt x="24" y="108"/>
                  </a:cubicBezTo>
                  <a:cubicBezTo>
                    <a:pt x="24" y="110"/>
                    <a:pt x="26" y="112"/>
                    <a:pt x="28" y="112"/>
                  </a:cubicBezTo>
                  <a:moveTo>
                    <a:pt x="28" y="136"/>
                  </a:moveTo>
                  <a:cubicBezTo>
                    <a:pt x="100" y="136"/>
                    <a:pt x="100" y="136"/>
                    <a:pt x="100" y="136"/>
                  </a:cubicBezTo>
                  <a:cubicBezTo>
                    <a:pt x="102" y="136"/>
                    <a:pt x="104" y="134"/>
                    <a:pt x="104" y="132"/>
                  </a:cubicBezTo>
                  <a:cubicBezTo>
                    <a:pt x="104" y="130"/>
                    <a:pt x="102" y="128"/>
                    <a:pt x="100" y="128"/>
                  </a:cubicBezTo>
                  <a:cubicBezTo>
                    <a:pt x="28" y="128"/>
                    <a:pt x="28" y="128"/>
                    <a:pt x="28" y="128"/>
                  </a:cubicBezTo>
                  <a:cubicBezTo>
                    <a:pt x="26" y="128"/>
                    <a:pt x="24" y="130"/>
                    <a:pt x="24" y="132"/>
                  </a:cubicBezTo>
                  <a:cubicBezTo>
                    <a:pt x="24" y="134"/>
                    <a:pt x="26" y="136"/>
                    <a:pt x="28" y="136"/>
                  </a:cubicBezTo>
                  <a:moveTo>
                    <a:pt x="136" y="24"/>
                  </a:moveTo>
                  <a:cubicBezTo>
                    <a:pt x="104" y="24"/>
                    <a:pt x="104" y="24"/>
                    <a:pt x="104" y="24"/>
                  </a:cubicBezTo>
                  <a:cubicBezTo>
                    <a:pt x="104" y="16"/>
                    <a:pt x="104" y="16"/>
                    <a:pt x="104" y="16"/>
                  </a:cubicBezTo>
                  <a:cubicBezTo>
                    <a:pt x="104" y="12"/>
                    <a:pt x="100" y="8"/>
                    <a:pt x="96" y="8"/>
                  </a:cubicBezTo>
                  <a:cubicBezTo>
                    <a:pt x="80" y="8"/>
                    <a:pt x="80" y="8"/>
                    <a:pt x="80" y="8"/>
                  </a:cubicBezTo>
                  <a:cubicBezTo>
                    <a:pt x="80" y="4"/>
                    <a:pt x="76" y="0"/>
                    <a:pt x="72" y="0"/>
                  </a:cubicBezTo>
                  <a:cubicBezTo>
                    <a:pt x="68" y="0"/>
                    <a:pt x="64" y="4"/>
                    <a:pt x="64" y="8"/>
                  </a:cubicBezTo>
                  <a:cubicBezTo>
                    <a:pt x="48" y="8"/>
                    <a:pt x="48" y="8"/>
                    <a:pt x="48" y="8"/>
                  </a:cubicBezTo>
                  <a:cubicBezTo>
                    <a:pt x="44" y="8"/>
                    <a:pt x="40" y="12"/>
                    <a:pt x="40" y="16"/>
                  </a:cubicBezTo>
                  <a:cubicBezTo>
                    <a:pt x="40" y="24"/>
                    <a:pt x="40" y="24"/>
                    <a:pt x="40" y="24"/>
                  </a:cubicBezTo>
                  <a:cubicBezTo>
                    <a:pt x="8" y="24"/>
                    <a:pt x="8" y="24"/>
                    <a:pt x="8" y="24"/>
                  </a:cubicBezTo>
                  <a:cubicBezTo>
                    <a:pt x="4" y="24"/>
                    <a:pt x="0" y="28"/>
                    <a:pt x="0" y="32"/>
                  </a:cubicBezTo>
                  <a:cubicBezTo>
                    <a:pt x="0" y="168"/>
                    <a:pt x="0" y="168"/>
                    <a:pt x="0" y="168"/>
                  </a:cubicBezTo>
                  <a:cubicBezTo>
                    <a:pt x="0" y="172"/>
                    <a:pt x="4" y="176"/>
                    <a:pt x="8" y="176"/>
                  </a:cubicBezTo>
                  <a:cubicBezTo>
                    <a:pt x="136" y="176"/>
                    <a:pt x="136" y="176"/>
                    <a:pt x="136" y="176"/>
                  </a:cubicBezTo>
                  <a:cubicBezTo>
                    <a:pt x="140" y="176"/>
                    <a:pt x="144" y="172"/>
                    <a:pt x="144" y="168"/>
                  </a:cubicBezTo>
                  <a:cubicBezTo>
                    <a:pt x="144" y="32"/>
                    <a:pt x="144" y="32"/>
                    <a:pt x="144" y="32"/>
                  </a:cubicBezTo>
                  <a:cubicBezTo>
                    <a:pt x="144" y="28"/>
                    <a:pt x="140" y="24"/>
                    <a:pt x="136" y="24"/>
                  </a:cubicBezTo>
                  <a:moveTo>
                    <a:pt x="48" y="16"/>
                  </a:moveTo>
                  <a:cubicBezTo>
                    <a:pt x="96" y="16"/>
                    <a:pt x="96" y="16"/>
                    <a:pt x="96" y="16"/>
                  </a:cubicBezTo>
                  <a:cubicBezTo>
                    <a:pt x="96" y="32"/>
                    <a:pt x="96" y="32"/>
                    <a:pt x="96" y="32"/>
                  </a:cubicBezTo>
                  <a:cubicBezTo>
                    <a:pt x="48" y="32"/>
                    <a:pt x="48" y="32"/>
                    <a:pt x="48" y="32"/>
                  </a:cubicBezTo>
                  <a:lnTo>
                    <a:pt x="48" y="16"/>
                  </a:lnTo>
                  <a:close/>
                  <a:moveTo>
                    <a:pt x="136" y="168"/>
                  </a:moveTo>
                  <a:cubicBezTo>
                    <a:pt x="8" y="168"/>
                    <a:pt x="8" y="168"/>
                    <a:pt x="8" y="168"/>
                  </a:cubicBezTo>
                  <a:cubicBezTo>
                    <a:pt x="8" y="56"/>
                    <a:pt x="8" y="56"/>
                    <a:pt x="8" y="56"/>
                  </a:cubicBezTo>
                  <a:cubicBezTo>
                    <a:pt x="136" y="56"/>
                    <a:pt x="136" y="56"/>
                    <a:pt x="136" y="56"/>
                  </a:cubicBezTo>
                  <a:lnTo>
                    <a:pt x="136" y="168"/>
                  </a:lnTo>
                  <a:close/>
                  <a:moveTo>
                    <a:pt x="136" y="48"/>
                  </a:moveTo>
                  <a:cubicBezTo>
                    <a:pt x="8" y="48"/>
                    <a:pt x="8" y="48"/>
                    <a:pt x="8" y="48"/>
                  </a:cubicBezTo>
                  <a:cubicBezTo>
                    <a:pt x="8" y="32"/>
                    <a:pt x="8" y="32"/>
                    <a:pt x="8" y="32"/>
                  </a:cubicBezTo>
                  <a:cubicBezTo>
                    <a:pt x="40" y="32"/>
                    <a:pt x="40" y="32"/>
                    <a:pt x="40" y="32"/>
                  </a:cubicBezTo>
                  <a:cubicBezTo>
                    <a:pt x="40" y="36"/>
                    <a:pt x="44" y="40"/>
                    <a:pt x="48" y="40"/>
                  </a:cubicBezTo>
                  <a:cubicBezTo>
                    <a:pt x="96" y="40"/>
                    <a:pt x="96" y="40"/>
                    <a:pt x="96" y="40"/>
                  </a:cubicBezTo>
                  <a:cubicBezTo>
                    <a:pt x="100" y="40"/>
                    <a:pt x="104" y="36"/>
                    <a:pt x="104" y="32"/>
                  </a:cubicBezTo>
                  <a:cubicBezTo>
                    <a:pt x="136" y="32"/>
                    <a:pt x="136" y="32"/>
                    <a:pt x="136" y="32"/>
                  </a:cubicBezTo>
                  <a:lnTo>
                    <a:pt x="136" y="48"/>
                  </a:lnTo>
                  <a:close/>
                </a:path>
              </a:pathLst>
            </a:custGeom>
            <a:solidFill>
              <a:schemeClr val="bg1"/>
            </a:solidFill>
            <a:ln>
              <a:noFill/>
            </a:ln>
          </p:spPr>
          <p:txBody>
            <a:bodyPr vert="horz" wrap="square" lIns="60960" tIns="30480" rIns="60960" bIns="30480" numCol="1" anchor="t" anchorCtr="0" compatLnSpc="1">
              <a:prstTxWarp prst="textNoShape">
                <a:avLst/>
              </a:prstTxWarp>
            </a:bodyPr>
            <a:lstStyle/>
            <a:p>
              <a:pPr defTabSz="914446"/>
              <a:endParaRPr lang="uk-UA">
                <a:solidFill>
                  <a:srgbClr val="0A091B"/>
                </a:solidFill>
                <a:latin typeface="Roboto"/>
              </a:endParaRPr>
            </a:p>
          </p:txBody>
        </p:sp>
      </p:grpSp>
      <p:sp>
        <p:nvSpPr>
          <p:cNvPr id="27" name="Freeform 15">
            <a:extLst>
              <a:ext uri="{FF2B5EF4-FFF2-40B4-BE49-F238E27FC236}">
                <a16:creationId xmlns:a16="http://schemas.microsoft.com/office/drawing/2014/main" id="{A90E76BF-5A7C-449D-A1D9-DCAC1BC5B10C}"/>
              </a:ext>
            </a:extLst>
          </p:cNvPr>
          <p:cNvSpPr>
            <a:spLocks noEditPoints="1"/>
          </p:cNvSpPr>
          <p:nvPr/>
        </p:nvSpPr>
        <p:spPr bwMode="auto">
          <a:xfrm>
            <a:off x="2587612" y="2931461"/>
            <a:ext cx="247029" cy="247029"/>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bg1"/>
          </a:solidFill>
          <a:ln>
            <a:noFill/>
          </a:ln>
        </p:spPr>
        <p:txBody>
          <a:bodyPr vert="horz" wrap="square" lIns="60960" tIns="30480" rIns="60960" bIns="30480" numCol="1" anchor="t" anchorCtr="0" compatLnSpc="1">
            <a:prstTxWarp prst="textNoShape">
              <a:avLst/>
            </a:prstTxWarp>
          </a:bodyPr>
          <a:lstStyle/>
          <a:p>
            <a:pPr defTabSz="914446"/>
            <a:endParaRPr lang="uk-UA" dirty="0">
              <a:solidFill>
                <a:srgbClr val="0A091B"/>
              </a:solidFill>
              <a:latin typeface="Roboto"/>
            </a:endParaRPr>
          </a:p>
        </p:txBody>
      </p:sp>
    </p:spTree>
    <p:extLst>
      <p:ext uri="{BB962C8B-B14F-4D97-AF65-F5344CB8AC3E}">
        <p14:creationId xmlns:p14="http://schemas.microsoft.com/office/powerpoint/2010/main" val="1672053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4200" y="380942"/>
            <a:ext cx="11338626" cy="1338828"/>
          </a:xfrm>
        </p:spPr>
        <p:txBody>
          <a:bodyPr/>
          <a:lstStyle/>
          <a:p>
            <a:r>
              <a:rPr lang="en-US" dirty="0">
                <a:solidFill>
                  <a:srgbClr val="00B0F0"/>
                </a:solidFill>
              </a:rPr>
              <a:t>6.3 Extract secrets from </a:t>
            </a:r>
            <a:r>
              <a:rPr lang="en-US" dirty="0" err="1">
                <a:solidFill>
                  <a:srgbClr val="00B0F0"/>
                </a:solidFill>
              </a:rPr>
              <a:t>config</a:t>
            </a:r>
            <a:r>
              <a:rPr lang="en-US" dirty="0">
                <a:solidFill>
                  <a:srgbClr val="00B0F0"/>
                </a:solidFill>
              </a:rPr>
              <a:t> files or use NPM package that encrypts them</a:t>
            </a:r>
            <a:br>
              <a:rPr lang="en-US" dirty="0">
                <a:solidFill>
                  <a:srgbClr val="00B0F0"/>
                </a:solidFill>
              </a:rPr>
            </a:br>
            <a:endParaRPr lang="en-US" dirty="0">
              <a:solidFill>
                <a:srgbClr val="00B0F0"/>
              </a:solidFill>
            </a:endParaRPr>
          </a:p>
        </p:txBody>
      </p:sp>
      <p:sp>
        <p:nvSpPr>
          <p:cNvPr id="4" name="Rectangle 3"/>
          <p:cNvSpPr/>
          <p:nvPr/>
        </p:nvSpPr>
        <p:spPr>
          <a:xfrm>
            <a:off x="831273" y="1582341"/>
            <a:ext cx="11008425" cy="415498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TL;DR:</a:t>
            </a:r>
            <a:r>
              <a:rPr kumimoji="0" lang="en-US" sz="2400" b="0" i="0" u="none" strike="noStrike" kern="1200" cap="none" spc="0" normalizeH="0" baseline="0" noProof="0" dirty="0">
                <a:ln>
                  <a:noFill/>
                </a:ln>
                <a:solidFill>
                  <a:srgbClr val="24292E"/>
                </a:solidFill>
                <a:effectLst/>
                <a:uLnTx/>
                <a:uFillTx/>
                <a:latin typeface="Roboto"/>
                <a:ea typeface="+mn-ea"/>
                <a:cs typeface="+mn-cs"/>
              </a:rPr>
              <a:t> Never store plain-text secrets in configuration files or source code. Instead, make use of secrets management systems like Vault,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Docker</a:t>
            </a:r>
            <a:r>
              <a:rPr kumimoji="0" lang="en-US" sz="2400" b="0" i="0" u="none" strike="noStrike" kern="1200" cap="none" spc="0" normalizeH="0" baseline="0" noProof="0" dirty="0">
                <a:ln>
                  <a:noFill/>
                </a:ln>
                <a:solidFill>
                  <a:srgbClr val="24292E"/>
                </a:solidFill>
                <a:effectLst/>
                <a:uLnTx/>
                <a:uFillTx/>
                <a:latin typeface="Roboto"/>
                <a:ea typeface="+mn-ea"/>
                <a:cs typeface="+mn-cs"/>
              </a:rPr>
              <a:t> Secrets, or inject secrets as environment variables accessible to an application. As a last result, storing secrets in source control must be encrypted, and managed (rolling keys, expiring, auditing,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etc</a:t>
            </a:r>
            <a:r>
              <a:rPr kumimoji="0" lang="en-US" sz="2400" b="0" i="0" u="none" strike="noStrike" kern="1200" cap="none" spc="0" normalizeH="0" baseline="0" noProof="0" dirty="0">
                <a:ln>
                  <a:noFill/>
                </a:ln>
                <a:solidFill>
                  <a:srgbClr val="24292E"/>
                </a:solidFill>
                <a:effectLst/>
                <a:uLnTx/>
                <a:uFillTx/>
                <a:latin typeface="Roboto"/>
                <a:ea typeface="+mn-ea"/>
                <a:cs typeface="+mn-cs"/>
              </a:rPr>
              <a:t>). Make use of pre-commit/push hooks to check for accidental commit of secrets.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400" b="0" i="0" u="none" strike="noStrike" kern="1200" cap="none" spc="0" normalizeH="0" baseline="0" noProof="0" dirty="0">
                <a:ln>
                  <a:noFill/>
                </a:ln>
                <a:solidFill>
                  <a:srgbClr val="24292E"/>
                </a:solidFill>
                <a:effectLst/>
                <a:uLnTx/>
                <a:uFillTx/>
                <a:latin typeface="Roboto"/>
                <a:ea typeface="+mn-ea"/>
                <a:cs typeface="+mn-cs"/>
              </a:rPr>
              <a:t> Source control for even private repositories, can mistakenly be made public, at which point all secret has been exposed outside. Access to source control for an external party will inadvertently provide access to related systems (database,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apis</a:t>
            </a:r>
            <a:r>
              <a:rPr kumimoji="0" lang="en-US" sz="2400" b="0" i="0" u="none" strike="noStrike" kern="1200" cap="none" spc="0" normalizeH="0" baseline="0" noProof="0" dirty="0">
                <a:ln>
                  <a:noFill/>
                </a:ln>
                <a:solidFill>
                  <a:srgbClr val="24292E"/>
                </a:solidFill>
                <a:effectLst/>
                <a:uLnTx/>
                <a:uFillTx/>
                <a:latin typeface="Roboto"/>
                <a:ea typeface="+mn-ea"/>
                <a:cs typeface="+mn-cs"/>
              </a:rPr>
              <a:t>,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etc</a:t>
            </a:r>
            <a:r>
              <a:rPr kumimoji="0" lang="en-US" sz="2400" b="0" i="0" u="none" strike="noStrike" kern="1200" cap="none" spc="0" normalizeH="0" baseline="0" noProof="0" dirty="0">
                <a:ln>
                  <a:noFill/>
                </a:ln>
                <a:solidFill>
                  <a:srgbClr val="24292E"/>
                </a:solidFill>
                <a:effectLst/>
                <a:uLnTx/>
                <a:uFillTx/>
                <a:latin typeface="Roboto"/>
                <a:ea typeface="+mn-ea"/>
                <a:cs typeface="+mn-cs"/>
              </a:rPr>
              <a:t>).</a:t>
            </a:r>
          </a:p>
        </p:txBody>
      </p:sp>
    </p:spTree>
    <p:extLst>
      <p:ext uri="{BB962C8B-B14F-4D97-AF65-F5344CB8AC3E}">
        <p14:creationId xmlns:p14="http://schemas.microsoft.com/office/powerpoint/2010/main" val="1502431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4200" y="380941"/>
            <a:ext cx="11124870" cy="1338828"/>
          </a:xfrm>
        </p:spPr>
        <p:txBody>
          <a:bodyPr/>
          <a:lstStyle/>
          <a:p>
            <a:r>
              <a:rPr lang="en-US" dirty="0">
                <a:solidFill>
                  <a:srgbClr val="00B0F0"/>
                </a:solidFill>
              </a:rPr>
              <a:t>6.4. Prevent SQL/</a:t>
            </a:r>
            <a:r>
              <a:rPr lang="en-US" dirty="0" err="1">
                <a:solidFill>
                  <a:srgbClr val="00B0F0"/>
                </a:solidFill>
              </a:rPr>
              <a:t>noSQL</a:t>
            </a:r>
            <a:r>
              <a:rPr lang="en-US" dirty="0">
                <a:solidFill>
                  <a:srgbClr val="00B0F0"/>
                </a:solidFill>
              </a:rPr>
              <a:t> injection with ORM/ODM or any other DAL packages</a:t>
            </a:r>
            <a:br>
              <a:rPr lang="en-US" dirty="0">
                <a:solidFill>
                  <a:srgbClr val="00B0F0"/>
                </a:solidFill>
              </a:rPr>
            </a:br>
            <a:endParaRPr lang="en-US" dirty="0">
              <a:solidFill>
                <a:srgbClr val="00B0F0"/>
              </a:solidFill>
            </a:endParaRPr>
          </a:p>
        </p:txBody>
      </p:sp>
      <p:sp>
        <p:nvSpPr>
          <p:cNvPr id="4" name="Rectangle 3"/>
          <p:cNvSpPr/>
          <p:nvPr/>
        </p:nvSpPr>
        <p:spPr>
          <a:xfrm>
            <a:off x="584200" y="1520042"/>
            <a:ext cx="11124869" cy="397031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To prevent SQL/</a:t>
            </a:r>
            <a:r>
              <a:rPr kumimoji="0" lang="en-US" sz="2800" b="0" i="0" u="none" strike="noStrike" kern="1200" cap="none" spc="0" normalizeH="0" baseline="0" noProof="0" dirty="0" err="1">
                <a:ln>
                  <a:noFill/>
                </a:ln>
                <a:solidFill>
                  <a:srgbClr val="24292E"/>
                </a:solidFill>
                <a:effectLst/>
                <a:uLnTx/>
                <a:uFillTx/>
                <a:latin typeface="Roboto"/>
                <a:ea typeface="+mn-ea"/>
                <a:cs typeface="+mn-cs"/>
              </a:rPr>
              <a:t>noSQL</a:t>
            </a:r>
            <a:r>
              <a:rPr kumimoji="0" lang="en-US" sz="2800" b="0" i="0" u="none" strike="noStrike" kern="1200" cap="none" spc="0" normalizeH="0" baseline="0" noProof="0" dirty="0">
                <a:ln>
                  <a:noFill/>
                </a:ln>
                <a:solidFill>
                  <a:srgbClr val="24292E"/>
                </a:solidFill>
                <a:effectLst/>
                <a:uLnTx/>
                <a:uFillTx/>
                <a:latin typeface="Roboto"/>
                <a:ea typeface="+mn-ea"/>
                <a:cs typeface="+mn-cs"/>
              </a:rPr>
              <a:t> injection attacks </a:t>
            </a:r>
            <a:r>
              <a:rPr kumimoji="0" lang="en-US" sz="2800" b="0" i="1" u="none" strike="noStrike" kern="1200" cap="none" spc="0" normalizeH="0" baseline="0" noProof="0" dirty="0">
                <a:ln>
                  <a:noFill/>
                </a:ln>
                <a:solidFill>
                  <a:srgbClr val="24292E"/>
                </a:solidFill>
                <a:effectLst/>
                <a:uLnTx/>
                <a:uFillTx/>
                <a:latin typeface="Roboto"/>
                <a:ea typeface="+mn-ea"/>
                <a:cs typeface="+mn-cs"/>
              </a:rPr>
              <a:t>always</a:t>
            </a:r>
            <a:r>
              <a:rPr kumimoji="0" lang="en-US" sz="2800" b="0" i="0" u="none" strike="noStrike" kern="1200" cap="none" spc="0" normalizeH="0" baseline="0" noProof="0" dirty="0">
                <a:ln>
                  <a:noFill/>
                </a:ln>
                <a:solidFill>
                  <a:srgbClr val="24292E"/>
                </a:solidFill>
                <a:effectLst/>
                <a:uLnTx/>
                <a:uFillTx/>
                <a:latin typeface="Roboto"/>
                <a:ea typeface="+mn-ea"/>
                <a:cs typeface="+mn-cs"/>
              </a:rPr>
              <a:t> make use of an ORM/ODM or a database library that escapes or supports named or indexed parameter binding, and takes care of validating user input for expected types. </a:t>
            </a:r>
            <a:r>
              <a:rPr kumimoji="0" lang="en-US" sz="2800" b="1" i="0" u="none" strike="noStrike" kern="1200" cap="none" spc="0" normalizeH="0" baseline="0" noProof="0" dirty="0">
                <a:ln>
                  <a:noFill/>
                </a:ln>
                <a:solidFill>
                  <a:srgbClr val="24292E"/>
                </a:solidFill>
                <a:effectLst/>
                <a:uLnTx/>
                <a:uFillTx/>
                <a:latin typeface="Roboto"/>
                <a:ea typeface="+mn-ea"/>
                <a:cs typeface="+mn-cs"/>
              </a:rPr>
              <a:t>Never</a:t>
            </a:r>
            <a:r>
              <a:rPr kumimoji="0" lang="en-US" sz="2800" b="0" i="0" u="none" strike="noStrike" kern="1200" cap="none" spc="0" normalizeH="0" baseline="0" noProof="0" dirty="0">
                <a:ln>
                  <a:noFill/>
                </a:ln>
                <a:solidFill>
                  <a:srgbClr val="24292E"/>
                </a:solidFill>
                <a:effectLst/>
                <a:uLnTx/>
                <a:uFillTx/>
                <a:latin typeface="Roboto"/>
                <a:ea typeface="+mn-ea"/>
                <a:cs typeface="+mn-cs"/>
              </a:rPr>
              <a:t> use JS template strings or string concatenation to inject values into queries.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Un-validated user input could lead to operator injection when working with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MongoDB</a:t>
            </a:r>
            <a:r>
              <a:rPr kumimoji="0" lang="en-US" sz="2800" b="0" i="0" u="none" strike="noStrike" kern="1200" cap="none" spc="0" normalizeH="0" baseline="0" noProof="0" dirty="0">
                <a:ln>
                  <a:noFill/>
                </a:ln>
                <a:solidFill>
                  <a:srgbClr val="24292E"/>
                </a:solidFill>
                <a:effectLst/>
                <a:uLnTx/>
                <a:uFillTx/>
                <a:latin typeface="Roboto"/>
                <a:ea typeface="+mn-ea"/>
                <a:cs typeface="+mn-cs"/>
              </a:rPr>
              <a:t> for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noSQL</a:t>
            </a:r>
            <a:r>
              <a:rPr kumimoji="0" lang="en-US" sz="2800" b="0" i="0" u="none" strike="noStrike" kern="1200" cap="none" spc="0" normalizeH="0" baseline="0" noProof="0" dirty="0">
                <a:ln>
                  <a:noFill/>
                </a:ln>
                <a:solidFill>
                  <a:srgbClr val="24292E"/>
                </a:solidFill>
                <a:effectLst/>
                <a:uLnTx/>
                <a:uFillTx/>
                <a:latin typeface="Roboto"/>
                <a:ea typeface="+mn-ea"/>
                <a:cs typeface="+mn-cs"/>
              </a:rPr>
              <a:t>, and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unescaped</a:t>
            </a:r>
            <a:r>
              <a:rPr kumimoji="0" lang="en-US" sz="2800" b="0" i="0" u="none" strike="noStrike" kern="1200" cap="none" spc="0" normalizeH="0" baseline="0" noProof="0" dirty="0">
                <a:ln>
                  <a:noFill/>
                </a:ln>
                <a:solidFill>
                  <a:srgbClr val="24292E"/>
                </a:solidFill>
                <a:effectLst/>
                <a:uLnTx/>
                <a:uFillTx/>
                <a:latin typeface="Roboto"/>
                <a:ea typeface="+mn-ea"/>
                <a:cs typeface="+mn-cs"/>
              </a:rPr>
              <a:t> use of proper ORM/ODM will allow easy SQL injection attacks.</a:t>
            </a:r>
          </a:p>
        </p:txBody>
      </p:sp>
    </p:spTree>
    <p:extLst>
      <p:ext uri="{BB962C8B-B14F-4D97-AF65-F5344CB8AC3E}">
        <p14:creationId xmlns:p14="http://schemas.microsoft.com/office/powerpoint/2010/main" val="70688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2324" y="535321"/>
            <a:ext cx="10863614" cy="1338828"/>
          </a:xfrm>
        </p:spPr>
        <p:txBody>
          <a:bodyPr/>
          <a:lstStyle/>
          <a:p>
            <a:r>
              <a:rPr lang="en-US" dirty="0">
                <a:solidFill>
                  <a:srgbClr val="00B0F0"/>
                </a:solidFill>
              </a:rPr>
              <a:t>6.5. Collection of common generic security best practices (15 items)</a:t>
            </a:r>
            <a:br>
              <a:rPr lang="en-US" dirty="0">
                <a:solidFill>
                  <a:srgbClr val="00B0F0"/>
                </a:solidFill>
              </a:rPr>
            </a:br>
            <a:endParaRPr lang="en-US" dirty="0">
              <a:solidFill>
                <a:srgbClr val="00B0F0"/>
              </a:solidFill>
            </a:endParaRPr>
          </a:p>
        </p:txBody>
      </p:sp>
      <p:sp>
        <p:nvSpPr>
          <p:cNvPr id="4" name="Rectangle 3"/>
          <p:cNvSpPr/>
          <p:nvPr/>
        </p:nvSpPr>
        <p:spPr>
          <a:xfrm>
            <a:off x="572324" y="1973813"/>
            <a:ext cx="11219873" cy="206210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4292E"/>
                </a:solidFill>
                <a:effectLst/>
                <a:uLnTx/>
                <a:uFillTx/>
                <a:latin typeface="Roboto"/>
                <a:ea typeface="+mn-ea"/>
                <a:cs typeface="+mn-cs"/>
              </a:rPr>
              <a:t>TL;DR:</a:t>
            </a:r>
            <a:r>
              <a:rPr kumimoji="0" lang="en-US" sz="3200" b="0" i="0" u="none" strike="noStrike" kern="1200" cap="none" spc="0" normalizeH="0" baseline="0" noProof="0" dirty="0">
                <a:ln>
                  <a:noFill/>
                </a:ln>
                <a:solidFill>
                  <a:srgbClr val="24292E"/>
                </a:solidFill>
                <a:effectLst/>
                <a:uLnTx/>
                <a:uFillTx/>
                <a:latin typeface="Roboto"/>
                <a:ea typeface="+mn-ea"/>
                <a:cs typeface="+mn-cs"/>
              </a:rPr>
              <a:t> There are many built-in and external ways to secure your Node.js applications starting from simple steps like running your server with </a:t>
            </a:r>
            <a:r>
              <a:rPr kumimoji="0" lang="en-US" sz="3200" b="0" i="0" u="none" strike="noStrike" kern="1200" cap="none" spc="0" normalizeH="0" baseline="0" noProof="0" dirty="0" err="1">
                <a:ln>
                  <a:noFill/>
                </a:ln>
                <a:solidFill>
                  <a:srgbClr val="24292E"/>
                </a:solidFill>
                <a:effectLst/>
                <a:uLnTx/>
                <a:uFillTx/>
                <a:latin typeface="Roboto"/>
                <a:ea typeface="+mn-ea"/>
                <a:cs typeface="+mn-cs"/>
              </a:rPr>
              <a:t>ssl</a:t>
            </a:r>
            <a:r>
              <a:rPr kumimoji="0" lang="en-US" sz="3200" b="0" i="0" u="none" strike="noStrike" kern="1200" cap="none" spc="0" normalizeH="0" baseline="0" noProof="0" dirty="0">
                <a:ln>
                  <a:noFill/>
                </a:ln>
                <a:solidFill>
                  <a:srgbClr val="24292E"/>
                </a:solidFill>
                <a:effectLst/>
                <a:uLnTx/>
                <a:uFillTx/>
                <a:latin typeface="Roboto"/>
                <a:ea typeface="+mn-ea"/>
                <a:cs typeface="+mn-cs"/>
              </a:rPr>
              <a:t>/</a:t>
            </a:r>
            <a:r>
              <a:rPr kumimoji="0" lang="en-US" sz="3200" b="0" i="0" u="none" strike="noStrike" kern="1200" cap="none" spc="0" normalizeH="0" baseline="0" noProof="0" dirty="0" err="1">
                <a:ln>
                  <a:noFill/>
                </a:ln>
                <a:solidFill>
                  <a:srgbClr val="24292E"/>
                </a:solidFill>
                <a:effectLst/>
                <a:uLnTx/>
                <a:uFillTx/>
                <a:latin typeface="Roboto"/>
                <a:ea typeface="+mn-ea"/>
                <a:cs typeface="+mn-cs"/>
              </a:rPr>
              <a:t>tls</a:t>
            </a:r>
            <a:r>
              <a:rPr kumimoji="0" lang="en-US" sz="3200" b="0" i="0" u="none" strike="noStrike" kern="1200" cap="none" spc="0" normalizeH="0" baseline="0" noProof="0" dirty="0">
                <a:ln>
                  <a:noFill/>
                </a:ln>
                <a:solidFill>
                  <a:srgbClr val="24292E"/>
                </a:solidFill>
                <a:effectLst/>
                <a:uLnTx/>
                <a:uFillTx/>
                <a:latin typeface="Roboto"/>
                <a:ea typeface="+mn-ea"/>
                <a:cs typeface="+mn-cs"/>
              </a:rPr>
              <a:t> enabled to more advanced features.</a:t>
            </a:r>
            <a:endParaRPr kumimoji="0" lang="en-US" sz="3200" b="0"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2895142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2324" y="535321"/>
            <a:ext cx="10863614" cy="923330"/>
          </a:xfrm>
        </p:spPr>
        <p:txBody>
          <a:bodyPr/>
          <a:lstStyle/>
          <a:p>
            <a:r>
              <a:rPr lang="en-US" dirty="0">
                <a:solidFill>
                  <a:srgbClr val="00B0F0"/>
                </a:solidFill>
              </a:rPr>
              <a:t>Common Node.js security best practices</a:t>
            </a:r>
            <a:br>
              <a:rPr lang="en-US" dirty="0">
                <a:solidFill>
                  <a:srgbClr val="00B0F0"/>
                </a:solidFill>
              </a:rPr>
            </a:br>
            <a:endParaRPr lang="en-US" dirty="0">
              <a:solidFill>
                <a:srgbClr val="00B0F0"/>
              </a:solidFill>
            </a:endParaRPr>
          </a:p>
        </p:txBody>
      </p:sp>
      <p:sp>
        <p:nvSpPr>
          <p:cNvPr id="4" name="Rectangle 3"/>
          <p:cNvSpPr/>
          <p:nvPr/>
        </p:nvSpPr>
        <p:spPr>
          <a:xfrm>
            <a:off x="572324" y="1831309"/>
            <a:ext cx="11219873" cy="255454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A091B"/>
                </a:solidFill>
                <a:effectLst/>
                <a:uLnTx/>
                <a:uFillTx/>
                <a:latin typeface="Roboto"/>
                <a:ea typeface="+mn-ea"/>
                <a:cs typeface="+mn-cs"/>
              </a:rPr>
              <a:t>The common security guidelines section contains best practices that are standardized in many frameworks and conventions, running an application with </a:t>
            </a:r>
            <a:r>
              <a:rPr kumimoji="0" lang="en-US" sz="3200" b="0" i="0" u="none" strike="noStrike" kern="1200" cap="none" spc="0" normalizeH="0" baseline="0" noProof="0" dirty="0" err="1">
                <a:ln>
                  <a:noFill/>
                </a:ln>
                <a:solidFill>
                  <a:srgbClr val="0A091B"/>
                </a:solidFill>
                <a:effectLst/>
                <a:uLnTx/>
                <a:uFillTx/>
                <a:latin typeface="Roboto"/>
                <a:ea typeface="+mn-ea"/>
                <a:cs typeface="+mn-cs"/>
              </a:rPr>
              <a:t>ssl</a:t>
            </a:r>
            <a:r>
              <a:rPr kumimoji="0" lang="en-US" sz="3200" b="0" i="0" u="none" strike="noStrike" kern="1200" cap="none" spc="0" normalizeH="0" baseline="0" noProof="0" dirty="0">
                <a:ln>
                  <a:noFill/>
                </a:ln>
                <a:solidFill>
                  <a:srgbClr val="0A091B"/>
                </a:solidFill>
                <a:effectLst/>
                <a:uLnTx/>
                <a:uFillTx/>
                <a:latin typeface="Roboto"/>
                <a:ea typeface="+mn-ea"/>
                <a:cs typeface="+mn-cs"/>
              </a:rPr>
              <a:t>/</a:t>
            </a:r>
            <a:r>
              <a:rPr kumimoji="0" lang="en-US" sz="3200" b="0" i="0" u="none" strike="noStrike" kern="1200" cap="none" spc="0" normalizeH="0" baseline="0" noProof="0" dirty="0" err="1">
                <a:ln>
                  <a:noFill/>
                </a:ln>
                <a:solidFill>
                  <a:srgbClr val="0A091B"/>
                </a:solidFill>
                <a:effectLst/>
                <a:uLnTx/>
                <a:uFillTx/>
                <a:latin typeface="Roboto"/>
                <a:ea typeface="+mn-ea"/>
                <a:cs typeface="+mn-cs"/>
              </a:rPr>
              <a:t>tls</a:t>
            </a:r>
            <a:r>
              <a:rPr kumimoji="0" lang="en-US" sz="3200" b="0" i="0" u="none" strike="noStrike" kern="1200" cap="none" spc="0" normalizeH="0" baseline="0" noProof="0" dirty="0">
                <a:ln>
                  <a:noFill/>
                </a:ln>
                <a:solidFill>
                  <a:srgbClr val="0A091B"/>
                </a:solidFill>
                <a:effectLst/>
                <a:uLnTx/>
                <a:uFillTx/>
                <a:latin typeface="Roboto"/>
                <a:ea typeface="+mn-ea"/>
                <a:cs typeface="+mn-cs"/>
              </a:rPr>
              <a:t> for example should be a common guideline and convention followed in every setup to achieve great security benefits.</a:t>
            </a:r>
          </a:p>
        </p:txBody>
      </p:sp>
    </p:spTree>
    <p:extLst>
      <p:ext uri="{BB962C8B-B14F-4D97-AF65-F5344CB8AC3E}">
        <p14:creationId xmlns:p14="http://schemas.microsoft.com/office/powerpoint/2010/main" val="2462366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43577" y="654074"/>
            <a:ext cx="10851738" cy="747214"/>
          </a:xfrm>
        </p:spPr>
        <p:txBody>
          <a:bodyPr/>
          <a:lstStyle/>
          <a:p>
            <a:r>
              <a:rPr lang="en-US" dirty="0">
                <a:solidFill>
                  <a:srgbClr val="00B0F0"/>
                </a:solidFill>
              </a:rPr>
              <a:t>Use SSL/TLS to encrypt the client-server connection</a:t>
            </a:r>
            <a:br>
              <a:rPr lang="en-US" dirty="0">
                <a:solidFill>
                  <a:srgbClr val="00B0F0"/>
                </a:solidFill>
              </a:rPr>
            </a:br>
            <a:endParaRPr lang="en-US" dirty="0">
              <a:solidFill>
                <a:srgbClr val="00B0F0"/>
              </a:solidFill>
            </a:endParaRPr>
          </a:p>
        </p:txBody>
      </p:sp>
      <p:sp>
        <p:nvSpPr>
          <p:cNvPr id="4" name="Rectangle 3"/>
          <p:cNvSpPr/>
          <p:nvPr/>
        </p:nvSpPr>
        <p:spPr>
          <a:xfrm>
            <a:off x="643577" y="1859340"/>
            <a:ext cx="10851737" cy="341632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TL;DR:</a:t>
            </a:r>
            <a:r>
              <a:rPr kumimoji="0" lang="en-US" sz="2400" b="0" i="0" u="none" strike="noStrike" kern="1200" cap="none" spc="0" normalizeH="0" baseline="0" noProof="0" dirty="0">
                <a:ln>
                  <a:noFill/>
                </a:ln>
                <a:solidFill>
                  <a:srgbClr val="24292E"/>
                </a:solidFill>
                <a:effectLst/>
                <a:uLnTx/>
                <a:uFillTx/>
                <a:latin typeface="Roboto"/>
                <a:ea typeface="+mn-ea"/>
                <a:cs typeface="+mn-cs"/>
              </a:rPr>
              <a:t> In the times of </a:t>
            </a:r>
            <a:r>
              <a:rPr kumimoji="0" lang="en-US" sz="2400" b="0" i="0" u="none" strike="noStrike" kern="1200" cap="none" spc="0" normalizeH="0" baseline="0" noProof="0" dirty="0">
                <a:ln>
                  <a:noFill/>
                </a:ln>
                <a:solidFill>
                  <a:srgbClr val="0366D6"/>
                </a:solidFill>
                <a:effectLst/>
                <a:uLnTx/>
                <a:uFillTx/>
                <a:latin typeface="Roboto"/>
                <a:ea typeface="+mn-ea"/>
                <a:cs typeface="+mn-cs"/>
                <a:hlinkClick r:id="rId2"/>
              </a:rPr>
              <a:t>free SSL/TLS certificates</a:t>
            </a:r>
            <a:r>
              <a:rPr kumimoji="0" lang="en-US" sz="2400" b="0" i="0" u="none" strike="noStrike" kern="1200" cap="none" spc="0" normalizeH="0" baseline="0" noProof="0" dirty="0">
                <a:ln>
                  <a:noFill/>
                </a:ln>
                <a:solidFill>
                  <a:srgbClr val="24292E"/>
                </a:solidFill>
                <a:effectLst/>
                <a:uLnTx/>
                <a:uFillTx/>
                <a:latin typeface="Roboto"/>
                <a:ea typeface="+mn-ea"/>
                <a:cs typeface="+mn-cs"/>
              </a:rPr>
              <a:t> and easy configuration of those, you do no longer have to weigh advantages and disadvantages of using a secure server because the advantages such as security, support of modern technology and trust clearly outweigh the disadvantages like minimal overhead compared to pure http.</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400" b="0" i="0" u="none" strike="noStrike" kern="1200" cap="none" spc="0" normalizeH="0" baseline="0" noProof="0" dirty="0">
                <a:ln>
                  <a:noFill/>
                </a:ln>
                <a:solidFill>
                  <a:srgbClr val="24292E"/>
                </a:solidFill>
                <a:effectLst/>
                <a:uLnTx/>
                <a:uFillTx/>
                <a:latin typeface="Roboto"/>
                <a:ea typeface="+mn-ea"/>
                <a:cs typeface="+mn-cs"/>
              </a:rPr>
              <a:t> Attackers could perform man-in-the-middle attacks, spy on your users'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behaviour</a:t>
            </a:r>
            <a:r>
              <a:rPr kumimoji="0" lang="en-US" sz="2400" b="0" i="0" u="none" strike="noStrike" kern="1200" cap="none" spc="0" normalizeH="0" baseline="0" noProof="0" dirty="0">
                <a:ln>
                  <a:noFill/>
                </a:ln>
                <a:solidFill>
                  <a:srgbClr val="24292E"/>
                </a:solidFill>
                <a:effectLst/>
                <a:uLnTx/>
                <a:uFillTx/>
                <a:latin typeface="Roboto"/>
                <a:ea typeface="+mn-ea"/>
                <a:cs typeface="+mn-cs"/>
              </a:rPr>
              <a:t> and perform even more malicious actions when the connection is unencrypted</a:t>
            </a:r>
          </a:p>
        </p:txBody>
      </p:sp>
    </p:spTree>
    <p:extLst>
      <p:ext uri="{BB962C8B-B14F-4D97-AF65-F5344CB8AC3E}">
        <p14:creationId xmlns:p14="http://schemas.microsoft.com/office/powerpoint/2010/main" val="2428265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6075" y="499695"/>
            <a:ext cx="11231748" cy="923330"/>
          </a:xfrm>
        </p:spPr>
        <p:txBody>
          <a:bodyPr/>
          <a:lstStyle/>
          <a:p>
            <a:r>
              <a:rPr lang="en-US" dirty="0">
                <a:solidFill>
                  <a:srgbClr val="00B0F0"/>
                </a:solidFill>
              </a:rPr>
              <a:t>Using HTTPS to encrypt the client-server connection</a:t>
            </a:r>
            <a:br>
              <a:rPr lang="en-US" dirty="0">
                <a:solidFill>
                  <a:srgbClr val="00B0F0"/>
                </a:solidFill>
              </a:rPr>
            </a:br>
            <a:endParaRPr lang="en-US" dirty="0">
              <a:solidFill>
                <a:srgbClr val="00B0F0"/>
              </a:solidFill>
            </a:endParaRPr>
          </a:p>
        </p:txBody>
      </p:sp>
      <p:sp>
        <p:nvSpPr>
          <p:cNvPr id="5" name="Rectangle 4"/>
          <p:cNvSpPr/>
          <p:nvPr/>
        </p:nvSpPr>
        <p:spPr>
          <a:xfrm>
            <a:off x="596075" y="2161689"/>
            <a:ext cx="11231748" cy="35394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858591"/>
                </a:solidFill>
                <a:effectLst/>
                <a:uLnTx/>
                <a:uFillTx/>
                <a:latin typeface="Roboto"/>
                <a:ea typeface="+mn-ea"/>
                <a:cs typeface="+mn-cs"/>
              </a:rPr>
              <a:t>Using services like the </a:t>
            </a:r>
            <a:r>
              <a:rPr kumimoji="0" lang="en-US" sz="2800" b="0" i="0" u="none" strike="noStrike" kern="1200" cap="none" spc="0" normalizeH="0" baseline="0" noProof="0" dirty="0" err="1">
                <a:ln>
                  <a:noFill/>
                </a:ln>
                <a:solidFill>
                  <a:srgbClr val="858591"/>
                </a:solidFill>
                <a:effectLst/>
                <a:uLnTx/>
                <a:uFillTx/>
                <a:latin typeface="Roboto"/>
                <a:ea typeface="+mn-ea"/>
                <a:cs typeface="+mn-cs"/>
              </a:rPr>
              <a:t>Let'sEncrypt</a:t>
            </a:r>
            <a:r>
              <a:rPr kumimoji="0" lang="en-US" sz="2800" b="0" i="0" u="none" strike="noStrike" kern="1200" cap="none" spc="0" normalizeH="0" baseline="0" noProof="0" dirty="0">
                <a:ln>
                  <a:noFill/>
                </a:ln>
                <a:solidFill>
                  <a:srgbClr val="858591"/>
                </a:solidFill>
                <a:effectLst/>
                <a:uLnTx/>
                <a:uFillTx/>
                <a:latin typeface="Roboto"/>
                <a:ea typeface="+mn-ea"/>
                <a:cs typeface="+mn-cs"/>
              </a:rPr>
              <a:t> certificate authority providing free </a:t>
            </a:r>
            <a:r>
              <a:rPr kumimoji="0" lang="en-US" sz="2800" b="0" i="0" u="none" strike="noStrike" kern="1200" cap="none" spc="0" normalizeH="0" baseline="0" noProof="0" dirty="0" err="1">
                <a:ln>
                  <a:noFill/>
                </a:ln>
                <a:solidFill>
                  <a:srgbClr val="858591"/>
                </a:solidFill>
                <a:effectLst/>
                <a:uLnTx/>
                <a:uFillTx/>
                <a:latin typeface="Roboto"/>
                <a:ea typeface="+mn-ea"/>
                <a:cs typeface="+mn-cs"/>
              </a:rPr>
              <a:t>ssl</a:t>
            </a:r>
            <a:r>
              <a:rPr kumimoji="0" lang="en-US" sz="2800" b="0" i="0" u="none" strike="noStrike" kern="1200" cap="none" spc="0" normalizeH="0" baseline="0" noProof="0" dirty="0">
                <a:ln>
                  <a:noFill/>
                </a:ln>
                <a:solidFill>
                  <a:srgbClr val="858591"/>
                </a:solidFill>
                <a:effectLst/>
                <a:uLnTx/>
                <a:uFillTx/>
                <a:latin typeface="Roboto"/>
                <a:ea typeface="+mn-ea"/>
                <a:cs typeface="+mn-cs"/>
              </a:rPr>
              <a:t>/</a:t>
            </a:r>
            <a:r>
              <a:rPr kumimoji="0" lang="en-US" sz="2800" b="0" i="0" u="none" strike="noStrike" kern="1200" cap="none" spc="0" normalizeH="0" baseline="0" noProof="0" dirty="0" err="1">
                <a:ln>
                  <a:noFill/>
                </a:ln>
                <a:solidFill>
                  <a:srgbClr val="858591"/>
                </a:solidFill>
                <a:effectLst/>
                <a:uLnTx/>
                <a:uFillTx/>
                <a:latin typeface="Roboto"/>
                <a:ea typeface="+mn-ea"/>
                <a:cs typeface="+mn-cs"/>
              </a:rPr>
              <a:t>tls</a:t>
            </a:r>
            <a:r>
              <a:rPr kumimoji="0" lang="en-US" sz="2800" b="0" i="0" u="none" strike="noStrike" kern="1200" cap="none" spc="0" normalizeH="0" baseline="0" noProof="0" dirty="0">
                <a:ln>
                  <a:noFill/>
                </a:ln>
                <a:solidFill>
                  <a:srgbClr val="858591"/>
                </a:solidFill>
                <a:effectLst/>
                <a:uLnTx/>
                <a:uFillTx/>
                <a:latin typeface="Roboto"/>
                <a:ea typeface="+mn-ea"/>
                <a:cs typeface="+mn-cs"/>
              </a:rPr>
              <a:t> certificates, you can easily obtain a certificate to secure your application. Node.js frameworks like Express (based on the core https module) support </a:t>
            </a:r>
            <a:r>
              <a:rPr kumimoji="0" lang="en-US" sz="2800" b="0" i="0" u="none" strike="noStrike" kern="1200" cap="none" spc="0" normalizeH="0" baseline="0" noProof="0" dirty="0" err="1">
                <a:ln>
                  <a:noFill/>
                </a:ln>
                <a:solidFill>
                  <a:srgbClr val="858591"/>
                </a:solidFill>
                <a:effectLst/>
                <a:uLnTx/>
                <a:uFillTx/>
                <a:latin typeface="Roboto"/>
                <a:ea typeface="+mn-ea"/>
                <a:cs typeface="+mn-cs"/>
              </a:rPr>
              <a:t>ssl</a:t>
            </a:r>
            <a:r>
              <a:rPr kumimoji="0" lang="en-US" sz="2800" b="0" i="0" u="none" strike="noStrike" kern="1200" cap="none" spc="0" normalizeH="0" baseline="0" noProof="0" dirty="0">
                <a:ln>
                  <a:noFill/>
                </a:ln>
                <a:solidFill>
                  <a:srgbClr val="858591"/>
                </a:solidFill>
                <a:effectLst/>
                <a:uLnTx/>
                <a:uFillTx/>
                <a:latin typeface="Roboto"/>
                <a:ea typeface="+mn-ea"/>
                <a:cs typeface="+mn-cs"/>
              </a:rPr>
              <a:t>/</a:t>
            </a:r>
            <a:r>
              <a:rPr kumimoji="0" lang="en-US" sz="2800" b="0" i="0" u="none" strike="noStrike" kern="1200" cap="none" spc="0" normalizeH="0" baseline="0" noProof="0" dirty="0" err="1">
                <a:ln>
                  <a:noFill/>
                </a:ln>
                <a:solidFill>
                  <a:srgbClr val="858591"/>
                </a:solidFill>
                <a:effectLst/>
                <a:uLnTx/>
                <a:uFillTx/>
                <a:latin typeface="Roboto"/>
                <a:ea typeface="+mn-ea"/>
                <a:cs typeface="+mn-cs"/>
              </a:rPr>
              <a:t>tls</a:t>
            </a:r>
            <a:r>
              <a:rPr kumimoji="0" lang="en-US" sz="2800" b="0" i="0" u="none" strike="noStrike" kern="1200" cap="none" spc="0" normalizeH="0" baseline="0" noProof="0" dirty="0">
                <a:ln>
                  <a:noFill/>
                </a:ln>
                <a:solidFill>
                  <a:srgbClr val="858591"/>
                </a:solidFill>
                <a:effectLst/>
                <a:uLnTx/>
                <a:uFillTx/>
                <a:latin typeface="Roboto"/>
                <a:ea typeface="+mn-ea"/>
                <a:cs typeface="+mn-cs"/>
              </a:rPr>
              <a:t> based servers easily, so the configuration can be done in a few lines of additional code.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858591"/>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858591"/>
                </a:solidFill>
                <a:effectLst/>
                <a:uLnTx/>
                <a:uFillTx/>
                <a:latin typeface="Roboto"/>
                <a:ea typeface="+mn-ea"/>
                <a:cs typeface="+mn-cs"/>
              </a:rPr>
              <a:t>You can also configure </a:t>
            </a:r>
            <a:r>
              <a:rPr kumimoji="0" lang="en-US" sz="2800" b="0" i="0" u="none" strike="noStrike" kern="1200" cap="none" spc="0" normalizeH="0" baseline="0" noProof="0" dirty="0" err="1">
                <a:ln>
                  <a:noFill/>
                </a:ln>
                <a:solidFill>
                  <a:srgbClr val="858591"/>
                </a:solidFill>
                <a:effectLst/>
                <a:uLnTx/>
                <a:uFillTx/>
                <a:latin typeface="Roboto"/>
                <a:ea typeface="+mn-ea"/>
                <a:cs typeface="+mn-cs"/>
              </a:rPr>
              <a:t>ssl</a:t>
            </a:r>
            <a:r>
              <a:rPr kumimoji="0" lang="en-US" sz="2800" b="0" i="0" u="none" strike="noStrike" kern="1200" cap="none" spc="0" normalizeH="0" baseline="0" noProof="0" dirty="0">
                <a:ln>
                  <a:noFill/>
                </a:ln>
                <a:solidFill>
                  <a:srgbClr val="858591"/>
                </a:solidFill>
                <a:effectLst/>
                <a:uLnTx/>
                <a:uFillTx/>
                <a:latin typeface="Roboto"/>
                <a:ea typeface="+mn-ea"/>
                <a:cs typeface="+mn-cs"/>
              </a:rPr>
              <a:t>/</a:t>
            </a:r>
            <a:r>
              <a:rPr kumimoji="0" lang="en-US" sz="2800" b="0" i="0" u="none" strike="noStrike" kern="1200" cap="none" spc="0" normalizeH="0" baseline="0" noProof="0" dirty="0" err="1">
                <a:ln>
                  <a:noFill/>
                </a:ln>
                <a:solidFill>
                  <a:srgbClr val="858591"/>
                </a:solidFill>
                <a:effectLst/>
                <a:uLnTx/>
                <a:uFillTx/>
                <a:latin typeface="Roboto"/>
                <a:ea typeface="+mn-ea"/>
                <a:cs typeface="+mn-cs"/>
              </a:rPr>
              <a:t>tls</a:t>
            </a:r>
            <a:r>
              <a:rPr kumimoji="0" lang="en-US" sz="2800" b="0" i="0" u="none" strike="noStrike" kern="1200" cap="none" spc="0" normalizeH="0" baseline="0" noProof="0" dirty="0">
                <a:ln>
                  <a:noFill/>
                </a:ln>
                <a:solidFill>
                  <a:srgbClr val="858591"/>
                </a:solidFill>
                <a:effectLst/>
                <a:uLnTx/>
                <a:uFillTx/>
                <a:latin typeface="Roboto"/>
                <a:ea typeface="+mn-ea"/>
                <a:cs typeface="+mn-cs"/>
              </a:rPr>
              <a:t> on your reverse proxy pointing to your application for example using </a:t>
            </a:r>
            <a:r>
              <a:rPr kumimoji="0" lang="en-US" sz="2800" b="0" i="0" u="none" strike="noStrike" kern="1200" cap="none" spc="0" normalizeH="0" baseline="0" noProof="0" dirty="0" err="1">
                <a:ln>
                  <a:noFill/>
                </a:ln>
                <a:solidFill>
                  <a:srgbClr val="858591"/>
                </a:solidFill>
                <a:effectLst/>
                <a:uLnTx/>
                <a:uFillTx/>
                <a:latin typeface="Roboto"/>
                <a:ea typeface="+mn-ea"/>
                <a:cs typeface="+mn-cs"/>
              </a:rPr>
              <a:t>nginx</a:t>
            </a:r>
            <a:r>
              <a:rPr kumimoji="0" lang="en-US" sz="2800" b="0" i="0" u="none" strike="noStrike" kern="1200" cap="none" spc="0" normalizeH="0" baseline="0" noProof="0" dirty="0">
                <a:ln>
                  <a:noFill/>
                </a:ln>
                <a:solidFill>
                  <a:srgbClr val="858591"/>
                </a:solidFill>
                <a:effectLst/>
                <a:uLnTx/>
                <a:uFillTx/>
                <a:latin typeface="Roboto"/>
                <a:ea typeface="+mn-ea"/>
                <a:cs typeface="+mn-cs"/>
              </a:rPr>
              <a:t> or </a:t>
            </a:r>
            <a:r>
              <a:rPr kumimoji="0" lang="en-US" sz="2800" b="0" i="0" u="none" strike="noStrike" kern="1200" cap="none" spc="0" normalizeH="0" baseline="0" noProof="0" dirty="0" err="1">
                <a:ln>
                  <a:noFill/>
                </a:ln>
                <a:solidFill>
                  <a:srgbClr val="858591"/>
                </a:solidFill>
                <a:effectLst/>
                <a:uLnTx/>
                <a:uFillTx/>
                <a:latin typeface="Roboto"/>
                <a:ea typeface="+mn-ea"/>
                <a:cs typeface="+mn-cs"/>
              </a:rPr>
              <a:t>HAProxy</a:t>
            </a:r>
            <a:r>
              <a:rPr kumimoji="0" lang="en-US" sz="2800" b="0" i="0" u="none" strike="noStrike" kern="1200" cap="none" spc="0" normalizeH="0" baseline="0" noProof="0" dirty="0">
                <a:ln>
                  <a:noFill/>
                </a:ln>
                <a:solidFill>
                  <a:srgbClr val="858591"/>
                </a:solidFill>
                <a:effectLst/>
                <a:uLnTx/>
                <a:uFillTx/>
                <a:latin typeface="Roboto"/>
                <a:ea typeface="+mn-ea"/>
                <a:cs typeface="+mn-cs"/>
              </a:rPr>
              <a:t>.</a:t>
            </a:r>
          </a:p>
        </p:txBody>
      </p:sp>
      <p:sp>
        <p:nvSpPr>
          <p:cNvPr id="6" name="Rectangle 5"/>
          <p:cNvSpPr/>
          <p:nvPr/>
        </p:nvSpPr>
        <p:spPr>
          <a:xfrm>
            <a:off x="596075" y="1423025"/>
            <a:ext cx="447750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A091B"/>
                </a:solidFill>
                <a:effectLst/>
                <a:uLnTx/>
                <a:uFillTx/>
                <a:latin typeface="Roboto"/>
                <a:ea typeface="+mn-ea"/>
                <a:cs typeface="+mn-cs"/>
              </a:rPr>
              <a:t>One Paragraph Explainer</a:t>
            </a:r>
          </a:p>
        </p:txBody>
      </p:sp>
    </p:spTree>
    <p:extLst>
      <p:ext uri="{BB962C8B-B14F-4D97-AF65-F5344CB8AC3E}">
        <p14:creationId xmlns:p14="http://schemas.microsoft.com/office/powerpoint/2010/main" val="1637842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7" name="Title 6"/>
          <p:cNvSpPr>
            <a:spLocks noGrp="1"/>
          </p:cNvSpPr>
          <p:nvPr>
            <p:ph type="title"/>
          </p:nvPr>
        </p:nvSpPr>
        <p:spPr>
          <a:xfrm>
            <a:off x="598505" y="322332"/>
            <a:ext cx="10994989" cy="1338828"/>
          </a:xfrm>
        </p:spPr>
        <p:txBody>
          <a:bodyPr/>
          <a:lstStyle/>
          <a:p>
            <a:r>
              <a:rPr lang="en-US" dirty="0"/>
              <a:t>Code Example – Enabling SSL/TLS using the Express framework</a:t>
            </a:r>
            <a:br>
              <a:rPr lang="en-US" dirty="0"/>
            </a:br>
            <a:endParaRPr lang="uk-UA" dirty="0">
              <a:solidFill>
                <a:schemeClr val="accent1"/>
              </a:solidFill>
            </a:endParaRPr>
          </a:p>
        </p:txBody>
      </p:sp>
      <p:sp>
        <p:nvSpPr>
          <p:cNvPr id="3" name="Rectangle 1">
            <a:extLst>
              <a:ext uri="{FF2B5EF4-FFF2-40B4-BE49-F238E27FC236}">
                <a16:creationId xmlns:a16="http://schemas.microsoft.com/office/drawing/2014/main" id="{713BF653-E4DB-4753-B16C-F20D52269D80}"/>
              </a:ext>
            </a:extLst>
          </p:cNvPr>
          <p:cNvSpPr>
            <a:spLocks noChangeArrowheads="1"/>
          </p:cNvSpPr>
          <p:nvPr/>
        </p:nvSpPr>
        <p:spPr bwMode="auto">
          <a:xfrm>
            <a:off x="1828801" y="2348604"/>
            <a:ext cx="10189028" cy="2769989"/>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const</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express = require('express');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const</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https = require('https');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const</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app = express();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const</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options =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The path should be changed accordingly to your setup</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cert: </a:t>
            </a: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fs.readFileSync</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sslcert</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fullchain.pem</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key: </a:t>
            </a: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fs.readFileSync</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sslcert</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privkey.pem</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https.createServer</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(options, app).listen(443);</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p:txBody>
      </p:sp>
      <p:sp>
        <p:nvSpPr>
          <p:cNvPr id="5"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Tree>
    <p:extLst>
      <p:ext uri="{BB962C8B-B14F-4D97-AF65-F5344CB8AC3E}">
        <p14:creationId xmlns:p14="http://schemas.microsoft.com/office/powerpoint/2010/main" val="3553541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4200" y="380941"/>
            <a:ext cx="10851738" cy="923330"/>
          </a:xfrm>
        </p:spPr>
        <p:txBody>
          <a:bodyPr/>
          <a:lstStyle/>
          <a:p>
            <a:r>
              <a:rPr lang="en-US" dirty="0">
                <a:solidFill>
                  <a:srgbClr val="00B0F0"/>
                </a:solidFill>
              </a:rPr>
              <a:t>Comparing secret values and hashes securely</a:t>
            </a:r>
            <a:br>
              <a:rPr lang="en-US" dirty="0">
                <a:solidFill>
                  <a:srgbClr val="00B0F0"/>
                </a:solidFill>
              </a:rPr>
            </a:br>
            <a:endParaRPr lang="en-US" dirty="0">
              <a:solidFill>
                <a:srgbClr val="00B0F0"/>
              </a:solidFill>
            </a:endParaRPr>
          </a:p>
        </p:txBody>
      </p:sp>
      <p:sp>
        <p:nvSpPr>
          <p:cNvPr id="5" name="Rectangle 4"/>
          <p:cNvSpPr/>
          <p:nvPr/>
        </p:nvSpPr>
        <p:spPr>
          <a:xfrm>
            <a:off x="584200" y="1495209"/>
            <a:ext cx="11350501" cy="341632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A091B"/>
                </a:solidFill>
                <a:effectLst/>
                <a:uLnTx/>
                <a:uFillTx/>
                <a:latin typeface="Roboto"/>
                <a:ea typeface="+mn-ea"/>
                <a:cs typeface="+mn-cs"/>
              </a:rPr>
              <a:t>TL;DR: </a:t>
            </a:r>
            <a:r>
              <a:rPr kumimoji="0" lang="en-US" sz="2400" b="0" i="0" u="none" strike="noStrike" kern="1200" cap="none" spc="0" normalizeH="0" baseline="0" noProof="0" dirty="0">
                <a:ln>
                  <a:noFill/>
                </a:ln>
                <a:solidFill>
                  <a:srgbClr val="0A091B"/>
                </a:solidFill>
                <a:effectLst/>
                <a:uLnTx/>
                <a:uFillTx/>
                <a:latin typeface="Roboto"/>
                <a:ea typeface="+mn-ea"/>
                <a:cs typeface="+mn-cs"/>
              </a:rPr>
              <a:t>When comparing secret values or hashes like HMAC digests, you should use the </a:t>
            </a:r>
            <a:r>
              <a:rPr kumimoji="0" lang="en-US" sz="2400" b="0" i="0" u="none" strike="noStrike" kern="1200" cap="none" spc="0" normalizeH="0" baseline="0" noProof="0" dirty="0" err="1">
                <a:ln>
                  <a:noFill/>
                </a:ln>
                <a:solidFill>
                  <a:srgbClr val="0A091B"/>
                </a:solidFill>
                <a:effectLst/>
                <a:uLnTx/>
                <a:uFillTx/>
                <a:latin typeface="Roboto"/>
                <a:ea typeface="+mn-ea"/>
                <a:cs typeface="+mn-cs"/>
              </a:rPr>
              <a:t>crypto.timingSafeEqual</a:t>
            </a:r>
            <a:r>
              <a:rPr kumimoji="0" lang="en-US" sz="2400" b="0" i="0" u="none" strike="noStrike" kern="1200" cap="none" spc="0" normalizeH="0" baseline="0" noProof="0" dirty="0">
                <a:ln>
                  <a:noFill/>
                </a:ln>
                <a:solidFill>
                  <a:srgbClr val="0A091B"/>
                </a:solidFill>
                <a:effectLst/>
                <a:uLnTx/>
                <a:uFillTx/>
                <a:latin typeface="Roboto"/>
                <a:ea typeface="+mn-ea"/>
                <a:cs typeface="+mn-cs"/>
              </a:rPr>
              <a:t>(a, b) function Node provides out of the box since Node.js v6.6.0. This method compares two given objects and keeps comparing even if data does not match. The default equality comparison methods would simply return after a character mismatch, allowing timing attacks based on the operation length.</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A091B"/>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A091B"/>
                </a:solidFill>
                <a:effectLst/>
                <a:uLnTx/>
                <a:uFillTx/>
                <a:latin typeface="Roboto"/>
                <a:ea typeface="+mn-ea"/>
                <a:cs typeface="+mn-cs"/>
              </a:rPr>
              <a:t>Otherwise:</a:t>
            </a:r>
            <a:r>
              <a:rPr kumimoji="0" lang="en-US" sz="2400" b="0" i="0" u="none" strike="noStrike" kern="1200" cap="none" spc="0" normalizeH="0" baseline="0" noProof="0" dirty="0">
                <a:ln>
                  <a:noFill/>
                </a:ln>
                <a:solidFill>
                  <a:srgbClr val="0A091B"/>
                </a:solidFill>
                <a:effectLst/>
                <a:uLnTx/>
                <a:uFillTx/>
                <a:latin typeface="Roboto"/>
                <a:ea typeface="+mn-ea"/>
                <a:cs typeface="+mn-cs"/>
              </a:rPr>
              <a:t> Using default equality comparison operators you might expose critical information based on the time taken to compare two objects</a:t>
            </a:r>
          </a:p>
        </p:txBody>
      </p:sp>
    </p:spTree>
    <p:extLst>
      <p:ext uri="{BB962C8B-B14F-4D97-AF65-F5344CB8AC3E}">
        <p14:creationId xmlns:p14="http://schemas.microsoft.com/office/powerpoint/2010/main" val="753799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6074" y="487819"/>
            <a:ext cx="10578605" cy="735340"/>
          </a:xfrm>
        </p:spPr>
        <p:txBody>
          <a:bodyPr/>
          <a:lstStyle/>
          <a:p>
            <a:r>
              <a:rPr lang="en-US" dirty="0">
                <a:solidFill>
                  <a:srgbClr val="00B0F0"/>
                </a:solidFill>
              </a:rPr>
              <a:t>Generating random strings using Node.js</a:t>
            </a:r>
            <a:br>
              <a:rPr lang="en-US" dirty="0">
                <a:solidFill>
                  <a:srgbClr val="00B0F0"/>
                </a:solidFill>
              </a:rPr>
            </a:br>
            <a:endParaRPr lang="en-US" dirty="0">
              <a:solidFill>
                <a:srgbClr val="00B0F0"/>
              </a:solidFill>
            </a:endParaRPr>
          </a:p>
        </p:txBody>
      </p:sp>
      <p:sp>
        <p:nvSpPr>
          <p:cNvPr id="5" name="Rectangle 4"/>
          <p:cNvSpPr/>
          <p:nvPr/>
        </p:nvSpPr>
        <p:spPr>
          <a:xfrm>
            <a:off x="596074" y="1483333"/>
            <a:ext cx="11303001" cy="341632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A091B"/>
                </a:solidFill>
                <a:effectLst/>
                <a:uLnTx/>
                <a:uFillTx/>
                <a:latin typeface="Roboto"/>
                <a:ea typeface="+mn-ea"/>
                <a:cs typeface="+mn-cs"/>
              </a:rPr>
              <a:t>TL;DR: </a:t>
            </a:r>
            <a:r>
              <a:rPr kumimoji="0" lang="en-US" sz="2400" b="0" i="0" u="none" strike="noStrike" kern="1200" cap="none" spc="0" normalizeH="0" baseline="0" noProof="0" dirty="0">
                <a:ln>
                  <a:noFill/>
                </a:ln>
                <a:solidFill>
                  <a:srgbClr val="0A091B"/>
                </a:solidFill>
                <a:effectLst/>
                <a:uLnTx/>
                <a:uFillTx/>
                <a:latin typeface="Roboto"/>
                <a:ea typeface="+mn-ea"/>
                <a:cs typeface="+mn-cs"/>
              </a:rPr>
              <a:t>Using a custom-built function generating pseudo-random strings for tokens and other security-sensitive use cases might actually not be as random as you think, rendering your application vulnerable to cryptographic attacks. When you have to generate secure random strings, use the </a:t>
            </a:r>
            <a:r>
              <a:rPr kumimoji="0" lang="en-US" sz="2400" b="0" i="0" u="none" strike="noStrike" kern="1200" cap="none" spc="0" normalizeH="0" baseline="0" noProof="0" dirty="0" err="1">
                <a:ln>
                  <a:noFill/>
                </a:ln>
                <a:solidFill>
                  <a:srgbClr val="0A091B"/>
                </a:solidFill>
                <a:effectLst/>
                <a:uLnTx/>
                <a:uFillTx/>
                <a:latin typeface="Roboto"/>
                <a:ea typeface="+mn-ea"/>
                <a:cs typeface="+mn-cs"/>
              </a:rPr>
              <a:t>crypto.RandomBytes</a:t>
            </a:r>
            <a:r>
              <a:rPr kumimoji="0" lang="en-US" sz="2400" b="0" i="0" u="none" strike="noStrike" kern="1200" cap="none" spc="0" normalizeH="0" baseline="0" noProof="0" dirty="0">
                <a:ln>
                  <a:noFill/>
                </a:ln>
                <a:solidFill>
                  <a:srgbClr val="0A091B"/>
                </a:solidFill>
                <a:effectLst/>
                <a:uLnTx/>
                <a:uFillTx/>
                <a:latin typeface="Roboto"/>
                <a:ea typeface="+mn-ea"/>
                <a:cs typeface="+mn-cs"/>
              </a:rPr>
              <a:t>(size, [callback]) function using available entropy provided by the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A091B"/>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A091B"/>
                </a:solidFill>
                <a:effectLst/>
                <a:uLnTx/>
                <a:uFillTx/>
                <a:latin typeface="Roboto"/>
                <a:ea typeface="+mn-ea"/>
                <a:cs typeface="+mn-cs"/>
              </a:rPr>
              <a:t>Otherwise: </a:t>
            </a:r>
            <a:r>
              <a:rPr kumimoji="0" lang="en-US" sz="2400" b="0" i="0" u="none" strike="noStrike" kern="1200" cap="none" spc="0" normalizeH="0" baseline="0" noProof="0" dirty="0">
                <a:ln>
                  <a:noFill/>
                </a:ln>
                <a:solidFill>
                  <a:srgbClr val="0A091B"/>
                </a:solidFill>
                <a:effectLst/>
                <a:uLnTx/>
                <a:uFillTx/>
                <a:latin typeface="Roboto"/>
                <a:ea typeface="+mn-ea"/>
                <a:cs typeface="+mn-cs"/>
              </a:rPr>
              <a:t>When generating pseudo-random strings without cryptographically secure methods, attackers might predict and reproduce the generated results, rendering your application insecure</a:t>
            </a:r>
          </a:p>
        </p:txBody>
      </p:sp>
    </p:spTree>
    <p:extLst>
      <p:ext uri="{BB962C8B-B14F-4D97-AF65-F5344CB8AC3E}">
        <p14:creationId xmlns:p14="http://schemas.microsoft.com/office/powerpoint/2010/main" val="895980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4199" y="380941"/>
            <a:ext cx="11219873" cy="1338828"/>
          </a:xfrm>
        </p:spPr>
        <p:txBody>
          <a:bodyPr/>
          <a:lstStyle/>
          <a:p>
            <a:r>
              <a:rPr lang="en-US" dirty="0">
                <a:solidFill>
                  <a:srgbClr val="00B0F0"/>
                </a:solidFill>
              </a:rPr>
              <a:t>6.6. Adjust the response HTTP headers for enhanced security</a:t>
            </a:r>
            <a:br>
              <a:rPr lang="en-US" dirty="0">
                <a:solidFill>
                  <a:srgbClr val="00B0F0"/>
                </a:solidFill>
              </a:rPr>
            </a:br>
            <a:endParaRPr lang="en-US" dirty="0">
              <a:solidFill>
                <a:srgbClr val="00B0F0"/>
              </a:solidFill>
            </a:endParaRPr>
          </a:p>
        </p:txBody>
      </p:sp>
      <p:sp>
        <p:nvSpPr>
          <p:cNvPr id="4" name="Rectangle 3"/>
          <p:cNvSpPr/>
          <p:nvPr/>
        </p:nvSpPr>
        <p:spPr>
          <a:xfrm>
            <a:off x="584199" y="1629567"/>
            <a:ext cx="11077369" cy="310854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Your application should be using secure headers to prevent attackers from using common attacks like cross-site scripting (XSS),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clickjacking</a:t>
            </a:r>
            <a:r>
              <a:rPr kumimoji="0" lang="en-US" sz="2800" b="0" i="0" u="none" strike="noStrike" kern="1200" cap="none" spc="0" normalizeH="0" baseline="0" noProof="0" dirty="0">
                <a:ln>
                  <a:noFill/>
                </a:ln>
                <a:solidFill>
                  <a:srgbClr val="24292E"/>
                </a:solidFill>
                <a:effectLst/>
                <a:uLnTx/>
                <a:uFillTx/>
                <a:latin typeface="Roboto"/>
                <a:ea typeface="+mn-ea"/>
                <a:cs typeface="+mn-cs"/>
              </a:rPr>
              <a:t> and other malicious attacks. These can be configured easily using modules like </a:t>
            </a:r>
            <a:r>
              <a:rPr kumimoji="0" lang="en-US" sz="2800" b="0" i="0" u="none" strike="noStrike" kern="1200" cap="none" spc="0" normalizeH="0" baseline="0" noProof="0" dirty="0">
                <a:ln>
                  <a:noFill/>
                </a:ln>
                <a:solidFill>
                  <a:srgbClr val="0366D6"/>
                </a:solidFill>
                <a:effectLst/>
                <a:uLnTx/>
                <a:uFillTx/>
                <a:latin typeface="Roboto"/>
                <a:ea typeface="+mn-ea"/>
                <a:cs typeface="+mn-cs"/>
                <a:hlinkClick r:id="rId2"/>
              </a:rPr>
              <a:t>helmet</a:t>
            </a:r>
            <a:r>
              <a:rPr kumimoji="0" lang="en-US" sz="2800" b="0" i="0" u="none" strike="noStrike" kern="1200" cap="none" spc="0" normalizeH="0" baseline="0" noProof="0" dirty="0">
                <a:ln>
                  <a:noFill/>
                </a:ln>
                <a:solidFill>
                  <a:srgbClr val="24292E"/>
                </a:solidFill>
                <a:effectLst/>
                <a:uLnTx/>
                <a:uFillTx/>
                <a:latin typeface="Roboto"/>
                <a:ea typeface="+mn-ea"/>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Attackers could perform attacks on your application's users, leading to insecurity</a:t>
            </a:r>
          </a:p>
        </p:txBody>
      </p:sp>
    </p:spTree>
    <p:extLst>
      <p:ext uri="{BB962C8B-B14F-4D97-AF65-F5344CB8AC3E}">
        <p14:creationId xmlns:p14="http://schemas.microsoft.com/office/powerpoint/2010/main" val="2373583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A943-C555-46A7-B46F-914CA647AD13}"/>
              </a:ext>
            </a:extLst>
          </p:cNvPr>
          <p:cNvSpPr>
            <a:spLocks noGrp="1"/>
          </p:cNvSpPr>
          <p:nvPr>
            <p:ph type="title"/>
          </p:nvPr>
        </p:nvSpPr>
        <p:spPr>
          <a:xfrm>
            <a:off x="584200" y="380941"/>
            <a:ext cx="3632200" cy="923330"/>
          </a:xfrm>
        </p:spPr>
        <p:txBody>
          <a:bodyPr/>
          <a:lstStyle/>
          <a:p>
            <a:r>
              <a:rPr lang="en-US" dirty="0" err="1"/>
              <a:t>Async</a:t>
            </a:r>
            <a:r>
              <a:rPr lang="en-US" dirty="0"/>
              <a:t> Techniques</a:t>
            </a:r>
            <a:br>
              <a:rPr lang="en-US" dirty="0"/>
            </a:br>
            <a:r>
              <a:rPr lang="en-US" dirty="0">
                <a:solidFill>
                  <a:srgbClr val="00B0F0"/>
                </a:solidFill>
              </a:rPr>
              <a:t>Compared</a:t>
            </a:r>
          </a:p>
        </p:txBody>
      </p:sp>
      <p:graphicFrame>
        <p:nvGraphicFramePr>
          <p:cNvPr id="3" name="Table 2">
            <a:extLst>
              <a:ext uri="{FF2B5EF4-FFF2-40B4-BE49-F238E27FC236}">
                <a16:creationId xmlns:a16="http://schemas.microsoft.com/office/drawing/2014/main" id="{F0E8750F-EA4E-4AF2-B6D6-616B872B35C2}"/>
              </a:ext>
            </a:extLst>
          </p:cNvPr>
          <p:cNvGraphicFramePr>
            <a:graphicFrameLocks noGrp="1"/>
          </p:cNvGraphicFramePr>
          <p:nvPr>
            <p:extLst>
              <p:ext uri="{D42A27DB-BD31-4B8C-83A1-F6EECF244321}">
                <p14:modId xmlns:p14="http://schemas.microsoft.com/office/powerpoint/2010/main" val="2957871749"/>
              </p:ext>
            </p:extLst>
          </p:nvPr>
        </p:nvGraphicFramePr>
        <p:xfrm>
          <a:off x="191558" y="1379546"/>
          <a:ext cx="11488812" cy="5755078"/>
        </p:xfrm>
        <a:graphic>
          <a:graphicData uri="http://schemas.openxmlformats.org/drawingml/2006/table">
            <a:tbl>
              <a:tblPr firstRow="1" bandRow="1">
                <a:tableStyleId>{5940675A-B579-460E-94D1-54222C63F5DA}</a:tableStyleId>
              </a:tblPr>
              <a:tblGrid>
                <a:gridCol w="2872203">
                  <a:extLst>
                    <a:ext uri="{9D8B030D-6E8A-4147-A177-3AD203B41FA5}">
                      <a16:colId xmlns:a16="http://schemas.microsoft.com/office/drawing/2014/main" val="1254073692"/>
                    </a:ext>
                  </a:extLst>
                </a:gridCol>
                <a:gridCol w="2872203">
                  <a:extLst>
                    <a:ext uri="{9D8B030D-6E8A-4147-A177-3AD203B41FA5}">
                      <a16:colId xmlns:a16="http://schemas.microsoft.com/office/drawing/2014/main" val="3771577831"/>
                    </a:ext>
                  </a:extLst>
                </a:gridCol>
                <a:gridCol w="2872203">
                  <a:extLst>
                    <a:ext uri="{9D8B030D-6E8A-4147-A177-3AD203B41FA5}">
                      <a16:colId xmlns:a16="http://schemas.microsoft.com/office/drawing/2014/main" val="1477109874"/>
                    </a:ext>
                  </a:extLst>
                </a:gridCol>
                <a:gridCol w="2872203">
                  <a:extLst>
                    <a:ext uri="{9D8B030D-6E8A-4147-A177-3AD203B41FA5}">
                      <a16:colId xmlns:a16="http://schemas.microsoft.com/office/drawing/2014/main" val="2380017169"/>
                    </a:ext>
                  </a:extLst>
                </a:gridCol>
              </a:tblGrid>
              <a:tr h="1117600">
                <a:tc>
                  <a:txBody>
                    <a:bodyPr/>
                    <a:lstStyle/>
                    <a:p>
                      <a:pPr algn="l" rtl="0"/>
                      <a:endParaRPr lang="en-US" sz="1200" dirty="0"/>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tcPr>
                </a:tc>
                <a:tc>
                  <a:txBody>
                    <a:bodyPr/>
                    <a:lstStyle/>
                    <a:p>
                      <a:pPr marL="0" marR="0" lvl="0" indent="0" algn="l" defTabSz="1007943" rtl="0" eaLnBrk="1" fontAlgn="auto" latinLnBrk="0" hangingPunct="1">
                        <a:lnSpc>
                          <a:spcPct val="100000"/>
                        </a:lnSpc>
                        <a:spcBef>
                          <a:spcPts val="0"/>
                        </a:spcBef>
                        <a:spcAft>
                          <a:spcPts val="0"/>
                        </a:spcAft>
                        <a:buClrTx/>
                        <a:buSzTx/>
                        <a:buFontTx/>
                        <a:buNone/>
                        <a:tabLst/>
                        <a:defRPr/>
                      </a:pPr>
                      <a:r>
                        <a:rPr lang="en-US" sz="4000" b="1" dirty="0">
                          <a:latin typeface="+mj-lt"/>
                          <a:cs typeface="Calibri" panose="020F0502020204030204" pitchFamily="34" charset="0"/>
                        </a:rPr>
                        <a:t>Callback</a:t>
                      </a:r>
                    </a:p>
                    <a:p>
                      <a:pPr algn="l" rtl="0"/>
                      <a:endParaRPr lang="en-US" sz="2900" b="1" dirty="0">
                        <a:latin typeface="+mj-lt"/>
                        <a:cs typeface="Calibri" panose="020F0502020204030204" pitchFamily="34" charset="0"/>
                      </a:endParaRP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tcPr>
                </a:tc>
                <a:tc>
                  <a:txBody>
                    <a:bodyPr/>
                    <a:lstStyle/>
                    <a:p>
                      <a:pPr algn="l" rtl="0"/>
                      <a:r>
                        <a:rPr lang="en-US" sz="2900" b="1" dirty="0">
                          <a:latin typeface="+mj-lt"/>
                          <a:cs typeface="Calibri" panose="020F0502020204030204" pitchFamily="34" charset="0"/>
                        </a:rPr>
                        <a:t>Promise</a:t>
                      </a: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tcPr>
                </a:tc>
                <a:tc>
                  <a:txBody>
                    <a:bodyPr/>
                    <a:lstStyle/>
                    <a:p>
                      <a:pPr marL="0" marR="0" lvl="0" indent="0" algn="l" defTabSz="1007943" rtl="0" eaLnBrk="1" fontAlgn="auto" latinLnBrk="0" hangingPunct="1">
                        <a:lnSpc>
                          <a:spcPct val="100000"/>
                        </a:lnSpc>
                        <a:spcBef>
                          <a:spcPts val="0"/>
                        </a:spcBef>
                        <a:spcAft>
                          <a:spcPts val="0"/>
                        </a:spcAft>
                        <a:buClrTx/>
                        <a:buSzTx/>
                        <a:buFontTx/>
                        <a:buNone/>
                        <a:tabLst/>
                        <a:defRPr/>
                      </a:pPr>
                      <a:r>
                        <a:rPr lang="en-US" sz="2900" b="1" dirty="0" err="1">
                          <a:latin typeface="+mj-lt"/>
                          <a:cs typeface="Calibri" panose="020F0502020204030204" pitchFamily="34" charset="0"/>
                        </a:rPr>
                        <a:t>Async</a:t>
                      </a:r>
                      <a:r>
                        <a:rPr lang="en-US" sz="2900" b="1" dirty="0">
                          <a:latin typeface="+mj-lt"/>
                          <a:cs typeface="Calibri" panose="020F0502020204030204" pitchFamily="34" charset="0"/>
                        </a:rPr>
                        <a:t> Await</a:t>
                      </a:r>
                    </a:p>
                    <a:p>
                      <a:pPr algn="l" rtl="0"/>
                      <a:endParaRPr lang="en-US" sz="2900" b="1" dirty="0">
                        <a:latin typeface="+mj-lt"/>
                        <a:cs typeface="Calibri" panose="020F0502020204030204" pitchFamily="34" charset="0"/>
                      </a:endParaRPr>
                    </a:p>
                  </a:txBody>
                  <a:tcPr marL="60960" marR="60960" marT="30480" marB="30480">
                    <a:lnL w="12700" cap="flat" cmpd="sng" algn="ctr">
                      <a:solidFill>
                        <a:schemeClr val="bg1">
                          <a:lumMod val="50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tcPr>
                </a:tc>
                <a:extLst>
                  <a:ext uri="{0D108BD9-81ED-4DB2-BD59-A6C34878D82A}">
                    <a16:rowId xmlns:a16="http://schemas.microsoft.com/office/drawing/2014/main" val="2766164199"/>
                  </a:ext>
                </a:extLst>
              </a:tr>
              <a:tr h="547890">
                <a:tc>
                  <a:txBody>
                    <a:bodyPr/>
                    <a:lstStyle/>
                    <a:p>
                      <a:pPr algn="l" rtl="0"/>
                      <a:r>
                        <a:rPr lang="en-US" sz="1600" b="1" dirty="0"/>
                        <a:t>Nesting</a:t>
                      </a:r>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r>
                        <a:rPr lang="en-US" sz="1200" dirty="0"/>
                        <a:t>High </a:t>
                      </a: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485017010"/>
                  </a:ext>
                </a:extLst>
              </a:tr>
              <a:tr h="547890">
                <a:tc>
                  <a:txBody>
                    <a:bodyPr/>
                    <a:lstStyle/>
                    <a:p>
                      <a:pPr algn="l" rtl="0"/>
                      <a:r>
                        <a:rPr lang="en-US" sz="1600" b="1" dirty="0"/>
                        <a:t>Try-Catch</a:t>
                      </a:r>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r>
                        <a:rPr lang="en-US" sz="1200" dirty="0"/>
                        <a:t>No</a:t>
                      </a: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51260786"/>
                  </a:ext>
                </a:extLst>
              </a:tr>
              <a:tr h="649853">
                <a:tc>
                  <a:txBody>
                    <a:bodyPr/>
                    <a:lstStyle/>
                    <a:p>
                      <a:pPr algn="l" rtl="0"/>
                      <a:r>
                        <a:rPr lang="en-US" sz="1600" b="1" dirty="0"/>
                        <a:t>Debugging</a:t>
                      </a:r>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r>
                        <a:rPr lang="en-US" sz="1200" dirty="0"/>
                        <a:t>Tolerable</a:t>
                      </a: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59738135"/>
                  </a:ext>
                </a:extLst>
              </a:tr>
              <a:tr h="649853">
                <a:tc>
                  <a:txBody>
                    <a:bodyPr/>
                    <a:lstStyle/>
                    <a:p>
                      <a:pPr algn="l" rtl="0"/>
                      <a:r>
                        <a:rPr lang="en-US" sz="1600" b="1" dirty="0" err="1"/>
                        <a:t>Stacktrace</a:t>
                      </a:r>
                      <a:endParaRPr lang="en-US" sz="1600" b="1" dirty="0"/>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r>
                        <a:rPr lang="en-US" sz="1200" dirty="0"/>
                        <a:t>Named functions</a:t>
                      </a: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3025188"/>
                  </a:ext>
                </a:extLst>
              </a:tr>
              <a:tr h="649853">
                <a:tc>
                  <a:txBody>
                    <a:bodyPr/>
                    <a:lstStyle/>
                    <a:p>
                      <a:pPr algn="l" rtl="0"/>
                      <a:r>
                        <a:rPr lang="en-US" sz="1600" b="1" dirty="0"/>
                        <a:t>Synchronous loop</a:t>
                      </a:r>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r>
                        <a:rPr lang="en-US" sz="1200" dirty="0"/>
                        <a:t>No</a:t>
                      </a: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706261398"/>
                  </a:ext>
                </a:extLst>
              </a:tr>
              <a:tr h="649853">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600" b="1" dirty="0"/>
                        <a:t>Asynchronous loop</a:t>
                      </a:r>
                    </a:p>
                    <a:p>
                      <a:pPr algn="l" rtl="0"/>
                      <a:endParaRPr lang="en-US" sz="1600" b="1" dirty="0"/>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r>
                        <a:rPr lang="en-US" sz="1200" dirty="0"/>
                        <a:t>No</a:t>
                      </a: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877563290"/>
                  </a:ext>
                </a:extLst>
              </a:tr>
              <a:tr h="942286">
                <a:tc>
                  <a:txBody>
                    <a:bodyPr/>
                    <a:lstStyle/>
                    <a:p>
                      <a:pPr algn="l" rtl="0"/>
                      <a:r>
                        <a:rPr lang="en-US" sz="1600" b="1" dirty="0"/>
                        <a:t>Bottom Line</a:t>
                      </a:r>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chemeClr val="bg1">
                        <a:lumMod val="95000"/>
                      </a:schemeClr>
                    </a:solidFill>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chemeClr val="bg1">
                        <a:lumMod val="95000"/>
                      </a:schemeClr>
                    </a:solidFill>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chemeClr val="bg1">
                        <a:lumMod val="95000"/>
                      </a:schemeClr>
                    </a:solidFill>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solidFill>
                      <a:schemeClr val="bg1">
                        <a:lumMod val="95000"/>
                      </a:schemeClr>
                    </a:solidFill>
                  </a:tcPr>
                </a:tc>
                <a:extLst>
                  <a:ext uri="{0D108BD9-81ED-4DB2-BD59-A6C34878D82A}">
                    <a16:rowId xmlns:a16="http://schemas.microsoft.com/office/drawing/2014/main" val="332972113"/>
                  </a:ext>
                </a:extLst>
              </a:tr>
            </a:tbl>
          </a:graphicData>
        </a:graphic>
      </p:graphicFrame>
      <p:pic>
        <p:nvPicPr>
          <p:cNvPr id="5" name="Picture 4">
            <a:extLst>
              <a:ext uri="{FF2B5EF4-FFF2-40B4-BE49-F238E27FC236}">
                <a16:creationId xmlns:a16="http://schemas.microsoft.com/office/drawing/2014/main" id="{D899A35E-B6F5-4B79-8C72-4A7AA488E42B}"/>
              </a:ext>
            </a:extLst>
          </p:cNvPr>
          <p:cNvPicPr>
            <a:picLocks/>
          </p:cNvPicPr>
          <p:nvPr/>
        </p:nvPicPr>
        <p:blipFill>
          <a:blip r:embed="rId3">
            <a:clrChange>
              <a:clrFrom>
                <a:srgbClr val="FFFFFF"/>
              </a:clrFrom>
              <a:clrTo>
                <a:srgbClr val="FFFFFF">
                  <a:alpha val="0"/>
                </a:srgbClr>
              </a:clrTo>
            </a:clrChange>
          </a:blip>
          <a:stretch>
            <a:fillRect/>
          </a:stretch>
        </p:blipFill>
        <p:spPr>
          <a:xfrm>
            <a:off x="5453743" y="2528432"/>
            <a:ext cx="304800" cy="304800"/>
          </a:xfrm>
          <a:prstGeom prst="rect">
            <a:avLst/>
          </a:prstGeom>
        </p:spPr>
      </p:pic>
      <p:pic>
        <p:nvPicPr>
          <p:cNvPr id="7" name="Picture 6">
            <a:extLst>
              <a:ext uri="{FF2B5EF4-FFF2-40B4-BE49-F238E27FC236}">
                <a16:creationId xmlns:a16="http://schemas.microsoft.com/office/drawing/2014/main" id="{A0174874-0645-42F3-9A53-BD6F5BF3B4CC}"/>
              </a:ext>
            </a:extLst>
          </p:cNvPr>
          <p:cNvPicPr>
            <a:picLocks/>
          </p:cNvPicPr>
          <p:nvPr/>
        </p:nvPicPr>
        <p:blipFill>
          <a:blip r:embed="rId3">
            <a:clrChange>
              <a:clrFrom>
                <a:srgbClr val="FFFFFF"/>
              </a:clrFrom>
              <a:clrTo>
                <a:srgbClr val="FFFFFF">
                  <a:alpha val="0"/>
                </a:srgbClr>
              </a:clrTo>
            </a:clrChange>
          </a:blip>
          <a:stretch>
            <a:fillRect/>
          </a:stretch>
        </p:blipFill>
        <p:spPr>
          <a:xfrm>
            <a:off x="5453743" y="3071713"/>
            <a:ext cx="304800" cy="304800"/>
          </a:xfrm>
          <a:prstGeom prst="rect">
            <a:avLst/>
          </a:prstGeom>
        </p:spPr>
      </p:pic>
      <p:pic>
        <p:nvPicPr>
          <p:cNvPr id="8" name="Picture 7">
            <a:extLst>
              <a:ext uri="{FF2B5EF4-FFF2-40B4-BE49-F238E27FC236}">
                <a16:creationId xmlns:a16="http://schemas.microsoft.com/office/drawing/2014/main" id="{34DF8021-A812-4336-96CC-D09045E40B9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398876" y="3614994"/>
            <a:ext cx="304800" cy="376083"/>
          </a:xfrm>
          <a:prstGeom prst="rect">
            <a:avLst/>
          </a:prstGeom>
        </p:spPr>
      </p:pic>
      <p:pic>
        <p:nvPicPr>
          <p:cNvPr id="9" name="Picture 8">
            <a:extLst>
              <a:ext uri="{FF2B5EF4-FFF2-40B4-BE49-F238E27FC236}">
                <a16:creationId xmlns:a16="http://schemas.microsoft.com/office/drawing/2014/main" id="{46B7B0CB-B110-4C52-A405-EB092FC7303D}"/>
              </a:ext>
            </a:extLst>
          </p:cNvPr>
          <p:cNvPicPr>
            <a:picLocks/>
          </p:cNvPicPr>
          <p:nvPr/>
        </p:nvPicPr>
        <p:blipFill>
          <a:blip r:embed="rId3">
            <a:clrChange>
              <a:clrFrom>
                <a:srgbClr val="FFFFFF"/>
              </a:clrFrom>
              <a:clrTo>
                <a:srgbClr val="FFFFFF">
                  <a:alpha val="0"/>
                </a:srgbClr>
              </a:clrTo>
            </a:clrChange>
          </a:blip>
          <a:stretch>
            <a:fillRect/>
          </a:stretch>
        </p:blipFill>
        <p:spPr>
          <a:xfrm>
            <a:off x="5428772" y="4275083"/>
            <a:ext cx="304800" cy="304800"/>
          </a:xfrm>
          <a:prstGeom prst="rect">
            <a:avLst/>
          </a:prstGeom>
        </p:spPr>
      </p:pic>
      <p:pic>
        <p:nvPicPr>
          <p:cNvPr id="10" name="Picture 9">
            <a:extLst>
              <a:ext uri="{FF2B5EF4-FFF2-40B4-BE49-F238E27FC236}">
                <a16:creationId xmlns:a16="http://schemas.microsoft.com/office/drawing/2014/main" id="{F10BA232-050E-46A4-868C-3F5723189ECC}"/>
              </a:ext>
            </a:extLst>
          </p:cNvPr>
          <p:cNvPicPr>
            <a:picLocks/>
          </p:cNvPicPr>
          <p:nvPr/>
        </p:nvPicPr>
        <p:blipFill>
          <a:blip r:embed="rId3">
            <a:clrChange>
              <a:clrFrom>
                <a:srgbClr val="FFFFFF"/>
              </a:clrFrom>
              <a:clrTo>
                <a:srgbClr val="FFFFFF">
                  <a:alpha val="0"/>
                </a:srgbClr>
              </a:clrTo>
            </a:clrChange>
          </a:blip>
          <a:stretch>
            <a:fillRect/>
          </a:stretch>
        </p:blipFill>
        <p:spPr>
          <a:xfrm>
            <a:off x="5398876" y="4881608"/>
            <a:ext cx="304800" cy="304800"/>
          </a:xfrm>
          <a:prstGeom prst="rect">
            <a:avLst/>
          </a:prstGeom>
        </p:spPr>
      </p:pic>
      <p:pic>
        <p:nvPicPr>
          <p:cNvPr id="13" name="Picture 12">
            <a:extLst>
              <a:ext uri="{FF2B5EF4-FFF2-40B4-BE49-F238E27FC236}">
                <a16:creationId xmlns:a16="http://schemas.microsoft.com/office/drawing/2014/main" id="{1641190D-1848-41C3-AF1E-409C58C528B5}"/>
              </a:ext>
            </a:extLst>
          </p:cNvPr>
          <p:cNvPicPr>
            <a:picLocks/>
          </p:cNvPicPr>
          <p:nvPr/>
        </p:nvPicPr>
        <p:blipFill>
          <a:blip r:embed="rId3">
            <a:clrChange>
              <a:clrFrom>
                <a:srgbClr val="FFFFFF"/>
              </a:clrFrom>
              <a:clrTo>
                <a:srgbClr val="FFFFFF">
                  <a:alpha val="0"/>
                </a:srgbClr>
              </a:clrTo>
            </a:clrChange>
          </a:blip>
          <a:stretch>
            <a:fillRect/>
          </a:stretch>
        </p:blipFill>
        <p:spPr>
          <a:xfrm>
            <a:off x="5434938" y="5478454"/>
            <a:ext cx="304800" cy="304800"/>
          </a:xfrm>
          <a:prstGeom prst="rect">
            <a:avLst/>
          </a:prstGeom>
        </p:spPr>
      </p:pic>
    </p:spTree>
    <p:extLst>
      <p:ext uri="{BB962C8B-B14F-4D97-AF65-F5344CB8AC3E}">
        <p14:creationId xmlns:p14="http://schemas.microsoft.com/office/powerpoint/2010/main" val="3483289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4200" y="2427858"/>
            <a:ext cx="11055928" cy="224676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858591"/>
                </a:solidFill>
                <a:effectLst/>
                <a:uLnTx/>
                <a:uFillTx/>
                <a:latin typeface="Roboto"/>
                <a:ea typeface="+mn-ea"/>
                <a:cs typeface="+mn-cs"/>
              </a:rPr>
              <a:t>There are security-related headers used to secure your application further. The most important headers are listed below. You can also visit the sites linked at the bottom of this page to get more information on this topic. You can easily set these headers using the </a:t>
            </a:r>
            <a:r>
              <a:rPr kumimoji="0" lang="en-US" sz="2800" b="0" i="0" u="none" strike="noStrike" kern="1200" cap="none" spc="0" normalizeH="0" baseline="0" noProof="0" dirty="0">
                <a:ln>
                  <a:noFill/>
                </a:ln>
                <a:solidFill>
                  <a:srgbClr val="858591"/>
                </a:solidFill>
                <a:effectLst/>
                <a:uLnTx/>
                <a:uFillTx/>
                <a:latin typeface="Roboto"/>
                <a:ea typeface="+mn-ea"/>
                <a:cs typeface="+mn-cs"/>
                <a:hlinkClick r:id="rId2"/>
              </a:rPr>
              <a:t>Helmet</a:t>
            </a:r>
            <a:r>
              <a:rPr kumimoji="0" lang="en-US" sz="2800" b="0" i="0" u="none" strike="noStrike" kern="1200" cap="none" spc="0" normalizeH="0" baseline="0" noProof="0" dirty="0">
                <a:ln>
                  <a:noFill/>
                </a:ln>
                <a:solidFill>
                  <a:srgbClr val="858591"/>
                </a:solidFill>
                <a:effectLst/>
                <a:uLnTx/>
                <a:uFillTx/>
                <a:latin typeface="Roboto"/>
                <a:ea typeface="+mn-ea"/>
                <a:cs typeface="+mn-cs"/>
              </a:rPr>
              <a:t> module for express (</a:t>
            </a:r>
            <a:r>
              <a:rPr kumimoji="0" lang="en-US" sz="2800" b="0" i="0" u="none" strike="noStrike" kern="1200" cap="none" spc="0" normalizeH="0" baseline="0" noProof="0" dirty="0">
                <a:ln>
                  <a:noFill/>
                </a:ln>
                <a:solidFill>
                  <a:srgbClr val="858591"/>
                </a:solidFill>
                <a:effectLst/>
                <a:uLnTx/>
                <a:uFillTx/>
                <a:latin typeface="Roboto"/>
                <a:ea typeface="+mn-ea"/>
                <a:cs typeface="+mn-cs"/>
                <a:hlinkClick r:id="rId3"/>
              </a:rPr>
              <a:t>Helmet for </a:t>
            </a:r>
            <a:r>
              <a:rPr kumimoji="0" lang="en-US" sz="2800" b="0" i="0" u="none" strike="noStrike" kern="1200" cap="none" spc="0" normalizeH="0" baseline="0" noProof="0" dirty="0" err="1">
                <a:ln>
                  <a:noFill/>
                </a:ln>
                <a:solidFill>
                  <a:srgbClr val="858591"/>
                </a:solidFill>
                <a:effectLst/>
                <a:uLnTx/>
                <a:uFillTx/>
                <a:latin typeface="Roboto"/>
                <a:ea typeface="+mn-ea"/>
                <a:cs typeface="+mn-cs"/>
                <a:hlinkClick r:id="rId3"/>
              </a:rPr>
              <a:t>koa</a:t>
            </a:r>
            <a:r>
              <a:rPr kumimoji="0" lang="en-US" sz="2800" b="0" i="0" u="none" strike="noStrike" kern="1200" cap="none" spc="0" normalizeH="0" baseline="0" noProof="0" dirty="0">
                <a:ln>
                  <a:noFill/>
                </a:ln>
                <a:solidFill>
                  <a:srgbClr val="858591"/>
                </a:solidFill>
                <a:effectLst/>
                <a:uLnTx/>
                <a:uFillTx/>
                <a:latin typeface="Roboto"/>
                <a:ea typeface="+mn-ea"/>
                <a:cs typeface="+mn-cs"/>
              </a:rPr>
              <a:t>).</a:t>
            </a:r>
          </a:p>
        </p:txBody>
      </p:sp>
      <p:sp>
        <p:nvSpPr>
          <p:cNvPr id="5" name="Rectangle 4"/>
          <p:cNvSpPr/>
          <p:nvPr/>
        </p:nvSpPr>
        <p:spPr>
          <a:xfrm>
            <a:off x="584200" y="1597194"/>
            <a:ext cx="447750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
        <p:nvSpPr>
          <p:cNvPr id="6" name="Title 2"/>
          <p:cNvSpPr>
            <a:spLocks noGrp="1"/>
          </p:cNvSpPr>
          <p:nvPr>
            <p:ph type="title"/>
          </p:nvPr>
        </p:nvSpPr>
        <p:spPr>
          <a:xfrm>
            <a:off x="584199" y="380941"/>
            <a:ext cx="11207997" cy="923330"/>
          </a:xfrm>
        </p:spPr>
        <p:txBody>
          <a:bodyPr/>
          <a:lstStyle/>
          <a:p>
            <a:r>
              <a:rPr lang="en-US" dirty="0">
                <a:solidFill>
                  <a:srgbClr val="00B0F0"/>
                </a:solidFill>
              </a:rPr>
              <a:t>6.6. Adjust the response HTTP headers for enhanced security</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3547969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4200" y="380941"/>
            <a:ext cx="11303000" cy="1338828"/>
          </a:xfrm>
        </p:spPr>
        <p:txBody>
          <a:bodyPr/>
          <a:lstStyle/>
          <a:p>
            <a:r>
              <a:rPr lang="en-US" dirty="0">
                <a:solidFill>
                  <a:srgbClr val="00B0F0"/>
                </a:solidFill>
              </a:rPr>
              <a:t>6.7. Constantly and automatically inspect for vulnerable dependencies</a:t>
            </a:r>
            <a:br>
              <a:rPr lang="en-US" dirty="0">
                <a:solidFill>
                  <a:srgbClr val="00B0F0"/>
                </a:solidFill>
              </a:rPr>
            </a:br>
            <a:endParaRPr lang="en-US" dirty="0">
              <a:solidFill>
                <a:srgbClr val="00B0F0"/>
              </a:solidFill>
            </a:endParaRPr>
          </a:p>
        </p:txBody>
      </p:sp>
      <p:sp>
        <p:nvSpPr>
          <p:cNvPr id="4" name="Rectangle 3"/>
          <p:cNvSpPr/>
          <p:nvPr/>
        </p:nvSpPr>
        <p:spPr>
          <a:xfrm>
            <a:off x="453572" y="1590074"/>
            <a:ext cx="11303000" cy="397031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With the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npm</a:t>
            </a:r>
            <a:r>
              <a:rPr kumimoji="0" lang="en-US" sz="2800" b="0" i="0" u="none" strike="noStrike" kern="1200" cap="none" spc="0" normalizeH="0" baseline="0" noProof="0" dirty="0">
                <a:ln>
                  <a:noFill/>
                </a:ln>
                <a:solidFill>
                  <a:srgbClr val="24292E"/>
                </a:solidFill>
                <a:effectLst/>
                <a:uLnTx/>
                <a:uFillTx/>
                <a:latin typeface="Roboto"/>
                <a:ea typeface="+mn-ea"/>
                <a:cs typeface="+mn-cs"/>
              </a:rPr>
              <a:t> ecosystem it is common to have many dependencies for a project. Dependencies should always be kept in check as new vulnerabilities are found. Use tools like </a:t>
            </a:r>
            <a:r>
              <a:rPr kumimoji="0" lang="en-US" sz="2800" b="0" i="0" u="none" strike="noStrike" kern="1200" cap="none" spc="0" normalizeH="0" baseline="0" noProof="0" dirty="0" err="1">
                <a:ln>
                  <a:noFill/>
                </a:ln>
                <a:solidFill>
                  <a:srgbClr val="0366D6"/>
                </a:solidFill>
                <a:effectLst/>
                <a:uLnTx/>
                <a:uFillTx/>
                <a:latin typeface="Roboto"/>
                <a:ea typeface="+mn-ea"/>
                <a:cs typeface="+mn-cs"/>
                <a:hlinkClick r:id="rId2"/>
              </a:rPr>
              <a:t>nsp</a:t>
            </a:r>
            <a:r>
              <a:rPr kumimoji="0" lang="en-US" sz="2800" b="0" i="0" u="none" strike="noStrike" kern="1200" cap="none" spc="0" normalizeH="0" baseline="0" noProof="0" dirty="0">
                <a:ln>
                  <a:noFill/>
                </a:ln>
                <a:solidFill>
                  <a:srgbClr val="24292E"/>
                </a:solidFill>
                <a:effectLst/>
                <a:uLnTx/>
                <a:uFillTx/>
                <a:latin typeface="Roboto"/>
                <a:ea typeface="+mn-ea"/>
                <a:cs typeface="+mn-cs"/>
              </a:rPr>
              <a:t> or </a:t>
            </a:r>
            <a:r>
              <a:rPr kumimoji="0" lang="en-US" sz="2800" b="0" i="0" u="none" strike="noStrike" kern="1200" cap="none" spc="0" normalizeH="0" baseline="0" noProof="0" dirty="0" err="1">
                <a:ln>
                  <a:noFill/>
                </a:ln>
                <a:solidFill>
                  <a:srgbClr val="0366D6"/>
                </a:solidFill>
                <a:effectLst/>
                <a:uLnTx/>
                <a:uFillTx/>
                <a:latin typeface="Roboto"/>
                <a:ea typeface="+mn-ea"/>
                <a:cs typeface="+mn-cs"/>
                <a:hlinkClick r:id="rId3"/>
              </a:rPr>
              <a:t>snyk</a:t>
            </a:r>
            <a:r>
              <a:rPr kumimoji="0" lang="en-US" sz="2800" b="0" i="0" u="none" strike="noStrike" kern="1200" cap="none" spc="0" normalizeH="0" baseline="0" noProof="0" dirty="0">
                <a:ln>
                  <a:noFill/>
                </a:ln>
                <a:solidFill>
                  <a:srgbClr val="24292E"/>
                </a:solidFill>
                <a:effectLst/>
                <a:uLnTx/>
                <a:uFillTx/>
                <a:latin typeface="Roboto"/>
                <a:ea typeface="+mn-ea"/>
                <a:cs typeface="+mn-cs"/>
              </a:rPr>
              <a:t> to track, monitor and patch vulnerable dependencies. Integrate these tools with your CI setup so you catch a vulnerable dependency before it makes it to production.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An attacker could detect your web framework and attack with all it's known vulnerabilities.</a:t>
            </a:r>
          </a:p>
        </p:txBody>
      </p:sp>
    </p:spTree>
    <p:extLst>
      <p:ext uri="{BB962C8B-B14F-4D97-AF65-F5344CB8AC3E}">
        <p14:creationId xmlns:p14="http://schemas.microsoft.com/office/powerpoint/2010/main" val="2076519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4200" y="1997977"/>
            <a:ext cx="10798628" cy="415498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58591"/>
                </a:solidFill>
                <a:effectLst/>
                <a:uLnTx/>
                <a:uFillTx/>
                <a:latin typeface="Roboto"/>
                <a:ea typeface="+mn-ea"/>
                <a:cs typeface="+mn-cs"/>
              </a:rPr>
              <a:t>The majority of Node.js applications rely heavily on a large number of third party modules from NPM or Yarn package managers due to ease and speed of development. However, the downside to this benefit is the security risks of including unknown vulnerabilities into your application, which is a risk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recognised</a:t>
            </a:r>
            <a:r>
              <a:rPr kumimoji="0" lang="en-US" sz="2400" b="0" i="0" u="none" strike="noStrike" kern="1200" cap="none" spc="0" normalizeH="0" baseline="0" noProof="0" dirty="0">
                <a:ln>
                  <a:noFill/>
                </a:ln>
                <a:solidFill>
                  <a:srgbClr val="858591"/>
                </a:solidFill>
                <a:effectLst/>
                <a:uLnTx/>
                <a:uFillTx/>
                <a:latin typeface="Roboto"/>
                <a:ea typeface="+mn-ea"/>
                <a:cs typeface="+mn-cs"/>
              </a:rPr>
              <a:t> by it's place in the OWASP top critical web application security risks list.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58591"/>
                </a:solidFill>
                <a:effectLst/>
                <a:uLnTx/>
                <a:uFillTx/>
                <a:latin typeface="Roboto"/>
                <a:ea typeface="+mn-ea"/>
                <a:cs typeface="+mn-cs"/>
              </a:rPr>
              <a:t>There are a number of tools available to help identify third party packages in Node.js applications which have been identified as vulnerable by the community to mitigate the risk of introducing them into your project. These can be used periodically from CLI tools or included as part of your application's build process.</a:t>
            </a:r>
          </a:p>
        </p:txBody>
      </p:sp>
      <p:sp>
        <p:nvSpPr>
          <p:cNvPr id="5" name="Rectangle 4"/>
          <p:cNvSpPr/>
          <p:nvPr/>
        </p:nvSpPr>
        <p:spPr>
          <a:xfrm>
            <a:off x="584200" y="1389514"/>
            <a:ext cx="447750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
        <p:nvSpPr>
          <p:cNvPr id="6" name="Title 2"/>
          <p:cNvSpPr>
            <a:spLocks noGrp="1"/>
          </p:cNvSpPr>
          <p:nvPr>
            <p:ph type="title"/>
          </p:nvPr>
        </p:nvSpPr>
        <p:spPr>
          <a:xfrm>
            <a:off x="584200" y="380941"/>
            <a:ext cx="10887364" cy="923330"/>
          </a:xfrm>
        </p:spPr>
        <p:txBody>
          <a:bodyPr/>
          <a:lstStyle/>
          <a:p>
            <a:r>
              <a:rPr lang="en-US" dirty="0">
                <a:solidFill>
                  <a:srgbClr val="00B0F0"/>
                </a:solidFill>
              </a:rPr>
              <a:t>6.7. Constantly and automatically inspect for vulnerable dependencies</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3672889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4199" y="380941"/>
            <a:ext cx="11457379" cy="1338828"/>
          </a:xfrm>
        </p:spPr>
        <p:txBody>
          <a:bodyPr/>
          <a:lstStyle/>
          <a:p>
            <a:r>
              <a:rPr lang="en-US" dirty="0">
                <a:solidFill>
                  <a:srgbClr val="00B0F0"/>
                </a:solidFill>
              </a:rPr>
              <a:t>6.8. Avoid using the Node.js Crypto library for passwords, use </a:t>
            </a:r>
            <a:r>
              <a:rPr lang="en-US" dirty="0" err="1">
                <a:solidFill>
                  <a:srgbClr val="00B0F0"/>
                </a:solidFill>
              </a:rPr>
              <a:t>Bcrypt</a:t>
            </a:r>
            <a:br>
              <a:rPr lang="en-US" dirty="0">
                <a:solidFill>
                  <a:srgbClr val="00B0F0"/>
                </a:solidFill>
              </a:rPr>
            </a:br>
            <a:endParaRPr lang="en-US" dirty="0">
              <a:solidFill>
                <a:srgbClr val="00B0F0"/>
              </a:solidFill>
            </a:endParaRPr>
          </a:p>
        </p:txBody>
      </p:sp>
      <p:sp>
        <p:nvSpPr>
          <p:cNvPr id="5" name="Rectangle 4"/>
          <p:cNvSpPr/>
          <p:nvPr/>
        </p:nvSpPr>
        <p:spPr>
          <a:xfrm>
            <a:off x="584199" y="1827580"/>
            <a:ext cx="11326751" cy="35394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A091B"/>
                </a:solidFill>
                <a:effectLst/>
                <a:uLnTx/>
                <a:uFillTx/>
                <a:latin typeface="Roboto"/>
                <a:ea typeface="+mn-ea"/>
                <a:cs typeface="+mn-cs"/>
              </a:rPr>
              <a:t>TL;DR: </a:t>
            </a:r>
            <a:r>
              <a:rPr kumimoji="0" lang="en-US" sz="2800" b="0" i="0" u="none" strike="noStrike" kern="1200" cap="none" spc="0" normalizeH="0" baseline="0" noProof="0" dirty="0">
                <a:ln>
                  <a:noFill/>
                </a:ln>
                <a:solidFill>
                  <a:srgbClr val="0A091B"/>
                </a:solidFill>
                <a:effectLst/>
                <a:uLnTx/>
                <a:uFillTx/>
                <a:latin typeface="Roboto"/>
                <a:ea typeface="+mn-ea"/>
                <a:cs typeface="+mn-cs"/>
              </a:rPr>
              <a:t>Passwords or secrets (API keys) should be stored using a secure hash function like </a:t>
            </a:r>
            <a:r>
              <a:rPr kumimoji="0" lang="en-US" sz="2800" b="0" i="0" u="none" strike="noStrike" kern="1200" cap="none" spc="0" normalizeH="0" baseline="0" noProof="0" dirty="0" err="1">
                <a:ln>
                  <a:noFill/>
                </a:ln>
                <a:solidFill>
                  <a:srgbClr val="0A091B"/>
                </a:solidFill>
                <a:effectLst/>
                <a:uLnTx/>
                <a:uFillTx/>
                <a:latin typeface="Roboto"/>
                <a:ea typeface="+mn-ea"/>
                <a:cs typeface="+mn-cs"/>
              </a:rPr>
              <a:t>bcrypt</a:t>
            </a:r>
            <a:r>
              <a:rPr kumimoji="0" lang="en-US" sz="2800" b="0" i="0" u="none" strike="noStrike" kern="1200" cap="none" spc="0" normalizeH="0" baseline="0" noProof="0" dirty="0">
                <a:ln>
                  <a:noFill/>
                </a:ln>
                <a:solidFill>
                  <a:srgbClr val="0A091B"/>
                </a:solidFill>
                <a:effectLst/>
                <a:uLnTx/>
                <a:uFillTx/>
                <a:latin typeface="Roboto"/>
                <a:ea typeface="+mn-ea"/>
                <a:cs typeface="+mn-cs"/>
              </a:rPr>
              <a:t>, that should be a preferred choice over its JavaScript implementation due to performance and security reasons.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A091B"/>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A091B"/>
                </a:solidFill>
                <a:effectLst/>
                <a:uLnTx/>
                <a:uFillTx/>
                <a:latin typeface="Roboto"/>
                <a:ea typeface="+mn-ea"/>
                <a:cs typeface="+mn-cs"/>
              </a:rPr>
              <a:t>Otherwise: </a:t>
            </a:r>
            <a:r>
              <a:rPr kumimoji="0" lang="en-US" sz="2800" b="0" i="0" u="none" strike="noStrike" kern="1200" cap="none" spc="0" normalizeH="0" baseline="0" noProof="0" dirty="0">
                <a:ln>
                  <a:noFill/>
                </a:ln>
                <a:solidFill>
                  <a:srgbClr val="0A091B"/>
                </a:solidFill>
                <a:effectLst/>
                <a:uLnTx/>
                <a:uFillTx/>
                <a:latin typeface="Roboto"/>
                <a:ea typeface="+mn-ea"/>
                <a:cs typeface="+mn-cs"/>
              </a:rPr>
              <a:t>Passwords or secrets that are persisted without using a secure hash function are vulnerable to brute forcing and dictionary attacks that will lead to their disclosure eventually.</a:t>
            </a:r>
          </a:p>
        </p:txBody>
      </p:sp>
    </p:spTree>
    <p:extLst>
      <p:ext uri="{BB962C8B-B14F-4D97-AF65-F5344CB8AC3E}">
        <p14:creationId xmlns:p14="http://schemas.microsoft.com/office/powerpoint/2010/main" val="4192733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4199" y="380941"/>
            <a:ext cx="11457379" cy="1338828"/>
          </a:xfrm>
        </p:spPr>
        <p:txBody>
          <a:bodyPr/>
          <a:lstStyle/>
          <a:p>
            <a:r>
              <a:rPr lang="en-US" dirty="0">
                <a:solidFill>
                  <a:srgbClr val="00B0F0"/>
                </a:solidFill>
              </a:rPr>
              <a:t>6.8. Avoid using the Node.js Crypto library for passwords, use </a:t>
            </a:r>
            <a:r>
              <a:rPr lang="en-US" dirty="0" err="1">
                <a:solidFill>
                  <a:srgbClr val="00B0F0"/>
                </a:solidFill>
              </a:rPr>
              <a:t>Bcrypt</a:t>
            </a:r>
            <a:br>
              <a:rPr lang="en-US" dirty="0">
                <a:solidFill>
                  <a:srgbClr val="00B0F0"/>
                </a:solidFill>
              </a:rPr>
            </a:br>
            <a:endParaRPr lang="en-US" dirty="0">
              <a:solidFill>
                <a:srgbClr val="00B0F0"/>
              </a:solidFill>
            </a:endParaRPr>
          </a:p>
        </p:txBody>
      </p:sp>
      <p:sp>
        <p:nvSpPr>
          <p:cNvPr id="4" name="Rectangle 3"/>
          <p:cNvSpPr/>
          <p:nvPr/>
        </p:nvSpPr>
        <p:spPr>
          <a:xfrm>
            <a:off x="489196" y="2024876"/>
            <a:ext cx="11231749" cy="452431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58591"/>
                </a:solidFill>
                <a:effectLst/>
                <a:uLnTx/>
                <a:uFillTx/>
                <a:latin typeface="Roboto"/>
                <a:ea typeface="+mn-ea"/>
                <a:cs typeface="+mn-cs"/>
              </a:rPr>
              <a:t>When storing user passwords, using an adaptive hashing algorithm such as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bcrypt</a:t>
            </a:r>
            <a:r>
              <a:rPr kumimoji="0" lang="en-US" sz="2400" b="0" i="0" u="none" strike="noStrike" kern="1200" cap="none" spc="0" normalizeH="0" baseline="0" noProof="0" dirty="0">
                <a:ln>
                  <a:noFill/>
                </a:ln>
                <a:solidFill>
                  <a:srgbClr val="858591"/>
                </a:solidFill>
                <a:effectLst/>
                <a:uLnTx/>
                <a:uFillTx/>
                <a:latin typeface="Roboto"/>
                <a:ea typeface="+mn-ea"/>
                <a:cs typeface="+mn-cs"/>
              </a:rPr>
              <a:t>, offered by the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bcrypt</a:t>
            </a:r>
            <a:r>
              <a:rPr kumimoji="0" lang="en-US" sz="2400" b="0" i="0" u="none" strike="noStrike" kern="1200" cap="none" spc="0" normalizeH="0" baseline="0" noProof="0" dirty="0">
                <a:ln>
                  <a:noFill/>
                </a:ln>
                <a:solidFill>
                  <a:srgbClr val="858591"/>
                </a:solidFill>
                <a:effectLst/>
                <a:uLnTx/>
                <a:uFillTx/>
                <a:latin typeface="Roboto"/>
                <a:ea typeface="+mn-ea"/>
                <a:cs typeface="+mn-cs"/>
              </a:rPr>
              <a:t>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npm</a:t>
            </a:r>
            <a:r>
              <a:rPr kumimoji="0" lang="en-US" sz="2400" b="0" i="0" u="none" strike="noStrike" kern="1200" cap="none" spc="0" normalizeH="0" baseline="0" noProof="0" dirty="0">
                <a:ln>
                  <a:noFill/>
                </a:ln>
                <a:solidFill>
                  <a:srgbClr val="858591"/>
                </a:solidFill>
                <a:effectLst/>
                <a:uLnTx/>
                <a:uFillTx/>
                <a:latin typeface="Roboto"/>
                <a:ea typeface="+mn-ea"/>
                <a:cs typeface="+mn-cs"/>
              </a:rPr>
              <a:t> module is recommended as opposed to using the native Node.js Crypto module.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Math.random</a:t>
            </a:r>
            <a:r>
              <a:rPr kumimoji="0" lang="en-US" sz="2400" b="0" i="0" u="none" strike="noStrike" kern="1200" cap="none" spc="0" normalizeH="0" baseline="0" noProof="0" dirty="0">
                <a:ln>
                  <a:noFill/>
                </a:ln>
                <a:solidFill>
                  <a:srgbClr val="858591"/>
                </a:solidFill>
                <a:effectLst/>
                <a:uLnTx/>
                <a:uFillTx/>
                <a:latin typeface="Roboto"/>
                <a:ea typeface="+mn-ea"/>
                <a:cs typeface="+mn-cs"/>
              </a:rPr>
              <a:t>() should also never be used for as part of any password or token generation due to it's predictability.</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858591"/>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58591"/>
                </a:solidFill>
                <a:effectLst/>
                <a:uLnTx/>
                <a:uFillTx/>
                <a:latin typeface="Roboto"/>
                <a:ea typeface="+mn-ea"/>
                <a:cs typeface="+mn-cs"/>
              </a:rPr>
              <a:t>The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bcrypt</a:t>
            </a:r>
            <a:r>
              <a:rPr kumimoji="0" lang="en-US" sz="2400" b="0" i="0" u="none" strike="noStrike" kern="1200" cap="none" spc="0" normalizeH="0" baseline="0" noProof="0" dirty="0">
                <a:ln>
                  <a:noFill/>
                </a:ln>
                <a:solidFill>
                  <a:srgbClr val="858591"/>
                </a:solidFill>
                <a:effectLst/>
                <a:uLnTx/>
                <a:uFillTx/>
                <a:latin typeface="Roboto"/>
                <a:ea typeface="+mn-ea"/>
                <a:cs typeface="+mn-cs"/>
              </a:rPr>
              <a:t> module or similar should be used as opposed to the JavaScript implementation, as when using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bcrypt</a:t>
            </a:r>
            <a:r>
              <a:rPr kumimoji="0" lang="en-US" sz="2400" b="0" i="0" u="none" strike="noStrike" kern="1200" cap="none" spc="0" normalizeH="0" baseline="0" noProof="0" dirty="0">
                <a:ln>
                  <a:noFill/>
                </a:ln>
                <a:solidFill>
                  <a:srgbClr val="858591"/>
                </a:solidFill>
                <a:effectLst/>
                <a:uLnTx/>
                <a:uFillTx/>
                <a:latin typeface="Roboto"/>
                <a:ea typeface="+mn-ea"/>
                <a:cs typeface="+mn-cs"/>
              </a:rPr>
              <a:t>, a number of 'rounds' can be specified in order to provide a secure hash. This sets the work factor or the number of 'rounds' the data is processed for, and more hashing rounds leads to more secure hash (although this at the cost of CPU time). The introduction of hashing rounds means that the brute force factor is significantly reduced, as password crackers are slowed down increasing the time required to generate one attempt.</a:t>
            </a:r>
          </a:p>
        </p:txBody>
      </p:sp>
      <p:sp>
        <p:nvSpPr>
          <p:cNvPr id="6" name="Rectangle 5"/>
          <p:cNvSpPr/>
          <p:nvPr/>
        </p:nvSpPr>
        <p:spPr>
          <a:xfrm>
            <a:off x="584199" y="1250095"/>
            <a:ext cx="5081840"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A091B"/>
                </a:solidFill>
                <a:effectLst/>
                <a:uLnTx/>
                <a:uFillTx/>
                <a:latin typeface="Roboto"/>
                <a:ea typeface="+mn-ea"/>
                <a:cs typeface="+mn-cs"/>
              </a:rPr>
              <a:t>One Paragraph Explainer</a:t>
            </a:r>
          </a:p>
        </p:txBody>
      </p:sp>
    </p:spTree>
    <p:extLst>
      <p:ext uri="{BB962C8B-B14F-4D97-AF65-F5344CB8AC3E}">
        <p14:creationId xmlns:p14="http://schemas.microsoft.com/office/powerpoint/2010/main" val="344353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7" name="Title 6"/>
          <p:cNvSpPr>
            <a:spLocks noGrp="1"/>
          </p:cNvSpPr>
          <p:nvPr>
            <p:ph type="title"/>
          </p:nvPr>
        </p:nvSpPr>
        <p:spPr>
          <a:xfrm>
            <a:off x="607203" y="177423"/>
            <a:ext cx="8124905" cy="923330"/>
          </a:xfrm>
        </p:spPr>
        <p:txBody>
          <a:bodyPr/>
          <a:lstStyle/>
          <a:p>
            <a:br>
              <a:rPr lang="en-US" dirty="0"/>
            </a:br>
            <a:r>
              <a:rPr lang="en-US" dirty="0"/>
              <a:t>Code Example – using promises to catch errors</a:t>
            </a:r>
            <a:endParaRPr lang="uk-UA" dirty="0">
              <a:solidFill>
                <a:schemeClr val="accent1"/>
              </a:solidFill>
            </a:endParaRPr>
          </a:p>
        </p:txBody>
      </p:sp>
      <p:sp>
        <p:nvSpPr>
          <p:cNvPr id="3" name="Rectangle 1">
            <a:extLst>
              <a:ext uri="{FF2B5EF4-FFF2-40B4-BE49-F238E27FC236}">
                <a16:creationId xmlns:a16="http://schemas.microsoft.com/office/drawing/2014/main" id="{713BF653-E4DB-4753-B16C-F20D52269D80}"/>
              </a:ext>
            </a:extLst>
          </p:cNvPr>
          <p:cNvSpPr>
            <a:spLocks noChangeArrowheads="1"/>
          </p:cNvSpPr>
          <p:nvPr/>
        </p:nvSpPr>
        <p:spPr bwMode="auto">
          <a:xfrm>
            <a:off x="1699707" y="1933104"/>
            <a:ext cx="10306245" cy="3600986"/>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asynchronously generate a secure password using 10 hashing rounds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bcrypt.hash</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myPassword</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10, function(err, hash)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Store secure hash in user record</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compare a provided password input with saved hash</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bcrypt.compare</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somePassword</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hash, function(err, match)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if(match)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Passwords match</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else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Passwords don't match</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p:txBody>
      </p:sp>
      <p:sp>
        <p:nvSpPr>
          <p:cNvPr id="5"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Tree>
    <p:extLst>
      <p:ext uri="{BB962C8B-B14F-4D97-AF65-F5344CB8AC3E}">
        <p14:creationId xmlns:p14="http://schemas.microsoft.com/office/powerpoint/2010/main" val="4202360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700" y="642198"/>
            <a:ext cx="9735457" cy="923330"/>
          </a:xfrm>
        </p:spPr>
        <p:txBody>
          <a:bodyPr/>
          <a:lstStyle/>
          <a:p>
            <a:r>
              <a:rPr lang="en-US" dirty="0">
                <a:solidFill>
                  <a:srgbClr val="00B0F0"/>
                </a:solidFill>
              </a:rPr>
              <a:t>“What Other Bloggers Say”</a:t>
            </a:r>
            <a:br>
              <a:rPr lang="en-US" dirty="0">
                <a:solidFill>
                  <a:srgbClr val="00B0F0"/>
                </a:solidFill>
              </a:rPr>
            </a:br>
            <a:endParaRPr lang="en-US" dirty="0">
              <a:solidFill>
                <a:srgbClr val="00B0F0"/>
              </a:solidFill>
            </a:endParaRPr>
          </a:p>
        </p:txBody>
      </p:sp>
      <p:sp>
        <p:nvSpPr>
          <p:cNvPr id="4" name="Rectangle 3"/>
          <p:cNvSpPr/>
          <p:nvPr/>
        </p:nvSpPr>
        <p:spPr>
          <a:xfrm>
            <a:off x="631700" y="2214328"/>
            <a:ext cx="11103429" cy="156966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858591"/>
                </a:solidFill>
                <a:effectLst/>
                <a:uLnTx/>
                <a:uFillTx/>
                <a:latin typeface="Roboto"/>
                <a:ea typeface="+mn-ea"/>
                <a:cs typeface="+mn-cs"/>
              </a:rPr>
              <a:t>“... it’s not just using the right hashing algorithm. I’ve talked extensively about how the right tool also includes the necessary ingredient of “time” as part of the password hashing algorithm and what it means for the attacker who’s trying to crack passwords through brute-force.”</a:t>
            </a:r>
          </a:p>
        </p:txBody>
      </p:sp>
      <p:sp>
        <p:nvSpPr>
          <p:cNvPr id="5"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6" name="Rectangle 5"/>
          <p:cNvSpPr/>
          <p:nvPr/>
        </p:nvSpPr>
        <p:spPr>
          <a:xfrm>
            <a:off x="771896" y="5169577"/>
            <a:ext cx="303159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Roboto"/>
                <a:ea typeface="+mn-ea"/>
                <a:cs typeface="+mn-cs"/>
              </a:rPr>
              <a:t>From the blog by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A091B"/>
                </a:solidFill>
                <a:effectLst/>
                <a:uLnTx/>
                <a:uFillTx/>
                <a:latin typeface="Roboto"/>
                <a:ea typeface="+mn-ea"/>
                <a:cs typeface="+mn-cs"/>
              </a:rPr>
              <a:t>Max McCarty</a:t>
            </a:r>
          </a:p>
        </p:txBody>
      </p:sp>
    </p:spTree>
    <p:extLst>
      <p:ext uri="{BB962C8B-B14F-4D97-AF65-F5344CB8AC3E}">
        <p14:creationId xmlns:p14="http://schemas.microsoft.com/office/powerpoint/2010/main" val="1213823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4199" y="559071"/>
            <a:ext cx="10827987" cy="923330"/>
          </a:xfrm>
        </p:spPr>
        <p:txBody>
          <a:bodyPr/>
          <a:lstStyle/>
          <a:p>
            <a:r>
              <a:rPr lang="en-US" dirty="0">
                <a:solidFill>
                  <a:srgbClr val="00B0F0"/>
                </a:solidFill>
              </a:rPr>
              <a:t> 6.9. Use middleware that sanitizes input and output</a:t>
            </a:r>
            <a:br>
              <a:rPr lang="en-US" dirty="0">
                <a:solidFill>
                  <a:srgbClr val="00B0F0"/>
                </a:solidFill>
              </a:rPr>
            </a:br>
            <a:endParaRPr lang="en-US" dirty="0">
              <a:solidFill>
                <a:srgbClr val="00B0F0"/>
              </a:solidFill>
            </a:endParaRPr>
          </a:p>
        </p:txBody>
      </p:sp>
      <p:sp>
        <p:nvSpPr>
          <p:cNvPr id="4" name="Rectangle 3"/>
          <p:cNvSpPr/>
          <p:nvPr/>
        </p:nvSpPr>
        <p:spPr>
          <a:xfrm>
            <a:off x="584199" y="1578336"/>
            <a:ext cx="11255499" cy="341632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TL;DR:</a:t>
            </a:r>
            <a:r>
              <a:rPr kumimoji="0" lang="en-US" sz="2400" b="0" i="0" u="none" strike="noStrike" kern="1200" cap="none" spc="0" normalizeH="0" baseline="0" noProof="0" dirty="0">
                <a:ln>
                  <a:noFill/>
                </a:ln>
                <a:solidFill>
                  <a:srgbClr val="24292E"/>
                </a:solidFill>
                <a:effectLst/>
                <a:uLnTx/>
                <a:uFillTx/>
                <a:latin typeface="Roboto"/>
                <a:ea typeface="+mn-ea"/>
                <a:cs typeface="+mn-cs"/>
              </a:rPr>
              <a:t> Here we will write about sanitizing/escaping/encoding both the input and output. The top frontend libraries handle output encoding well, but nevertheless you should always make sure to output encode your user generated data in the correct context, and can make use of libraries such as </a:t>
            </a:r>
            <a:r>
              <a:rPr kumimoji="0" lang="en-US" sz="2400" b="0" i="0" u="none" strike="noStrike" kern="1200" cap="none" spc="0" normalizeH="0" baseline="0" noProof="0" dirty="0">
                <a:ln>
                  <a:noFill/>
                </a:ln>
                <a:solidFill>
                  <a:srgbClr val="0366D6"/>
                </a:solidFill>
                <a:effectLst/>
                <a:uLnTx/>
                <a:uFillTx/>
                <a:latin typeface="Roboto"/>
                <a:ea typeface="+mn-ea"/>
                <a:cs typeface="+mn-cs"/>
                <a:hlinkClick r:id="rId2"/>
              </a:rPr>
              <a:t>node-</a:t>
            </a:r>
            <a:r>
              <a:rPr kumimoji="0" lang="en-US" sz="2400" b="0" i="0" u="none" strike="noStrike" kern="1200" cap="none" spc="0" normalizeH="0" baseline="0" noProof="0" dirty="0" err="1">
                <a:ln>
                  <a:noFill/>
                </a:ln>
                <a:solidFill>
                  <a:srgbClr val="0366D6"/>
                </a:solidFill>
                <a:effectLst/>
                <a:uLnTx/>
                <a:uFillTx/>
                <a:latin typeface="Roboto"/>
                <a:ea typeface="+mn-ea"/>
                <a:cs typeface="+mn-cs"/>
                <a:hlinkClick r:id="rId2"/>
              </a:rPr>
              <a:t>esapi</a:t>
            </a:r>
            <a:r>
              <a:rPr kumimoji="0" lang="en-US" sz="2400" b="0" i="0" u="none" strike="noStrike" kern="1200" cap="none" spc="0" normalizeH="0" baseline="0" noProof="0" dirty="0">
                <a:ln>
                  <a:noFill/>
                </a:ln>
                <a:solidFill>
                  <a:srgbClr val="24292E"/>
                </a:solidFill>
                <a:effectLst/>
                <a:uLnTx/>
                <a:uFillTx/>
                <a:latin typeface="Roboto"/>
                <a:ea typeface="+mn-ea"/>
                <a:cs typeface="+mn-cs"/>
              </a:rPr>
              <a:t> or </a:t>
            </a:r>
            <a:r>
              <a:rPr kumimoji="0" lang="en-US" sz="2400" b="0" i="0" u="none" strike="noStrike" kern="1200" cap="none" spc="0" normalizeH="0" baseline="0" noProof="0" dirty="0">
                <a:ln>
                  <a:noFill/>
                </a:ln>
                <a:solidFill>
                  <a:srgbClr val="0366D6"/>
                </a:solidFill>
                <a:effectLst/>
                <a:uLnTx/>
                <a:uFillTx/>
                <a:latin typeface="Roboto"/>
                <a:ea typeface="+mn-ea"/>
                <a:cs typeface="+mn-cs"/>
                <a:hlinkClick r:id="rId3"/>
              </a:rPr>
              <a:t>escape-html</a:t>
            </a:r>
            <a:r>
              <a:rPr kumimoji="0" lang="en-US" sz="2400" b="0" i="0" u="none" strike="noStrike" kern="1200" cap="none" spc="0" normalizeH="0" baseline="0" noProof="0" dirty="0">
                <a:ln>
                  <a:noFill/>
                </a:ln>
                <a:solidFill>
                  <a:srgbClr val="24292E"/>
                </a:solidFill>
                <a:effectLst/>
                <a:uLnTx/>
                <a:uFillTx/>
                <a:latin typeface="Roboto"/>
                <a:ea typeface="+mn-ea"/>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400" b="0" i="0" u="none" strike="noStrike" kern="1200" cap="none" spc="0" normalizeH="0" baseline="0" noProof="0" dirty="0">
                <a:ln>
                  <a:noFill/>
                </a:ln>
                <a:solidFill>
                  <a:srgbClr val="24292E"/>
                </a:solidFill>
                <a:effectLst/>
                <a:uLnTx/>
                <a:uFillTx/>
                <a:latin typeface="Roboto"/>
                <a:ea typeface="+mn-ea"/>
                <a:cs typeface="+mn-cs"/>
              </a:rPr>
              <a:t> Failure to encode user generated when outputting it can result in XSS, Log Injection or other vulnerabilities. Input validation should always be performed to confirm one is working with expected types and data properties (length, range,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etc</a:t>
            </a:r>
            <a:r>
              <a:rPr kumimoji="0" lang="en-US" sz="2400" b="0" i="0" u="none" strike="noStrike" kern="1200" cap="none" spc="0" normalizeH="0" baseline="0" noProof="0" dirty="0">
                <a:ln>
                  <a:noFill/>
                </a:ln>
                <a:solidFill>
                  <a:srgbClr val="24292E"/>
                </a:solidFill>
                <a:effectLst/>
                <a:uLnTx/>
                <a:uFillTx/>
                <a:latin typeface="Roboto"/>
                <a:ea typeface="+mn-ea"/>
                <a:cs typeface="+mn-cs"/>
              </a:rPr>
              <a:t>).</a:t>
            </a:r>
          </a:p>
        </p:txBody>
      </p:sp>
    </p:spTree>
    <p:extLst>
      <p:ext uri="{BB962C8B-B14F-4D97-AF65-F5344CB8AC3E}">
        <p14:creationId xmlns:p14="http://schemas.microsoft.com/office/powerpoint/2010/main" val="1700000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7950" y="606572"/>
            <a:ext cx="10554855" cy="923330"/>
          </a:xfrm>
        </p:spPr>
        <p:txBody>
          <a:bodyPr/>
          <a:lstStyle/>
          <a:p>
            <a:r>
              <a:rPr lang="en-US" dirty="0">
                <a:solidFill>
                  <a:srgbClr val="00B0F0"/>
                </a:solidFill>
              </a:rPr>
              <a:t>6.10. Validate the incoming JSON schemas</a:t>
            </a:r>
            <a:br>
              <a:rPr lang="en-US" dirty="0">
                <a:solidFill>
                  <a:srgbClr val="00B0F0"/>
                </a:solidFill>
              </a:rPr>
            </a:br>
            <a:endParaRPr lang="en-US" dirty="0">
              <a:solidFill>
                <a:srgbClr val="00B0F0"/>
              </a:solidFill>
            </a:endParaRPr>
          </a:p>
        </p:txBody>
      </p:sp>
      <p:sp>
        <p:nvSpPr>
          <p:cNvPr id="4" name="Rectangle 3"/>
          <p:cNvSpPr/>
          <p:nvPr/>
        </p:nvSpPr>
        <p:spPr>
          <a:xfrm>
            <a:off x="607950" y="1423820"/>
            <a:ext cx="10664042" cy="304698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TL;DR:</a:t>
            </a:r>
            <a:r>
              <a:rPr kumimoji="0" lang="en-US" sz="2400" b="0" i="0" u="none" strike="noStrike" kern="1200" cap="none" spc="0" normalizeH="0" baseline="0" noProof="0" dirty="0">
                <a:ln>
                  <a:noFill/>
                </a:ln>
                <a:solidFill>
                  <a:srgbClr val="24292E"/>
                </a:solidFill>
                <a:effectLst/>
                <a:uLnTx/>
                <a:uFillTx/>
                <a:latin typeface="Roboto"/>
                <a:ea typeface="+mn-ea"/>
                <a:cs typeface="+mn-cs"/>
              </a:rPr>
              <a:t> Validate the incoming requests` body payload and ensure it qualifies the expectations, fail fast if it doesn't. To avoid tedious validation coding within each route you may use lightweight JSON-based validation schemas such as </a:t>
            </a:r>
            <a:r>
              <a:rPr kumimoji="0" lang="en-US" sz="2400" b="0" i="0" u="none" strike="noStrike" kern="1200" cap="none" spc="0" normalizeH="0" baseline="0" noProof="0" dirty="0" err="1">
                <a:ln>
                  <a:noFill/>
                </a:ln>
                <a:solidFill>
                  <a:srgbClr val="0366D6"/>
                </a:solidFill>
                <a:effectLst/>
                <a:uLnTx/>
                <a:uFillTx/>
                <a:latin typeface="Roboto"/>
                <a:ea typeface="+mn-ea"/>
                <a:cs typeface="+mn-cs"/>
                <a:hlinkClick r:id="rId2"/>
              </a:rPr>
              <a:t>jsonschema</a:t>
            </a:r>
            <a:r>
              <a:rPr kumimoji="0" lang="en-US" sz="2400" b="0" i="0" u="none" strike="noStrike" kern="1200" cap="none" spc="0" normalizeH="0" baseline="0" noProof="0" dirty="0">
                <a:ln>
                  <a:noFill/>
                </a:ln>
                <a:solidFill>
                  <a:srgbClr val="24292E"/>
                </a:solidFill>
                <a:effectLst/>
                <a:uLnTx/>
                <a:uFillTx/>
                <a:latin typeface="Roboto"/>
                <a:ea typeface="+mn-ea"/>
                <a:cs typeface="+mn-cs"/>
              </a:rPr>
              <a:t> or </a:t>
            </a:r>
            <a:r>
              <a:rPr kumimoji="0" lang="en-US" sz="2400" b="0" i="0" u="none" strike="noStrike" kern="1200" cap="none" spc="0" normalizeH="0" baseline="0" noProof="0" dirty="0">
                <a:ln>
                  <a:noFill/>
                </a:ln>
                <a:solidFill>
                  <a:srgbClr val="0366D6"/>
                </a:solidFill>
                <a:effectLst/>
                <a:uLnTx/>
                <a:uFillTx/>
                <a:latin typeface="Roboto"/>
                <a:ea typeface="+mn-ea"/>
                <a:cs typeface="+mn-cs"/>
                <a:hlinkClick r:id="rId3"/>
              </a:rPr>
              <a:t>JOI</a:t>
            </a:r>
            <a:endParaRPr kumimoji="0" lang="en-US" sz="2400" b="0" i="0" u="none" strike="noStrike" kern="1200" cap="none" spc="0" normalizeH="0" baseline="0" noProof="0" dirty="0">
              <a:ln>
                <a:noFill/>
              </a:ln>
              <a:solidFill>
                <a:srgbClr val="0366D6"/>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400" b="0" i="0" u="none" strike="noStrike" kern="1200" cap="none" spc="0" normalizeH="0" baseline="0" noProof="0" dirty="0">
                <a:ln>
                  <a:noFill/>
                </a:ln>
                <a:solidFill>
                  <a:srgbClr val="24292E"/>
                </a:solidFill>
                <a:effectLst/>
                <a:uLnTx/>
                <a:uFillTx/>
                <a:latin typeface="Roboto"/>
                <a:ea typeface="+mn-ea"/>
                <a:cs typeface="+mn-cs"/>
              </a:rPr>
              <a:t> Your generosity and permissive approach greatly increases the attack surface and encourage the attacker to try out many inputs until it finds some combination that crashes the application</a:t>
            </a:r>
          </a:p>
        </p:txBody>
      </p:sp>
    </p:spTree>
    <p:extLst>
      <p:ext uri="{BB962C8B-B14F-4D97-AF65-F5344CB8AC3E}">
        <p14:creationId xmlns:p14="http://schemas.microsoft.com/office/powerpoint/2010/main" val="2662955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8932" y="2180526"/>
            <a:ext cx="11319519" cy="409342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58591"/>
                </a:solidFill>
                <a:effectLst/>
                <a:uLnTx/>
                <a:uFillTx/>
                <a:latin typeface="Roboto"/>
                <a:ea typeface="+mn-ea"/>
                <a:cs typeface="+mn-cs"/>
              </a:rPr>
              <a:t>Validation is about being very explicit on what payload our app is willing to accept and failing fast should the input deviates from the expectations. This minimizes an attackers surface who can no longer try out payloads with a different structure, values and length. Practically it prevents attacks like DDOS (code is unlikely to fail when the input is well defined) and Insecure Deserialization (JSON contain no surprises ). Though validation can be coded or rely upon classes and types (TS, ES6 classes) the community seems to increasingly like JSON-based schemas as these allow declaring complex rules without coding and share the expectations with the frontend. JSON-schema is an emerging standard that is supported by many NPM libraries and tools (e.g. </a:t>
            </a:r>
            <a:r>
              <a:rPr kumimoji="0" lang="en-US" sz="2000" b="0" i="0" u="none" strike="noStrike" kern="1200" cap="none" spc="0" normalizeH="0" baseline="0" noProof="0" dirty="0" err="1">
                <a:ln>
                  <a:noFill/>
                </a:ln>
                <a:solidFill>
                  <a:srgbClr val="858591"/>
                </a:solidFill>
                <a:effectLst/>
                <a:uLnTx/>
                <a:uFillTx/>
                <a:latin typeface="Roboto"/>
                <a:ea typeface="+mn-ea"/>
                <a:cs typeface="+mn-cs"/>
                <a:hlinkClick r:id="rId2"/>
              </a:rPr>
              <a:t>jsonschema</a:t>
            </a:r>
            <a:r>
              <a:rPr kumimoji="0" lang="en-US" sz="2000" b="0" i="0" u="none" strike="noStrike" kern="1200" cap="none" spc="0" normalizeH="0" baseline="0" noProof="0" dirty="0">
                <a:ln>
                  <a:noFill/>
                </a:ln>
                <a:solidFill>
                  <a:srgbClr val="858591"/>
                </a:solidFill>
                <a:effectLst/>
                <a:uLnTx/>
                <a:uFillTx/>
                <a:latin typeface="Roboto"/>
                <a:ea typeface="+mn-ea"/>
                <a:cs typeface="+mn-cs"/>
              </a:rPr>
              <a:t>, </a:t>
            </a:r>
            <a:r>
              <a:rPr kumimoji="0" lang="en-US" sz="2000" b="0" i="0" u="none" strike="noStrike" kern="1200" cap="none" spc="0" normalizeH="0" baseline="0" noProof="0" dirty="0">
                <a:ln>
                  <a:noFill/>
                </a:ln>
                <a:solidFill>
                  <a:srgbClr val="858591"/>
                </a:solidFill>
                <a:effectLst/>
                <a:uLnTx/>
                <a:uFillTx/>
                <a:latin typeface="Roboto"/>
                <a:ea typeface="+mn-ea"/>
                <a:cs typeface="+mn-cs"/>
                <a:hlinkClick r:id="rId3"/>
              </a:rPr>
              <a:t>POSTMAN</a:t>
            </a:r>
            <a:r>
              <a:rPr kumimoji="0" lang="en-US" sz="2000" b="0" i="0" u="none" strike="noStrike" kern="1200" cap="none" spc="0" normalizeH="0" baseline="0" noProof="0" dirty="0">
                <a:ln>
                  <a:noFill/>
                </a:ln>
                <a:solidFill>
                  <a:srgbClr val="858591"/>
                </a:solidFill>
                <a:effectLst/>
                <a:uLnTx/>
                <a:uFillTx/>
                <a:latin typeface="Roboto"/>
                <a:ea typeface="+mn-ea"/>
                <a:cs typeface="+mn-cs"/>
              </a:rPr>
              <a:t>), </a:t>
            </a:r>
            <a:r>
              <a:rPr kumimoji="0" lang="en-US" sz="2000" b="0" i="0" u="none" strike="noStrike" kern="1200" cap="none" spc="0" normalizeH="0" baseline="0" noProof="0" dirty="0">
                <a:ln>
                  <a:noFill/>
                </a:ln>
                <a:solidFill>
                  <a:srgbClr val="858591"/>
                </a:solidFill>
                <a:effectLst/>
                <a:uLnTx/>
                <a:uFillTx/>
                <a:latin typeface="Roboto"/>
                <a:ea typeface="+mn-ea"/>
                <a:cs typeface="+mn-cs"/>
                <a:hlinkClick r:id="rId4"/>
              </a:rPr>
              <a:t>JOI</a:t>
            </a:r>
            <a:r>
              <a:rPr kumimoji="0" lang="en-US" sz="2000" b="0" i="0" u="none" strike="noStrike" kern="1200" cap="none" spc="0" normalizeH="0" baseline="0" noProof="0" dirty="0">
                <a:ln>
                  <a:noFill/>
                </a:ln>
                <a:solidFill>
                  <a:srgbClr val="858591"/>
                </a:solidFill>
                <a:effectLst/>
                <a:uLnTx/>
                <a:uFillTx/>
                <a:latin typeface="Roboto"/>
                <a:ea typeface="+mn-ea"/>
                <a:cs typeface="+mn-cs"/>
              </a:rPr>
              <a:t> is also highly popular with sweet syntax. Typically JSON syntax can't cover all validation scenario and custom code or pre-baked validation frameworks like </a:t>
            </a:r>
            <a:r>
              <a:rPr kumimoji="0" lang="en-US" sz="2000" b="0" i="0" u="none" strike="noStrike" kern="1200" cap="none" spc="0" normalizeH="0" baseline="0" noProof="0" dirty="0">
                <a:ln>
                  <a:noFill/>
                </a:ln>
                <a:solidFill>
                  <a:srgbClr val="858591"/>
                </a:solidFill>
                <a:effectLst/>
                <a:uLnTx/>
                <a:uFillTx/>
                <a:latin typeface="Roboto"/>
                <a:ea typeface="+mn-ea"/>
                <a:cs typeface="+mn-cs"/>
                <a:hlinkClick r:id="rId5"/>
              </a:rPr>
              <a:t>validator.js</a:t>
            </a:r>
            <a:r>
              <a:rPr kumimoji="0" lang="en-US" sz="2000" b="0" i="0" u="none" strike="noStrike" kern="1200" cap="none" spc="0" normalizeH="0" baseline="0" noProof="0" dirty="0">
                <a:ln>
                  <a:noFill/>
                </a:ln>
                <a:solidFill>
                  <a:srgbClr val="858591"/>
                </a:solidFill>
                <a:effectLst/>
                <a:uLnTx/>
                <a:uFillTx/>
                <a:latin typeface="Roboto"/>
                <a:ea typeface="+mn-ea"/>
                <a:cs typeface="+mn-cs"/>
              </a:rPr>
              <a:t> come in handy. Regardless of the chosen syntax, ensure to run the validation as early as possible - For example, by using Express middleware that validates the request body before the request is passed to the route handler</a:t>
            </a:r>
          </a:p>
        </p:txBody>
      </p:sp>
      <p:sp>
        <p:nvSpPr>
          <p:cNvPr id="5" name="Rectangle 4"/>
          <p:cNvSpPr/>
          <p:nvPr/>
        </p:nvSpPr>
        <p:spPr>
          <a:xfrm>
            <a:off x="638933" y="1562473"/>
            <a:ext cx="386035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
        <p:nvSpPr>
          <p:cNvPr id="6" name="Title 2"/>
          <p:cNvSpPr>
            <a:spLocks noGrp="1"/>
          </p:cNvSpPr>
          <p:nvPr>
            <p:ph type="title"/>
          </p:nvPr>
        </p:nvSpPr>
        <p:spPr>
          <a:xfrm>
            <a:off x="638932" y="717337"/>
            <a:ext cx="10982366" cy="923330"/>
          </a:xfrm>
        </p:spPr>
        <p:txBody>
          <a:bodyPr/>
          <a:lstStyle/>
          <a:p>
            <a:r>
              <a:rPr lang="en-US" dirty="0">
                <a:solidFill>
                  <a:srgbClr val="00B0F0"/>
                </a:solidFill>
              </a:rPr>
              <a:t>6.10. Validate the incoming JSON schemas</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1763086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A8B0-A28B-46AA-B804-4DC78B992466}"/>
              </a:ext>
            </a:extLst>
          </p:cNvPr>
          <p:cNvSpPr>
            <a:spLocks noGrp="1"/>
          </p:cNvSpPr>
          <p:nvPr>
            <p:ph type="title"/>
          </p:nvPr>
        </p:nvSpPr>
        <p:spPr>
          <a:xfrm>
            <a:off x="653211" y="564972"/>
            <a:ext cx="3632200" cy="507831"/>
          </a:xfrm>
        </p:spPr>
        <p:txBody>
          <a:bodyPr/>
          <a:lstStyle/>
          <a:p>
            <a:r>
              <a:rPr lang="en-US" dirty="0"/>
              <a:t>Option 2: Promises</a:t>
            </a:r>
            <a:endParaRPr lang="en-US" dirty="0">
              <a:solidFill>
                <a:srgbClr val="00B0F0"/>
              </a:solidFill>
            </a:endParaRPr>
          </a:p>
        </p:txBody>
      </p:sp>
      <p:sp>
        <p:nvSpPr>
          <p:cNvPr id="3" name="TextBox 2">
            <a:extLst>
              <a:ext uri="{FF2B5EF4-FFF2-40B4-BE49-F238E27FC236}">
                <a16:creationId xmlns:a16="http://schemas.microsoft.com/office/drawing/2014/main" id="{798565EB-5E04-4795-999D-D8C6722719EA}"/>
              </a:ext>
            </a:extLst>
          </p:cNvPr>
          <p:cNvSpPr txBox="1"/>
          <p:nvPr/>
        </p:nvSpPr>
        <p:spPr>
          <a:xfrm>
            <a:off x="2324492" y="1786116"/>
            <a:ext cx="8978509" cy="5017527"/>
          </a:xfrm>
          <a:prstGeom prst="rect">
            <a:avLst/>
          </a:prstGeom>
          <a:noFill/>
        </p:spPr>
        <p:txBody>
          <a:bodyPr wrap="square" rtlCol="0">
            <a:spAutoFit/>
          </a:bodyPr>
          <a:lstStyle/>
          <a:p>
            <a:pPr defTabSz="914446"/>
            <a:r>
              <a:rPr lang="en-US" sz="2667" b="1" dirty="0">
                <a:solidFill>
                  <a:srgbClr val="0A091B"/>
                </a:solidFill>
                <a:latin typeface="Roboto"/>
              </a:rPr>
              <a:t>Grown by the community, now built-in</a:t>
            </a:r>
          </a:p>
          <a:p>
            <a:pPr defTabSz="914446"/>
            <a:endParaRPr lang="en-US" sz="2667" b="1" dirty="0">
              <a:solidFill>
                <a:srgbClr val="0A091B"/>
              </a:solidFill>
              <a:latin typeface="Roboto"/>
            </a:endParaRPr>
          </a:p>
          <a:p>
            <a:pPr defTabSz="914446"/>
            <a:r>
              <a:rPr lang="en-US" sz="2667" b="1" dirty="0">
                <a:solidFill>
                  <a:srgbClr val="0A091B"/>
                </a:solidFill>
                <a:latin typeface="Roboto"/>
              </a:rPr>
              <a:t>Main idea - the </a:t>
            </a:r>
            <a:r>
              <a:rPr lang="en-US" sz="2667" b="1" dirty="0" err="1">
                <a:solidFill>
                  <a:srgbClr val="0A091B"/>
                </a:solidFill>
                <a:latin typeface="Roboto"/>
              </a:rPr>
              <a:t>async</a:t>
            </a:r>
            <a:r>
              <a:rPr lang="en-US" sz="2667" b="1" dirty="0">
                <a:solidFill>
                  <a:srgbClr val="0A091B"/>
                </a:solidFill>
                <a:latin typeface="Roboto"/>
              </a:rPr>
              <a:t> code/function immediately provide the caller with an object that will yield event when the </a:t>
            </a:r>
            <a:r>
              <a:rPr lang="en-US" sz="2667" b="1" dirty="0" err="1">
                <a:solidFill>
                  <a:srgbClr val="0A091B"/>
                </a:solidFill>
                <a:latin typeface="Roboto"/>
              </a:rPr>
              <a:t>async</a:t>
            </a:r>
            <a:r>
              <a:rPr lang="en-US" sz="2667" b="1" dirty="0">
                <a:solidFill>
                  <a:srgbClr val="0A091B"/>
                </a:solidFill>
                <a:latin typeface="Roboto"/>
              </a:rPr>
              <a:t> operation completed</a:t>
            </a:r>
          </a:p>
          <a:p>
            <a:pPr defTabSz="914446"/>
            <a:endParaRPr lang="en-US" sz="2667" b="1" dirty="0">
              <a:solidFill>
                <a:srgbClr val="0A091B"/>
              </a:solidFill>
              <a:latin typeface="Roboto"/>
            </a:endParaRPr>
          </a:p>
          <a:p>
            <a:pPr defTabSz="914446"/>
            <a:r>
              <a:rPr lang="en-US" sz="2667" b="1" i="1" dirty="0">
                <a:solidFill>
                  <a:srgbClr val="0A091B"/>
                </a:solidFill>
                <a:latin typeface="Roboto"/>
              </a:rPr>
              <a:t>//Example: call some </a:t>
            </a:r>
            <a:r>
              <a:rPr lang="en-US" sz="2667" b="1" i="1" dirty="0" err="1">
                <a:solidFill>
                  <a:srgbClr val="0A091B"/>
                </a:solidFill>
                <a:latin typeface="Roboto"/>
              </a:rPr>
              <a:t>async</a:t>
            </a:r>
            <a:r>
              <a:rPr lang="en-US" sz="2667" b="1" i="1" dirty="0">
                <a:solidFill>
                  <a:srgbClr val="0A091B"/>
                </a:solidFill>
                <a:latin typeface="Roboto"/>
              </a:rPr>
              <a:t> function</a:t>
            </a:r>
          </a:p>
          <a:p>
            <a:pPr defTabSz="914446"/>
            <a:r>
              <a:rPr lang="en-US" sz="2667" i="1" dirty="0">
                <a:solidFill>
                  <a:srgbClr val="0A091B"/>
                </a:solidFill>
                <a:latin typeface="Roboto"/>
              </a:rPr>
              <a:t>let </a:t>
            </a:r>
            <a:r>
              <a:rPr lang="en-US" sz="2667" i="1" dirty="0" err="1">
                <a:solidFill>
                  <a:srgbClr val="0A091B"/>
                </a:solidFill>
                <a:latin typeface="Roboto"/>
              </a:rPr>
              <a:t>ordersPromise</a:t>
            </a:r>
            <a:r>
              <a:rPr lang="en-US" sz="2667" i="1" dirty="0">
                <a:solidFill>
                  <a:srgbClr val="0A091B"/>
                </a:solidFill>
                <a:latin typeface="Roboto"/>
              </a:rPr>
              <a:t> = </a:t>
            </a:r>
            <a:r>
              <a:rPr lang="en-US" sz="2667" i="1" dirty="0" err="1">
                <a:solidFill>
                  <a:srgbClr val="0A091B"/>
                </a:solidFill>
                <a:latin typeface="Roboto"/>
              </a:rPr>
              <a:t>searchOrders</a:t>
            </a:r>
            <a:r>
              <a:rPr lang="en-US" sz="2667" i="1" dirty="0">
                <a:solidFill>
                  <a:srgbClr val="0A091B"/>
                </a:solidFill>
                <a:latin typeface="Roboto"/>
              </a:rPr>
              <a:t>(‘USA’);</a:t>
            </a:r>
          </a:p>
          <a:p>
            <a:pPr defTabSz="914446"/>
            <a:r>
              <a:rPr lang="en-US" sz="2667" i="1" dirty="0" err="1">
                <a:solidFill>
                  <a:srgbClr val="0A091B"/>
                </a:solidFill>
                <a:latin typeface="Roboto"/>
              </a:rPr>
              <a:t>ordersPromise.</a:t>
            </a:r>
            <a:r>
              <a:rPr lang="en-US" sz="2667" i="1" dirty="0" err="1">
                <a:solidFill>
                  <a:srgbClr val="00B0F0"/>
                </a:solidFill>
                <a:latin typeface="Roboto"/>
              </a:rPr>
              <a:t>then</a:t>
            </a:r>
            <a:r>
              <a:rPr lang="en-US" sz="2667" i="1" dirty="0">
                <a:solidFill>
                  <a:srgbClr val="00B0F0"/>
                </a:solidFill>
                <a:latin typeface="Roboto"/>
              </a:rPr>
              <a:t>(function (result) {</a:t>
            </a:r>
          </a:p>
          <a:p>
            <a:pPr defTabSz="914446"/>
            <a:r>
              <a:rPr lang="en-US" sz="2667" i="1" dirty="0">
                <a:solidFill>
                  <a:srgbClr val="00B0F0"/>
                </a:solidFill>
                <a:latin typeface="Roboto"/>
              </a:rPr>
              <a:t>	console.log(‘This are the orders’ + result)</a:t>
            </a:r>
            <a:endParaRPr lang="en-US" sz="2667" dirty="0">
              <a:solidFill>
                <a:srgbClr val="00B0F0"/>
              </a:solidFill>
              <a:latin typeface="Roboto"/>
            </a:endParaRPr>
          </a:p>
          <a:p>
            <a:pPr defTabSz="914446"/>
            <a:r>
              <a:rPr lang="en-US" sz="2667" dirty="0">
                <a:solidFill>
                  <a:srgbClr val="00B0F0"/>
                </a:solidFill>
                <a:latin typeface="Roboto"/>
              </a:rPr>
              <a:t>})</a:t>
            </a:r>
          </a:p>
          <a:p>
            <a:pPr defTabSz="914446"/>
            <a:endParaRPr lang="en-US" sz="2667" b="1" dirty="0">
              <a:solidFill>
                <a:srgbClr val="0A091B"/>
              </a:solidFill>
              <a:latin typeface="Roboto"/>
            </a:endParaRPr>
          </a:p>
        </p:txBody>
      </p:sp>
    </p:spTree>
    <p:extLst>
      <p:ext uri="{BB962C8B-B14F-4D97-AF65-F5344CB8AC3E}">
        <p14:creationId xmlns:p14="http://schemas.microsoft.com/office/powerpoint/2010/main" val="271087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7" name="Title 6"/>
          <p:cNvSpPr>
            <a:spLocks noGrp="1"/>
          </p:cNvSpPr>
          <p:nvPr>
            <p:ph type="title"/>
          </p:nvPr>
        </p:nvSpPr>
        <p:spPr>
          <a:xfrm>
            <a:off x="702205" y="541230"/>
            <a:ext cx="8124905" cy="923330"/>
          </a:xfrm>
        </p:spPr>
        <p:txBody>
          <a:bodyPr/>
          <a:lstStyle/>
          <a:p>
            <a:r>
              <a:rPr lang="en-US" dirty="0"/>
              <a:t>Example - JSON-Schema validation rules</a:t>
            </a:r>
            <a:br>
              <a:rPr lang="en-US" dirty="0"/>
            </a:br>
            <a:endParaRPr lang="uk-UA" b="0" dirty="0">
              <a:solidFill>
                <a:schemeClr val="accent1"/>
              </a:solidFill>
            </a:endParaRPr>
          </a:p>
        </p:txBody>
      </p:sp>
      <p:sp>
        <p:nvSpPr>
          <p:cNvPr id="3" name="Rectangle 1">
            <a:extLst>
              <a:ext uri="{FF2B5EF4-FFF2-40B4-BE49-F238E27FC236}">
                <a16:creationId xmlns:a16="http://schemas.microsoft.com/office/drawing/2014/main" id="{713BF653-E4DB-4753-B16C-F20D52269D80}"/>
              </a:ext>
            </a:extLst>
          </p:cNvPr>
          <p:cNvSpPr>
            <a:spLocks noChangeArrowheads="1"/>
          </p:cNvSpPr>
          <p:nvPr/>
        </p:nvSpPr>
        <p:spPr bwMode="auto">
          <a:xfrm>
            <a:off x="1616580" y="1661160"/>
            <a:ext cx="10080615" cy="4708981"/>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"$schema": "http://json-schema.org/draft-06/schema#",</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"title": "Product",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"description": "A product from Acme's catalog",</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"type": "object",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"properties":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"name":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"description": "Name of the product",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"type": "string"</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"price":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"type": "number",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7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exclusiveMinimum</a:t>
            </a: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0</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"required": ["id", "name", "price"]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p:txBody>
      </p:sp>
      <p:sp>
        <p:nvSpPr>
          <p:cNvPr id="5"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Tree>
    <p:extLst>
      <p:ext uri="{BB962C8B-B14F-4D97-AF65-F5344CB8AC3E}">
        <p14:creationId xmlns:p14="http://schemas.microsoft.com/office/powerpoint/2010/main" val="323775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7" name="Title 6"/>
          <p:cNvSpPr>
            <a:spLocks noGrp="1"/>
          </p:cNvSpPr>
          <p:nvPr>
            <p:ph type="title"/>
          </p:nvPr>
        </p:nvSpPr>
        <p:spPr>
          <a:xfrm>
            <a:off x="651944" y="528473"/>
            <a:ext cx="10888112" cy="1338828"/>
          </a:xfrm>
        </p:spPr>
        <p:txBody>
          <a:bodyPr/>
          <a:lstStyle/>
          <a:p>
            <a:r>
              <a:rPr lang="en-US" dirty="0"/>
              <a:t>Example - Validating an entity using JSON-Schema</a:t>
            </a:r>
            <a:br>
              <a:rPr lang="en-US" dirty="0"/>
            </a:br>
            <a:endParaRPr lang="uk-UA" dirty="0">
              <a:solidFill>
                <a:schemeClr val="accent1"/>
              </a:solidFill>
            </a:endParaRPr>
          </a:p>
        </p:txBody>
      </p:sp>
      <p:sp>
        <p:nvSpPr>
          <p:cNvPr id="3" name="Rectangle 1">
            <a:extLst>
              <a:ext uri="{FF2B5EF4-FFF2-40B4-BE49-F238E27FC236}">
                <a16:creationId xmlns:a16="http://schemas.microsoft.com/office/drawing/2014/main" id="{713BF653-E4DB-4753-B16C-F20D52269D80}"/>
              </a:ext>
            </a:extLst>
          </p:cNvPr>
          <p:cNvSpPr>
            <a:spLocks noChangeArrowheads="1"/>
          </p:cNvSpPr>
          <p:nvPr/>
        </p:nvSpPr>
        <p:spPr bwMode="auto">
          <a:xfrm>
            <a:off x="1616580" y="1972784"/>
            <a:ext cx="10080615" cy="4085734"/>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const</a:t>
            </a: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7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JSONValidator</a:t>
            </a: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require("</a:t>
            </a:r>
            <a:r>
              <a:rPr kumimoji="0" lang="en-US" altLang="en-US" sz="17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jsonschema</a:t>
            </a: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").Validator;</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class Product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validate()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7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var</a:t>
            </a: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v = new </a:t>
            </a:r>
            <a:r>
              <a:rPr kumimoji="0" lang="en-US" altLang="en-US" sz="17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JSONValidator</a:t>
            </a: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return </a:t>
            </a:r>
            <a:r>
              <a:rPr kumimoji="0" lang="en-US" altLang="en-US" sz="177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v.validate</a:t>
            </a: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(this, schema);</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static get schema()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//define JSON-Schema, see example above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77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p:txBody>
      </p:sp>
      <p:sp>
        <p:nvSpPr>
          <p:cNvPr id="5"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Tree>
    <p:extLst>
      <p:ext uri="{BB962C8B-B14F-4D97-AF65-F5344CB8AC3E}">
        <p14:creationId xmlns:p14="http://schemas.microsoft.com/office/powerpoint/2010/main" val="1802768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7" name="Title 6"/>
          <p:cNvSpPr>
            <a:spLocks noGrp="1"/>
          </p:cNvSpPr>
          <p:nvPr>
            <p:ph type="title"/>
          </p:nvPr>
        </p:nvSpPr>
        <p:spPr>
          <a:xfrm>
            <a:off x="651944" y="528473"/>
            <a:ext cx="10888112" cy="923330"/>
          </a:xfrm>
        </p:spPr>
        <p:txBody>
          <a:bodyPr/>
          <a:lstStyle/>
          <a:p>
            <a:r>
              <a:rPr lang="en-US" dirty="0"/>
              <a:t>Example - Usage of middleware validator</a:t>
            </a:r>
            <a:br>
              <a:rPr lang="en-US" dirty="0"/>
            </a:br>
            <a:endParaRPr lang="uk-UA" dirty="0">
              <a:solidFill>
                <a:schemeClr val="accent1"/>
              </a:solidFill>
            </a:endParaRPr>
          </a:p>
        </p:txBody>
      </p:sp>
      <p:sp>
        <p:nvSpPr>
          <p:cNvPr id="3" name="Rectangle 1">
            <a:extLst>
              <a:ext uri="{FF2B5EF4-FFF2-40B4-BE49-F238E27FC236}">
                <a16:creationId xmlns:a16="http://schemas.microsoft.com/office/drawing/2014/main" id="{713BF653-E4DB-4753-B16C-F20D52269D80}"/>
              </a:ext>
            </a:extLst>
          </p:cNvPr>
          <p:cNvSpPr>
            <a:spLocks noChangeArrowheads="1"/>
          </p:cNvSpPr>
          <p:nvPr/>
        </p:nvSpPr>
        <p:spPr bwMode="auto">
          <a:xfrm>
            <a:off x="1803266" y="3157888"/>
            <a:ext cx="10080615" cy="1000274"/>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The validator is a generic middleware that gets the entity it should validate and takes care to return</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HTTP status 400 (Bad Request) should the body payload validation fail</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router.post</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**validator(</a:t>
            </a: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Product.validate</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async</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req</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res, next) =&gt;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route handling code goes here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p:txBody>
      </p:sp>
      <p:sp>
        <p:nvSpPr>
          <p:cNvPr id="5"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Tree>
    <p:extLst>
      <p:ext uri="{BB962C8B-B14F-4D97-AF65-F5344CB8AC3E}">
        <p14:creationId xmlns:p14="http://schemas.microsoft.com/office/powerpoint/2010/main" val="3247398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700" y="642198"/>
            <a:ext cx="9735457" cy="923330"/>
          </a:xfrm>
        </p:spPr>
        <p:txBody>
          <a:bodyPr/>
          <a:lstStyle/>
          <a:p>
            <a:r>
              <a:rPr lang="en-US" dirty="0">
                <a:solidFill>
                  <a:srgbClr val="00B0F0"/>
                </a:solidFill>
              </a:rPr>
              <a:t>“What Other Bloggers Say”</a:t>
            </a:r>
            <a:br>
              <a:rPr lang="en-US" dirty="0">
                <a:solidFill>
                  <a:srgbClr val="00B0F0"/>
                </a:solidFill>
              </a:rPr>
            </a:br>
            <a:endParaRPr lang="en-US" dirty="0">
              <a:solidFill>
                <a:srgbClr val="00B0F0"/>
              </a:solidFill>
            </a:endParaRPr>
          </a:p>
        </p:txBody>
      </p:sp>
      <p:sp>
        <p:nvSpPr>
          <p:cNvPr id="4" name="Rectangle 3"/>
          <p:cNvSpPr/>
          <p:nvPr/>
        </p:nvSpPr>
        <p:spPr>
          <a:xfrm>
            <a:off x="631700" y="2214328"/>
            <a:ext cx="11103429" cy="156966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0A091B"/>
                </a:solidFill>
                <a:effectLst/>
                <a:uLnTx/>
                <a:uFillTx/>
                <a:latin typeface="Roboto"/>
                <a:ea typeface="+mn-ea"/>
                <a:cs typeface="+mn-cs"/>
              </a:rPr>
              <a:t>“Validating user input is one of the most important things to do when it comes to the security of your application. Failing to do it correctly can open up your application and users to a wide range of attacks, including command injection, SQL injection or stored cross-site scripting.”</a:t>
            </a:r>
            <a:endParaRPr kumimoji="0" lang="en-US" sz="2400" b="0" i="1" u="none" strike="noStrike" kern="1200" cap="none" spc="0" normalizeH="0" baseline="0" noProof="0" dirty="0">
              <a:ln>
                <a:noFill/>
              </a:ln>
              <a:solidFill>
                <a:srgbClr val="858591"/>
              </a:solidFill>
              <a:effectLst/>
              <a:uLnTx/>
              <a:uFillTx/>
              <a:latin typeface="Roboto"/>
              <a:ea typeface="+mn-ea"/>
              <a:cs typeface="+mn-cs"/>
            </a:endParaRPr>
          </a:p>
        </p:txBody>
      </p:sp>
      <p:sp>
        <p:nvSpPr>
          <p:cNvPr id="5" name="Freeform 41"/>
          <p:cNvSpPr>
            <a:spLocks noEditPoints="1"/>
          </p:cNvSpPr>
          <p:nvPr/>
        </p:nvSpPr>
        <p:spPr bwMode="auto">
          <a:xfrm>
            <a:off x="10529515" y="11446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6" name="Rectangle 5"/>
          <p:cNvSpPr/>
          <p:nvPr/>
        </p:nvSpPr>
        <p:spPr>
          <a:xfrm>
            <a:off x="771896" y="5169577"/>
            <a:ext cx="3724096"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Roboto"/>
                <a:ea typeface="+mn-ea"/>
                <a:cs typeface="+mn-cs"/>
              </a:rPr>
              <a:t>From the blog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A091B"/>
                </a:solidFill>
                <a:effectLst/>
                <a:uLnTx/>
                <a:uFillTx/>
                <a:latin typeface="Roboto"/>
                <a:ea typeface="+mn-ea"/>
                <a:cs typeface="+mn-cs"/>
              </a:rPr>
              <a:t>Nemeth </a:t>
            </a:r>
            <a:r>
              <a:rPr kumimoji="0" lang="en-US" sz="3600" b="1" i="0" u="none" strike="noStrike" kern="1200" cap="none" spc="0" normalizeH="0" baseline="0" noProof="0" dirty="0" err="1">
                <a:ln>
                  <a:noFill/>
                </a:ln>
                <a:solidFill>
                  <a:srgbClr val="0A091B"/>
                </a:solidFill>
                <a:effectLst/>
                <a:uLnTx/>
                <a:uFillTx/>
                <a:latin typeface="Roboto"/>
                <a:ea typeface="+mn-ea"/>
                <a:cs typeface="+mn-cs"/>
              </a:rPr>
              <a:t>Gergley</a:t>
            </a:r>
            <a:endParaRPr kumimoji="0" lang="en-US" sz="3600"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3856182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4200" y="559071"/>
            <a:ext cx="9961088" cy="604711"/>
          </a:xfrm>
        </p:spPr>
        <p:txBody>
          <a:bodyPr/>
          <a:lstStyle/>
          <a:p>
            <a:r>
              <a:rPr lang="en-US" dirty="0">
                <a:solidFill>
                  <a:srgbClr val="00B0F0"/>
                </a:solidFill>
              </a:rPr>
              <a:t>6.11. Support blacklisting JWT tokens</a:t>
            </a:r>
            <a:br>
              <a:rPr lang="en-US" dirty="0">
                <a:solidFill>
                  <a:srgbClr val="00B0F0"/>
                </a:solidFill>
              </a:rPr>
            </a:br>
            <a:endParaRPr lang="en-US" dirty="0">
              <a:solidFill>
                <a:srgbClr val="00B0F0"/>
              </a:solidFill>
            </a:endParaRPr>
          </a:p>
        </p:txBody>
      </p:sp>
      <p:sp>
        <p:nvSpPr>
          <p:cNvPr id="4" name="Rectangle 3"/>
          <p:cNvSpPr/>
          <p:nvPr/>
        </p:nvSpPr>
        <p:spPr>
          <a:xfrm>
            <a:off x="584201" y="1356434"/>
            <a:ext cx="11112994" cy="403187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4292E"/>
                </a:solidFill>
                <a:effectLst/>
                <a:uLnTx/>
                <a:uFillTx/>
                <a:latin typeface="Roboto"/>
                <a:ea typeface="+mn-ea"/>
                <a:cs typeface="+mn-cs"/>
              </a:rPr>
              <a:t>TL;DR:</a:t>
            </a:r>
            <a:r>
              <a:rPr kumimoji="0" lang="en-US" sz="3200" b="0" i="0" u="none" strike="noStrike" kern="1200" cap="none" spc="0" normalizeH="0" baseline="0" noProof="0" dirty="0">
                <a:ln>
                  <a:noFill/>
                </a:ln>
                <a:solidFill>
                  <a:srgbClr val="24292E"/>
                </a:solidFill>
                <a:effectLst/>
                <a:uLnTx/>
                <a:uFillTx/>
                <a:latin typeface="Roboto"/>
                <a:ea typeface="+mn-ea"/>
                <a:cs typeface="+mn-cs"/>
              </a:rPr>
              <a:t> When using JWT(for example, with </a:t>
            </a:r>
            <a:r>
              <a:rPr kumimoji="0" lang="en-US" sz="3200" b="0" i="0" u="none" strike="noStrike" kern="1200" cap="none" spc="0" normalizeH="0" baseline="0" noProof="0" dirty="0">
                <a:ln>
                  <a:noFill/>
                </a:ln>
                <a:solidFill>
                  <a:srgbClr val="0366D6"/>
                </a:solidFill>
                <a:effectLst/>
                <a:uLnTx/>
                <a:uFillTx/>
                <a:latin typeface="Roboto"/>
                <a:ea typeface="+mn-ea"/>
                <a:cs typeface="+mn-cs"/>
                <a:hlinkClick r:id="rId2"/>
              </a:rPr>
              <a:t>Passport.js</a:t>
            </a:r>
            <a:r>
              <a:rPr kumimoji="0" lang="en-US" sz="3200" b="0" i="0" u="none" strike="noStrike" kern="1200" cap="none" spc="0" normalizeH="0" baseline="0" noProof="0" dirty="0">
                <a:ln>
                  <a:noFill/>
                </a:ln>
                <a:solidFill>
                  <a:srgbClr val="24292E"/>
                </a:solidFill>
                <a:effectLst/>
                <a:uLnTx/>
                <a:uFillTx/>
                <a:latin typeface="Roboto"/>
                <a:ea typeface="+mn-ea"/>
                <a:cs typeface="+mn-cs"/>
              </a:rPr>
              <a:t>), a custom implementation for blacklisting untrusted or invalid tokens is required to revoke the token's access, due to the completely stateless approach of JWT.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3200" b="0" i="0" u="none" strike="noStrike" kern="1200" cap="none" spc="0" normalizeH="0" baseline="0" noProof="0" dirty="0">
                <a:ln>
                  <a:noFill/>
                </a:ln>
                <a:solidFill>
                  <a:srgbClr val="24292E"/>
                </a:solidFill>
                <a:effectLst/>
                <a:uLnTx/>
                <a:uFillTx/>
                <a:latin typeface="Roboto"/>
                <a:ea typeface="+mn-ea"/>
                <a:cs typeface="+mn-cs"/>
              </a:rPr>
              <a:t> Expired, or misplaced tokens could be used maliciously by a third party to access an application impersonating the owner of the token.</a:t>
            </a:r>
          </a:p>
        </p:txBody>
      </p:sp>
    </p:spTree>
    <p:extLst>
      <p:ext uri="{BB962C8B-B14F-4D97-AF65-F5344CB8AC3E}">
        <p14:creationId xmlns:p14="http://schemas.microsoft.com/office/powerpoint/2010/main" val="355631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4200" y="523445"/>
            <a:ext cx="9201068" cy="923330"/>
          </a:xfrm>
        </p:spPr>
        <p:txBody>
          <a:bodyPr/>
          <a:lstStyle/>
          <a:p>
            <a:r>
              <a:rPr lang="en-US" dirty="0">
                <a:solidFill>
                  <a:srgbClr val="00B0F0"/>
                </a:solidFill>
              </a:rPr>
              <a:t>6.13. Run Node.js as non-root user</a:t>
            </a:r>
            <a:br>
              <a:rPr lang="en-US" dirty="0">
                <a:solidFill>
                  <a:srgbClr val="00B0F0"/>
                </a:solidFill>
              </a:rPr>
            </a:br>
            <a:endParaRPr lang="en-US" dirty="0">
              <a:solidFill>
                <a:srgbClr val="00B0F0"/>
              </a:solidFill>
            </a:endParaRPr>
          </a:p>
        </p:txBody>
      </p:sp>
      <p:sp>
        <p:nvSpPr>
          <p:cNvPr id="4" name="Rectangle 3"/>
          <p:cNvSpPr/>
          <p:nvPr/>
        </p:nvSpPr>
        <p:spPr>
          <a:xfrm>
            <a:off x="584200" y="1446775"/>
            <a:ext cx="11150929" cy="304698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TL;DR:</a:t>
            </a:r>
            <a:r>
              <a:rPr kumimoji="0" lang="en-US" sz="2400" b="0" i="0" u="none" strike="noStrike" kern="1200" cap="none" spc="0" normalizeH="0" baseline="0" noProof="0" dirty="0">
                <a:ln>
                  <a:noFill/>
                </a:ln>
                <a:solidFill>
                  <a:srgbClr val="24292E"/>
                </a:solidFill>
                <a:effectLst/>
                <a:uLnTx/>
                <a:uFillTx/>
                <a:latin typeface="Roboto"/>
                <a:ea typeface="+mn-ea"/>
                <a:cs typeface="+mn-cs"/>
              </a:rPr>
              <a:t> There are common scenario where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nodejs</a:t>
            </a:r>
            <a:r>
              <a:rPr kumimoji="0" lang="en-US" sz="2400" b="0" i="0" u="none" strike="noStrike" kern="1200" cap="none" spc="0" normalizeH="0" baseline="0" noProof="0" dirty="0">
                <a:ln>
                  <a:noFill/>
                </a:ln>
                <a:solidFill>
                  <a:srgbClr val="24292E"/>
                </a:solidFill>
                <a:effectLst/>
                <a:uLnTx/>
                <a:uFillTx/>
                <a:latin typeface="Roboto"/>
                <a:ea typeface="+mn-ea"/>
                <a:cs typeface="+mn-cs"/>
              </a:rPr>
              <a:t> runs as a root user with unlimited permissions. For example this is the default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behaviour</a:t>
            </a:r>
            <a:r>
              <a:rPr kumimoji="0" lang="en-US" sz="2400" b="0" i="0" u="none" strike="noStrike" kern="1200" cap="none" spc="0" normalizeH="0" baseline="0" noProof="0" dirty="0">
                <a:ln>
                  <a:noFill/>
                </a:ln>
                <a:solidFill>
                  <a:srgbClr val="24292E"/>
                </a:solidFill>
                <a:effectLst/>
                <a:uLnTx/>
                <a:uFillTx/>
                <a:latin typeface="Roboto"/>
                <a:ea typeface="+mn-ea"/>
                <a:cs typeface="+mn-cs"/>
              </a:rPr>
              <a:t> in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Docker</a:t>
            </a:r>
            <a:r>
              <a:rPr kumimoji="0" lang="en-US" sz="2400" b="0" i="0" u="none" strike="noStrike" kern="1200" cap="none" spc="0" normalizeH="0" baseline="0" noProof="0" dirty="0">
                <a:ln>
                  <a:noFill/>
                </a:ln>
                <a:solidFill>
                  <a:srgbClr val="24292E"/>
                </a:solidFill>
                <a:effectLst/>
                <a:uLnTx/>
                <a:uFillTx/>
                <a:latin typeface="Roboto"/>
                <a:ea typeface="+mn-ea"/>
                <a:cs typeface="+mn-cs"/>
              </a:rPr>
              <a:t> containers. It's recommended to create a non-root user and always run the process on this user behalf by invoking the container with the flag "-u username“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400" b="0" i="0" u="none" strike="noStrike" kern="1200" cap="none" spc="0" normalizeH="0" baseline="0" noProof="0" dirty="0">
                <a:ln>
                  <a:noFill/>
                </a:ln>
                <a:solidFill>
                  <a:srgbClr val="24292E"/>
                </a:solidFill>
                <a:effectLst/>
                <a:uLnTx/>
                <a:uFillTx/>
                <a:latin typeface="Roboto"/>
                <a:ea typeface="+mn-ea"/>
                <a:cs typeface="+mn-cs"/>
              </a:rPr>
              <a:t> An attacker who manages to run a script on the server gets unlimited power over the local machine (e.g. change </a:t>
            </a:r>
            <a:r>
              <a:rPr kumimoji="0" lang="en-US" sz="2400" b="0" i="0" u="none" strike="noStrike" kern="1200" cap="none" spc="0" normalizeH="0" baseline="0" noProof="0" dirty="0" err="1">
                <a:ln>
                  <a:noFill/>
                </a:ln>
                <a:solidFill>
                  <a:srgbClr val="24292E"/>
                </a:solidFill>
                <a:effectLst/>
                <a:uLnTx/>
                <a:uFillTx/>
                <a:latin typeface="Roboto"/>
                <a:ea typeface="+mn-ea"/>
                <a:cs typeface="+mn-cs"/>
              </a:rPr>
              <a:t>iptable</a:t>
            </a:r>
            <a:r>
              <a:rPr kumimoji="0" lang="en-US" sz="2400" b="0" i="0" u="none" strike="noStrike" kern="1200" cap="none" spc="0" normalizeH="0" baseline="0" noProof="0" dirty="0">
                <a:ln>
                  <a:noFill/>
                </a:ln>
                <a:solidFill>
                  <a:srgbClr val="24292E"/>
                </a:solidFill>
                <a:effectLst/>
                <a:uLnTx/>
                <a:uFillTx/>
                <a:latin typeface="Roboto"/>
                <a:ea typeface="+mn-ea"/>
                <a:cs typeface="+mn-cs"/>
              </a:rPr>
              <a:t> and re-route traffic to his server)</a:t>
            </a:r>
          </a:p>
        </p:txBody>
      </p:sp>
    </p:spTree>
    <p:extLst>
      <p:ext uri="{BB962C8B-B14F-4D97-AF65-F5344CB8AC3E}">
        <p14:creationId xmlns:p14="http://schemas.microsoft.com/office/powerpoint/2010/main" val="147370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8765" y="2068056"/>
            <a:ext cx="11103428" cy="452431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58591"/>
                </a:solidFill>
                <a:effectLst/>
                <a:uLnTx/>
                <a:uFillTx/>
                <a:latin typeface="Roboto"/>
                <a:ea typeface="+mn-ea"/>
                <a:cs typeface="+mn-cs"/>
              </a:rPr>
              <a:t>According to the 'Principle of least privilege' a user/process must be able to access only the necessary information and resources. Granting root access to an attacker opens a whole new world of malicious ideas like routing traffic to other servers. In practice, most Node.js apps don't need root access and don't run with such privileges. However, there are two common scenarios that might push to root usage: (1) to gain access to privilege port (e.g. port 80) Node.js must run as root (2)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Docker</a:t>
            </a:r>
            <a:r>
              <a:rPr kumimoji="0" lang="en-US" sz="2400" b="0" i="0" u="none" strike="noStrike" kern="1200" cap="none" spc="0" normalizeH="0" baseline="0" noProof="0" dirty="0">
                <a:ln>
                  <a:noFill/>
                </a:ln>
                <a:solidFill>
                  <a:srgbClr val="858591"/>
                </a:solidFill>
                <a:effectLst/>
                <a:uLnTx/>
                <a:uFillTx/>
                <a:latin typeface="Roboto"/>
                <a:ea typeface="+mn-ea"/>
                <a:cs typeface="+mn-cs"/>
              </a:rPr>
              <a:t> containers by default run as root(!). It's recommended for Node.js webservers to listen on non-privilege ports and rely on a reverse-proxy like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nginx</a:t>
            </a:r>
            <a:r>
              <a:rPr kumimoji="0" lang="en-US" sz="2400" b="0" i="0" u="none" strike="noStrike" kern="1200" cap="none" spc="0" normalizeH="0" baseline="0" noProof="0" dirty="0">
                <a:ln>
                  <a:noFill/>
                </a:ln>
                <a:solidFill>
                  <a:srgbClr val="858591"/>
                </a:solidFill>
                <a:effectLst/>
                <a:uLnTx/>
                <a:uFillTx/>
                <a:latin typeface="Roboto"/>
                <a:ea typeface="+mn-ea"/>
                <a:cs typeface="+mn-cs"/>
              </a:rPr>
              <a:t> to redirect incoming traffic from port 80 to your Node.js application. When building a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Docker</a:t>
            </a:r>
            <a:r>
              <a:rPr kumimoji="0" lang="en-US" sz="2400" b="0" i="0" u="none" strike="noStrike" kern="1200" cap="none" spc="0" normalizeH="0" baseline="0" noProof="0" dirty="0">
                <a:ln>
                  <a:noFill/>
                </a:ln>
                <a:solidFill>
                  <a:srgbClr val="858591"/>
                </a:solidFill>
                <a:effectLst/>
                <a:uLnTx/>
                <a:uFillTx/>
                <a:latin typeface="Roboto"/>
                <a:ea typeface="+mn-ea"/>
                <a:cs typeface="+mn-cs"/>
              </a:rPr>
              <a:t> image, highly secured apps should run the container with an alternate non-root user. Most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Docker</a:t>
            </a:r>
            <a:r>
              <a:rPr kumimoji="0" lang="en-US" sz="2400" b="0" i="0" u="none" strike="noStrike" kern="1200" cap="none" spc="0" normalizeH="0" baseline="0" noProof="0" dirty="0">
                <a:ln>
                  <a:noFill/>
                </a:ln>
                <a:solidFill>
                  <a:srgbClr val="858591"/>
                </a:solidFill>
                <a:effectLst/>
                <a:uLnTx/>
                <a:uFillTx/>
                <a:latin typeface="Roboto"/>
                <a:ea typeface="+mn-ea"/>
                <a:cs typeface="+mn-cs"/>
              </a:rPr>
              <a:t> clusters (e.g. Swarm,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Kubernetes</a:t>
            </a:r>
            <a:r>
              <a:rPr kumimoji="0" lang="en-US" sz="2400" b="0" i="0" u="none" strike="noStrike" kern="1200" cap="none" spc="0" normalizeH="0" baseline="0" noProof="0" dirty="0">
                <a:ln>
                  <a:noFill/>
                </a:ln>
                <a:solidFill>
                  <a:srgbClr val="858591"/>
                </a:solidFill>
                <a:effectLst/>
                <a:uLnTx/>
                <a:uFillTx/>
                <a:latin typeface="Roboto"/>
                <a:ea typeface="+mn-ea"/>
                <a:cs typeface="+mn-cs"/>
              </a:rPr>
              <a:t>) allow setting the security context declaratively</a:t>
            </a:r>
          </a:p>
        </p:txBody>
      </p:sp>
      <p:sp>
        <p:nvSpPr>
          <p:cNvPr id="5" name="Rectangle 4"/>
          <p:cNvSpPr/>
          <p:nvPr/>
        </p:nvSpPr>
        <p:spPr>
          <a:xfrm>
            <a:off x="584200" y="1488344"/>
            <a:ext cx="5081840"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
        <p:nvSpPr>
          <p:cNvPr id="6" name="Title 2"/>
          <p:cNvSpPr>
            <a:spLocks noGrp="1"/>
          </p:cNvSpPr>
          <p:nvPr>
            <p:ph type="title"/>
          </p:nvPr>
        </p:nvSpPr>
        <p:spPr>
          <a:xfrm>
            <a:off x="584200" y="565014"/>
            <a:ext cx="8072912" cy="923330"/>
          </a:xfrm>
        </p:spPr>
        <p:txBody>
          <a:bodyPr/>
          <a:lstStyle/>
          <a:p>
            <a:r>
              <a:rPr lang="en-US" dirty="0">
                <a:solidFill>
                  <a:srgbClr val="00B0F0"/>
                </a:solidFill>
              </a:rPr>
              <a:t>6.13. Run Node.js as non-root user</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2030309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7" name="Title 6"/>
          <p:cNvSpPr>
            <a:spLocks noGrp="1"/>
          </p:cNvSpPr>
          <p:nvPr>
            <p:ph type="title"/>
          </p:nvPr>
        </p:nvSpPr>
        <p:spPr>
          <a:xfrm>
            <a:off x="651944" y="528473"/>
            <a:ext cx="10888112" cy="923330"/>
          </a:xfrm>
        </p:spPr>
        <p:txBody>
          <a:bodyPr/>
          <a:lstStyle/>
          <a:p>
            <a:r>
              <a:rPr lang="en-US" dirty="0"/>
              <a:t>Code example - Building a </a:t>
            </a:r>
            <a:r>
              <a:rPr lang="en-US" dirty="0" err="1"/>
              <a:t>Docker</a:t>
            </a:r>
            <a:r>
              <a:rPr lang="en-US" dirty="0"/>
              <a:t> image as non-root</a:t>
            </a:r>
            <a:br>
              <a:rPr lang="en-US" dirty="0"/>
            </a:br>
            <a:endParaRPr lang="uk-UA" dirty="0">
              <a:solidFill>
                <a:schemeClr val="accent1"/>
              </a:solidFill>
            </a:endParaRPr>
          </a:p>
        </p:txBody>
      </p:sp>
      <p:sp>
        <p:nvSpPr>
          <p:cNvPr id="3" name="Rectangle 1">
            <a:extLst>
              <a:ext uri="{FF2B5EF4-FFF2-40B4-BE49-F238E27FC236}">
                <a16:creationId xmlns:a16="http://schemas.microsoft.com/office/drawing/2014/main" id="{713BF653-E4DB-4753-B16C-F20D52269D80}"/>
              </a:ext>
            </a:extLst>
          </p:cNvPr>
          <p:cNvSpPr>
            <a:spLocks noChangeArrowheads="1"/>
          </p:cNvSpPr>
          <p:nvPr/>
        </p:nvSpPr>
        <p:spPr bwMode="auto">
          <a:xfrm>
            <a:off x="1803267" y="2365363"/>
            <a:ext cx="8255134" cy="2585323"/>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FROM </a:t>
            </a:r>
            <a:r>
              <a:rPr kumimoji="0" lang="en-US" altLang="en-US" sz="2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node:latest</a:t>
            </a:r>
            <a:endParaRPr kumimoji="0" lang="en-US" altLang="en-US" sz="2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COPY </a:t>
            </a:r>
            <a:r>
              <a:rPr kumimoji="0" lang="en-US" altLang="en-US" sz="2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package.json</a:t>
            </a:r>
            <a:r>
              <a:rPr kumimoji="0" lang="en-US" altLang="en-US" sz="2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RUN </a:t>
            </a:r>
            <a:r>
              <a:rPr kumimoji="0" lang="en-US" altLang="en-US" sz="24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npm</a:t>
            </a:r>
            <a:r>
              <a:rPr kumimoji="0" lang="en-US" altLang="en-US" sz="2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install</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COPY .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EXPOSE 3000</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USER node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CMD ["node", "server.js"]</a:t>
            </a:r>
          </a:p>
        </p:txBody>
      </p:sp>
      <p:sp>
        <p:nvSpPr>
          <p:cNvPr id="5"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Tree>
    <p:extLst>
      <p:ext uri="{BB962C8B-B14F-4D97-AF65-F5344CB8AC3E}">
        <p14:creationId xmlns:p14="http://schemas.microsoft.com/office/powerpoint/2010/main" val="3610642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700" y="642198"/>
            <a:ext cx="9735457" cy="923330"/>
          </a:xfrm>
        </p:spPr>
        <p:txBody>
          <a:bodyPr/>
          <a:lstStyle/>
          <a:p>
            <a:r>
              <a:rPr lang="en-US" dirty="0">
                <a:solidFill>
                  <a:srgbClr val="00B0F0"/>
                </a:solidFill>
              </a:rPr>
              <a:t>“What Other Bloggers Say”</a:t>
            </a:r>
            <a:br>
              <a:rPr lang="en-US" dirty="0">
                <a:solidFill>
                  <a:srgbClr val="00B0F0"/>
                </a:solidFill>
              </a:rPr>
            </a:br>
            <a:endParaRPr lang="en-US" dirty="0">
              <a:solidFill>
                <a:srgbClr val="00B0F0"/>
              </a:solidFill>
            </a:endParaRPr>
          </a:p>
        </p:txBody>
      </p:sp>
      <p:sp>
        <p:nvSpPr>
          <p:cNvPr id="4" name="Rectangle 3"/>
          <p:cNvSpPr/>
          <p:nvPr/>
        </p:nvSpPr>
        <p:spPr>
          <a:xfrm>
            <a:off x="441695" y="2512408"/>
            <a:ext cx="11103429" cy="156966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858591"/>
                </a:solidFill>
                <a:effectLst/>
                <a:uLnTx/>
                <a:uFillTx/>
                <a:latin typeface="Roboto"/>
                <a:ea typeface="+mn-ea"/>
                <a:cs typeface="+mn-cs"/>
              </a:rPr>
              <a:t>“By default, </a:t>
            </a:r>
            <a:r>
              <a:rPr kumimoji="0" lang="en-US" sz="2400" b="0" i="1" u="none" strike="noStrike" kern="1200" cap="none" spc="0" normalizeH="0" baseline="0" noProof="0" dirty="0" err="1">
                <a:ln>
                  <a:noFill/>
                </a:ln>
                <a:solidFill>
                  <a:srgbClr val="858591"/>
                </a:solidFill>
                <a:effectLst/>
                <a:uLnTx/>
                <a:uFillTx/>
                <a:latin typeface="Roboto"/>
                <a:ea typeface="+mn-ea"/>
                <a:cs typeface="+mn-cs"/>
              </a:rPr>
              <a:t>Docker</a:t>
            </a:r>
            <a:r>
              <a:rPr kumimoji="0" lang="en-US" sz="2400" b="0" i="1" u="none" strike="noStrike" kern="1200" cap="none" spc="0" normalizeH="0" baseline="0" noProof="0" dirty="0">
                <a:ln>
                  <a:noFill/>
                </a:ln>
                <a:solidFill>
                  <a:srgbClr val="858591"/>
                </a:solidFill>
                <a:effectLst/>
                <a:uLnTx/>
                <a:uFillTx/>
                <a:latin typeface="Roboto"/>
                <a:ea typeface="+mn-ea"/>
                <a:cs typeface="+mn-cs"/>
              </a:rPr>
              <a:t> runs container as root which inside of the container can pose as a security issue. You would want to run the container as an unprivileged user wherever possible. The node images provide the node user for such purpose. The </a:t>
            </a:r>
            <a:r>
              <a:rPr kumimoji="0" lang="en-US" sz="2400" b="0" i="1" u="none" strike="noStrike" kern="1200" cap="none" spc="0" normalizeH="0" baseline="0" noProof="0" dirty="0" err="1">
                <a:ln>
                  <a:noFill/>
                </a:ln>
                <a:solidFill>
                  <a:srgbClr val="858591"/>
                </a:solidFill>
                <a:effectLst/>
                <a:uLnTx/>
                <a:uFillTx/>
                <a:latin typeface="Roboto"/>
                <a:ea typeface="+mn-ea"/>
                <a:cs typeface="+mn-cs"/>
              </a:rPr>
              <a:t>Docker</a:t>
            </a:r>
            <a:r>
              <a:rPr kumimoji="0" lang="en-US" sz="2400" b="0" i="1" u="none" strike="noStrike" kern="1200" cap="none" spc="0" normalizeH="0" baseline="0" noProof="0" dirty="0">
                <a:ln>
                  <a:noFill/>
                </a:ln>
                <a:solidFill>
                  <a:srgbClr val="858591"/>
                </a:solidFill>
                <a:effectLst/>
                <a:uLnTx/>
                <a:uFillTx/>
                <a:latin typeface="Roboto"/>
                <a:ea typeface="+mn-ea"/>
                <a:cs typeface="+mn-cs"/>
              </a:rPr>
              <a:t> Image can then be run with the node user in the following way:”</a:t>
            </a:r>
          </a:p>
        </p:txBody>
      </p:sp>
      <p:sp>
        <p:nvSpPr>
          <p:cNvPr id="5" name="Freeform 41"/>
          <p:cNvSpPr>
            <a:spLocks noEditPoints="1"/>
          </p:cNvSpPr>
          <p:nvPr/>
        </p:nvSpPr>
        <p:spPr bwMode="auto">
          <a:xfrm>
            <a:off x="10529515" y="13531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6" name="Rectangle 5"/>
          <p:cNvSpPr/>
          <p:nvPr/>
        </p:nvSpPr>
        <p:spPr>
          <a:xfrm>
            <a:off x="771896" y="5169577"/>
            <a:ext cx="3993401"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Roboto"/>
                <a:ea typeface="+mn-ea"/>
                <a:cs typeface="+mn-cs"/>
              </a:rPr>
              <a:t>From the Repository </a:t>
            </a:r>
            <a:r>
              <a:rPr kumimoji="0" lang="en-US" sz="1800" b="0" i="0" u="none" strike="noStrike" kern="1200" cap="none" spc="0" normalizeH="0" baseline="0" noProof="0" dirty="0" err="1">
                <a:ln>
                  <a:noFill/>
                </a:ln>
                <a:solidFill>
                  <a:srgbClr val="00B0F0"/>
                </a:solidFill>
                <a:effectLst/>
                <a:uLnTx/>
                <a:uFillTx/>
                <a:latin typeface="Roboto"/>
                <a:ea typeface="+mn-ea"/>
                <a:cs typeface="+mn-cs"/>
              </a:rPr>
              <a:t>docker</a:t>
            </a:r>
            <a:r>
              <a:rPr kumimoji="0" lang="en-US" sz="1800" b="0" i="0" u="none" strike="noStrike" kern="1200" cap="none" spc="0" normalizeH="0" baseline="0" noProof="0" dirty="0">
                <a:ln>
                  <a:noFill/>
                </a:ln>
                <a:solidFill>
                  <a:srgbClr val="00B0F0"/>
                </a:solidFill>
                <a:effectLst/>
                <a:uLnTx/>
                <a:uFillTx/>
                <a:latin typeface="Roboto"/>
                <a:ea typeface="+mn-ea"/>
                <a:cs typeface="+mn-cs"/>
              </a:rPr>
              <a:t>-node by</a:t>
            </a:r>
            <a:r>
              <a:rPr kumimoji="0" lang="en-US" sz="1800" b="0" i="0" u="none" strike="noStrike" kern="1200" cap="none" spc="0" normalizeH="0" baseline="0" noProof="0" dirty="0">
                <a:ln>
                  <a:noFill/>
                </a:ln>
                <a:solidFill>
                  <a:srgbClr val="0A091B"/>
                </a:solidFill>
                <a:effectLst/>
                <a:uLnTx/>
                <a:uFillTx/>
                <a:latin typeface="Roboto"/>
                <a:ea typeface="+mn-ea"/>
                <a:cs typeface="+mn-cs"/>
              </a:rPr>
              <a:t> </a:t>
            </a:r>
            <a:endParaRPr kumimoji="0" lang="en-US" sz="1800" b="0" i="0" u="none" strike="noStrike" kern="1200" cap="none" spc="0" normalizeH="0" baseline="0" noProof="0" dirty="0">
              <a:ln>
                <a:noFill/>
              </a:ln>
              <a:solidFill>
                <a:srgbClr val="00B0F0"/>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0A091B"/>
                </a:solidFill>
                <a:effectLst/>
                <a:uLnTx/>
                <a:uFillTx/>
                <a:latin typeface="Roboto"/>
                <a:ea typeface="+mn-ea"/>
                <a:cs typeface="+mn-cs"/>
              </a:rPr>
              <a:t>eyalzek</a:t>
            </a:r>
            <a:endParaRPr kumimoji="0" lang="en-US" sz="3600" b="1"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1582124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523445"/>
            <a:ext cx="11607800" cy="923330"/>
          </a:xfrm>
        </p:spPr>
        <p:txBody>
          <a:bodyPr/>
          <a:lstStyle/>
          <a:p>
            <a:r>
              <a:rPr lang="en-US" dirty="0">
                <a:solidFill>
                  <a:srgbClr val="00B0F0"/>
                </a:solidFill>
              </a:rPr>
              <a:t>6.14. Limit payload size using a reverse-proxy or a middleware</a:t>
            </a:r>
            <a:br>
              <a:rPr lang="en-US" dirty="0">
                <a:solidFill>
                  <a:srgbClr val="00B0F0"/>
                </a:solidFill>
              </a:rPr>
            </a:br>
            <a:endParaRPr lang="en-US" dirty="0">
              <a:solidFill>
                <a:srgbClr val="00B0F0"/>
              </a:solidFill>
            </a:endParaRPr>
          </a:p>
        </p:txBody>
      </p:sp>
      <p:sp>
        <p:nvSpPr>
          <p:cNvPr id="4" name="Rectangle 3"/>
          <p:cNvSpPr/>
          <p:nvPr/>
        </p:nvSpPr>
        <p:spPr>
          <a:xfrm>
            <a:off x="736271" y="1446775"/>
            <a:ext cx="11055926" cy="310854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DOS attacks of many varieties can be mitigated by limiting the body size of incoming requests to your web application.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your application will have to deal with large requests, unable to process the other important work it has to accomplish, leading to performance implications and vulnerability towards DOS attacks</a:t>
            </a:r>
          </a:p>
        </p:txBody>
      </p:sp>
    </p:spTree>
    <p:extLst>
      <p:ext uri="{BB962C8B-B14F-4D97-AF65-F5344CB8AC3E}">
        <p14:creationId xmlns:p14="http://schemas.microsoft.com/office/powerpoint/2010/main" val="492713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dirty="0">
              <a:solidFill>
                <a:srgbClr val="F2F2F5"/>
              </a:solidFill>
              <a:latin typeface="Roboto"/>
            </a:endParaRPr>
          </a:p>
        </p:txBody>
      </p:sp>
      <p:sp>
        <p:nvSpPr>
          <p:cNvPr id="7" name="Title 6"/>
          <p:cNvSpPr>
            <a:spLocks noGrp="1"/>
          </p:cNvSpPr>
          <p:nvPr>
            <p:ph type="title"/>
          </p:nvPr>
        </p:nvSpPr>
        <p:spPr>
          <a:xfrm>
            <a:off x="607203" y="177423"/>
            <a:ext cx="3632200" cy="923330"/>
          </a:xfrm>
        </p:spPr>
        <p:txBody>
          <a:bodyPr/>
          <a:lstStyle/>
          <a:p>
            <a:br>
              <a:rPr lang="en-US" dirty="0"/>
            </a:br>
            <a:r>
              <a:rPr lang="en-US" dirty="0"/>
              <a:t>Promises Exercise</a:t>
            </a:r>
            <a:endParaRPr lang="uk-UA" dirty="0">
              <a:solidFill>
                <a:schemeClr val="accent1"/>
              </a:solidFill>
            </a:endParaRPr>
          </a:p>
        </p:txBody>
      </p:sp>
      <p:sp>
        <p:nvSpPr>
          <p:cNvPr id="6" name="TextBox 5">
            <a:extLst>
              <a:ext uri="{FF2B5EF4-FFF2-40B4-BE49-F238E27FC236}">
                <a16:creationId xmlns:a16="http://schemas.microsoft.com/office/drawing/2014/main" id="{21754A3F-903B-4A6F-95E1-A04134788FED}"/>
              </a:ext>
            </a:extLst>
          </p:cNvPr>
          <p:cNvSpPr txBox="1"/>
          <p:nvPr/>
        </p:nvSpPr>
        <p:spPr>
          <a:xfrm>
            <a:off x="802226" y="2486660"/>
            <a:ext cx="11981037" cy="3375283"/>
          </a:xfrm>
          <a:prstGeom prst="rect">
            <a:avLst/>
          </a:prstGeom>
          <a:noFill/>
        </p:spPr>
        <p:txBody>
          <a:bodyPr wrap="square" rtlCol="0">
            <a:spAutoFit/>
          </a:bodyPr>
          <a:lstStyle/>
          <a:p>
            <a:pPr defTabSz="914446">
              <a:lnSpc>
                <a:spcPct val="150000"/>
              </a:lnSpc>
            </a:pPr>
            <a:r>
              <a:rPr lang="en-US" sz="1600" b="1" dirty="0">
                <a:solidFill>
                  <a:srgbClr val="F2F2F5"/>
                </a:solidFill>
                <a:latin typeface="Roboto"/>
              </a:rPr>
              <a:t>Goal: </a:t>
            </a:r>
            <a:r>
              <a:rPr lang="en-US" sz="1600" dirty="0">
                <a:solidFill>
                  <a:srgbClr val="F2F2F5"/>
                </a:solidFill>
                <a:latin typeface="Roboto"/>
              </a:rPr>
              <a:t>Understand promises flow</a:t>
            </a:r>
          </a:p>
          <a:p>
            <a:pPr defTabSz="914446">
              <a:lnSpc>
                <a:spcPct val="150000"/>
              </a:lnSpc>
            </a:pPr>
            <a:r>
              <a:rPr lang="en-US" sz="1600" b="1" dirty="0">
                <a:solidFill>
                  <a:srgbClr val="F2F2F5"/>
                </a:solidFill>
                <a:latin typeface="Roboto"/>
              </a:rPr>
              <a:t>Time: </a:t>
            </a:r>
            <a:r>
              <a:rPr lang="en-US" sz="1600" dirty="0">
                <a:solidFill>
                  <a:srgbClr val="F2F2F5"/>
                </a:solidFill>
                <a:latin typeface="Roboto"/>
              </a:rPr>
              <a:t>25 minutes</a:t>
            </a:r>
          </a:p>
          <a:p>
            <a:pPr defTabSz="914446">
              <a:lnSpc>
                <a:spcPct val="150000"/>
              </a:lnSpc>
            </a:pPr>
            <a:r>
              <a:rPr lang="en-US" sz="1600" b="1" dirty="0">
                <a:solidFill>
                  <a:srgbClr val="F2F2F5"/>
                </a:solidFill>
                <a:latin typeface="Roboto"/>
              </a:rPr>
              <a:t>Requirements: </a:t>
            </a:r>
          </a:p>
          <a:p>
            <a:pPr defTabSz="914446">
              <a:lnSpc>
                <a:spcPct val="150000"/>
              </a:lnSpc>
            </a:pPr>
            <a:r>
              <a:rPr lang="en-US" sz="1600" dirty="0">
                <a:solidFill>
                  <a:srgbClr val="F2F2F5"/>
                </a:solidFill>
                <a:latin typeface="Roboto"/>
              </a:rPr>
              <a:t>Get input - traveling city, country &amp; date</a:t>
            </a:r>
            <a:br>
              <a:rPr lang="en-US" sz="1600" dirty="0">
                <a:solidFill>
                  <a:srgbClr val="F2F2F5"/>
                </a:solidFill>
                <a:latin typeface="Roboto"/>
              </a:rPr>
            </a:br>
            <a:r>
              <a:rPr lang="en-US" sz="1600" dirty="0">
                <a:solidFill>
                  <a:srgbClr val="F2F2F5"/>
                </a:solidFill>
                <a:latin typeface="Roboto"/>
              </a:rPr>
              <a:t>Output – whether it’s recommended to travel to the given city on the given date</a:t>
            </a:r>
            <a:br>
              <a:rPr lang="en-US" sz="1600" dirty="0">
                <a:solidFill>
                  <a:srgbClr val="F2F2F5"/>
                </a:solidFill>
                <a:latin typeface="Roboto"/>
              </a:rPr>
            </a:br>
            <a:r>
              <a:rPr lang="en-US" sz="1600" dirty="0">
                <a:solidFill>
                  <a:srgbClr val="F2F2F5"/>
                </a:solidFill>
                <a:latin typeface="Roboto"/>
              </a:rPr>
              <a:t>Logic – If the given date falls on a vacation, print ‘No. The streets will be crowded!’ </a:t>
            </a:r>
          </a:p>
          <a:p>
            <a:pPr defTabSz="914446">
              <a:lnSpc>
                <a:spcPct val="150000"/>
              </a:lnSpc>
            </a:pPr>
            <a:r>
              <a:rPr lang="en-US" sz="1600" dirty="0">
                <a:solidFill>
                  <a:srgbClr val="F2F2F5"/>
                </a:solidFill>
                <a:latin typeface="Roboto"/>
              </a:rPr>
              <a:t>If the temperature might drop below 12 Celsius degree, print ‘Oh no, might be too cold’. Other wise print ‘Sure, go for it’</a:t>
            </a:r>
          </a:p>
          <a:p>
            <a:pPr defTabSz="914446">
              <a:lnSpc>
                <a:spcPct val="150000"/>
              </a:lnSpc>
            </a:pPr>
            <a:r>
              <a:rPr lang="en-US" sz="1600" dirty="0">
                <a:solidFill>
                  <a:srgbClr val="F2F2F5"/>
                </a:solidFill>
                <a:latin typeface="Roboto"/>
              </a:rPr>
              <a:t>Bonus: get dates range, vacation start and end date and check for the entire period</a:t>
            </a:r>
          </a:p>
          <a:p>
            <a:pPr defTabSz="914446">
              <a:lnSpc>
                <a:spcPct val="150000"/>
              </a:lnSpc>
            </a:pPr>
            <a:r>
              <a:rPr lang="en-US" sz="1600" b="1" dirty="0">
                <a:solidFill>
                  <a:srgbClr val="F2F2F5"/>
                </a:solidFill>
                <a:latin typeface="Roboto"/>
              </a:rPr>
              <a:t>Tech:</a:t>
            </a:r>
            <a:r>
              <a:rPr lang="en-US" sz="1600" dirty="0">
                <a:solidFill>
                  <a:srgbClr val="F2F2F5"/>
                </a:solidFill>
                <a:latin typeface="Roboto"/>
              </a:rPr>
              <a:t> use promises only, use the NPM packages: ‘weather-</a:t>
            </a:r>
            <a:r>
              <a:rPr lang="en-US" sz="1600" dirty="0" err="1">
                <a:solidFill>
                  <a:srgbClr val="F2F2F5"/>
                </a:solidFill>
                <a:latin typeface="Roboto"/>
              </a:rPr>
              <a:t>js’</a:t>
            </a:r>
            <a:r>
              <a:rPr lang="en-US" sz="1600" dirty="0">
                <a:solidFill>
                  <a:srgbClr val="F2F2F5"/>
                </a:solidFill>
                <a:latin typeface="Roboto"/>
              </a:rPr>
              <a:t> &amp; ‘date-holidays’</a:t>
            </a:r>
          </a:p>
        </p:txBody>
      </p:sp>
      <p:sp>
        <p:nvSpPr>
          <p:cNvPr id="2" name="TextBox 1"/>
          <p:cNvSpPr txBox="1"/>
          <p:nvPr/>
        </p:nvSpPr>
        <p:spPr>
          <a:xfrm>
            <a:off x="1523262" y="1880981"/>
            <a:ext cx="5787846" cy="461665"/>
          </a:xfrm>
          <a:prstGeom prst="rect">
            <a:avLst/>
          </a:prstGeom>
          <a:noFill/>
        </p:spPr>
        <p:txBody>
          <a:bodyPr wrap="square" rtlCol="0">
            <a:spAutoFit/>
          </a:bodyPr>
          <a:lstStyle/>
          <a:p>
            <a:pPr defTabSz="914446"/>
            <a:r>
              <a:rPr lang="en-US" sz="2400" b="1" dirty="0">
                <a:solidFill>
                  <a:srgbClr val="F2F2F5"/>
                </a:solidFill>
                <a:latin typeface="Roboto Condensed"/>
              </a:rPr>
              <a:t>The travelling recommender</a:t>
            </a:r>
            <a:endParaRPr lang="uk-UA" sz="2400" b="1" dirty="0">
              <a:solidFill>
                <a:srgbClr val="F2F2F5"/>
              </a:solidFill>
              <a:latin typeface="+mj-lt"/>
            </a:endParaRPr>
          </a:p>
        </p:txBody>
      </p:sp>
      <p:grpSp>
        <p:nvGrpSpPr>
          <p:cNvPr id="8" name="Group 7">
            <a:extLst>
              <a:ext uri="{FF2B5EF4-FFF2-40B4-BE49-F238E27FC236}">
                <a16:creationId xmlns:a16="http://schemas.microsoft.com/office/drawing/2014/main" id="{98671352-A194-4275-8038-B137DD925AD9}"/>
              </a:ext>
            </a:extLst>
          </p:cNvPr>
          <p:cNvGrpSpPr/>
          <p:nvPr/>
        </p:nvGrpSpPr>
        <p:grpSpPr>
          <a:xfrm>
            <a:off x="607203" y="1661160"/>
            <a:ext cx="825500" cy="825500"/>
            <a:chOff x="9565997" y="2838450"/>
            <a:chExt cx="1238250" cy="1238250"/>
          </a:xfrm>
        </p:grpSpPr>
        <p:sp>
          <p:nvSpPr>
            <p:cNvPr id="11" name="Oval 10">
              <a:extLst>
                <a:ext uri="{FF2B5EF4-FFF2-40B4-BE49-F238E27FC236}">
                  <a16:creationId xmlns:a16="http://schemas.microsoft.com/office/drawing/2014/main" id="{352125C3-D780-48C8-8F34-C7A261BA896A}"/>
                </a:ext>
              </a:extLst>
            </p:cNvPr>
            <p:cNvSpPr/>
            <p:nvPr/>
          </p:nvSpPr>
          <p:spPr>
            <a:xfrm>
              <a:off x="9565997" y="2838450"/>
              <a:ext cx="1238250" cy="12382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12" name="Freeform 27">
              <a:extLst>
                <a:ext uri="{FF2B5EF4-FFF2-40B4-BE49-F238E27FC236}">
                  <a16:creationId xmlns:a16="http://schemas.microsoft.com/office/drawing/2014/main" id="{77C86C7E-9CF6-4612-BA5F-F983FF79FE9C}"/>
                </a:ext>
              </a:extLst>
            </p:cNvPr>
            <p:cNvSpPr>
              <a:spLocks noEditPoints="1"/>
            </p:cNvSpPr>
            <p:nvPr/>
          </p:nvSpPr>
          <p:spPr bwMode="auto">
            <a:xfrm>
              <a:off x="9926675" y="3143248"/>
              <a:ext cx="516894" cy="628654"/>
            </a:xfrm>
            <a:custGeom>
              <a:avLst/>
              <a:gdLst>
                <a:gd name="T0" fmla="*/ 28 w 144"/>
                <a:gd name="T1" fmla="*/ 88 h 176"/>
                <a:gd name="T2" fmla="*/ 76 w 144"/>
                <a:gd name="T3" fmla="*/ 88 h 176"/>
                <a:gd name="T4" fmla="*/ 80 w 144"/>
                <a:gd name="T5" fmla="*/ 84 h 176"/>
                <a:gd name="T6" fmla="*/ 76 w 144"/>
                <a:gd name="T7" fmla="*/ 80 h 176"/>
                <a:gd name="T8" fmla="*/ 28 w 144"/>
                <a:gd name="T9" fmla="*/ 80 h 176"/>
                <a:gd name="T10" fmla="*/ 24 w 144"/>
                <a:gd name="T11" fmla="*/ 84 h 176"/>
                <a:gd name="T12" fmla="*/ 28 w 144"/>
                <a:gd name="T13" fmla="*/ 88 h 176"/>
                <a:gd name="T14" fmla="*/ 28 w 144"/>
                <a:gd name="T15" fmla="*/ 112 h 176"/>
                <a:gd name="T16" fmla="*/ 116 w 144"/>
                <a:gd name="T17" fmla="*/ 112 h 176"/>
                <a:gd name="T18" fmla="*/ 120 w 144"/>
                <a:gd name="T19" fmla="*/ 108 h 176"/>
                <a:gd name="T20" fmla="*/ 116 w 144"/>
                <a:gd name="T21" fmla="*/ 104 h 176"/>
                <a:gd name="T22" fmla="*/ 28 w 144"/>
                <a:gd name="T23" fmla="*/ 104 h 176"/>
                <a:gd name="T24" fmla="*/ 24 w 144"/>
                <a:gd name="T25" fmla="*/ 108 h 176"/>
                <a:gd name="T26" fmla="*/ 28 w 144"/>
                <a:gd name="T27" fmla="*/ 112 h 176"/>
                <a:gd name="T28" fmla="*/ 28 w 144"/>
                <a:gd name="T29" fmla="*/ 136 h 176"/>
                <a:gd name="T30" fmla="*/ 100 w 144"/>
                <a:gd name="T31" fmla="*/ 136 h 176"/>
                <a:gd name="T32" fmla="*/ 104 w 144"/>
                <a:gd name="T33" fmla="*/ 132 h 176"/>
                <a:gd name="T34" fmla="*/ 100 w 144"/>
                <a:gd name="T35" fmla="*/ 128 h 176"/>
                <a:gd name="T36" fmla="*/ 28 w 144"/>
                <a:gd name="T37" fmla="*/ 128 h 176"/>
                <a:gd name="T38" fmla="*/ 24 w 144"/>
                <a:gd name="T39" fmla="*/ 132 h 176"/>
                <a:gd name="T40" fmla="*/ 28 w 144"/>
                <a:gd name="T41" fmla="*/ 136 h 176"/>
                <a:gd name="T42" fmla="*/ 136 w 144"/>
                <a:gd name="T43" fmla="*/ 24 h 176"/>
                <a:gd name="T44" fmla="*/ 104 w 144"/>
                <a:gd name="T45" fmla="*/ 24 h 176"/>
                <a:gd name="T46" fmla="*/ 104 w 144"/>
                <a:gd name="T47" fmla="*/ 16 h 176"/>
                <a:gd name="T48" fmla="*/ 96 w 144"/>
                <a:gd name="T49" fmla="*/ 8 h 176"/>
                <a:gd name="T50" fmla="*/ 80 w 144"/>
                <a:gd name="T51" fmla="*/ 8 h 176"/>
                <a:gd name="T52" fmla="*/ 72 w 144"/>
                <a:gd name="T53" fmla="*/ 0 h 176"/>
                <a:gd name="T54" fmla="*/ 64 w 144"/>
                <a:gd name="T55" fmla="*/ 8 h 176"/>
                <a:gd name="T56" fmla="*/ 48 w 144"/>
                <a:gd name="T57" fmla="*/ 8 h 176"/>
                <a:gd name="T58" fmla="*/ 40 w 144"/>
                <a:gd name="T59" fmla="*/ 16 h 176"/>
                <a:gd name="T60" fmla="*/ 40 w 144"/>
                <a:gd name="T61" fmla="*/ 24 h 176"/>
                <a:gd name="T62" fmla="*/ 8 w 144"/>
                <a:gd name="T63" fmla="*/ 24 h 176"/>
                <a:gd name="T64" fmla="*/ 0 w 144"/>
                <a:gd name="T65" fmla="*/ 32 h 176"/>
                <a:gd name="T66" fmla="*/ 0 w 144"/>
                <a:gd name="T67" fmla="*/ 168 h 176"/>
                <a:gd name="T68" fmla="*/ 8 w 144"/>
                <a:gd name="T69" fmla="*/ 176 h 176"/>
                <a:gd name="T70" fmla="*/ 136 w 144"/>
                <a:gd name="T71" fmla="*/ 176 h 176"/>
                <a:gd name="T72" fmla="*/ 144 w 144"/>
                <a:gd name="T73" fmla="*/ 168 h 176"/>
                <a:gd name="T74" fmla="*/ 144 w 144"/>
                <a:gd name="T75" fmla="*/ 32 h 176"/>
                <a:gd name="T76" fmla="*/ 136 w 144"/>
                <a:gd name="T77" fmla="*/ 24 h 176"/>
                <a:gd name="T78" fmla="*/ 48 w 144"/>
                <a:gd name="T79" fmla="*/ 16 h 176"/>
                <a:gd name="T80" fmla="*/ 96 w 144"/>
                <a:gd name="T81" fmla="*/ 16 h 176"/>
                <a:gd name="T82" fmla="*/ 96 w 144"/>
                <a:gd name="T83" fmla="*/ 32 h 176"/>
                <a:gd name="T84" fmla="*/ 48 w 144"/>
                <a:gd name="T85" fmla="*/ 32 h 176"/>
                <a:gd name="T86" fmla="*/ 48 w 144"/>
                <a:gd name="T87" fmla="*/ 16 h 176"/>
                <a:gd name="T88" fmla="*/ 136 w 144"/>
                <a:gd name="T89" fmla="*/ 168 h 176"/>
                <a:gd name="T90" fmla="*/ 8 w 144"/>
                <a:gd name="T91" fmla="*/ 168 h 176"/>
                <a:gd name="T92" fmla="*/ 8 w 144"/>
                <a:gd name="T93" fmla="*/ 56 h 176"/>
                <a:gd name="T94" fmla="*/ 136 w 144"/>
                <a:gd name="T95" fmla="*/ 56 h 176"/>
                <a:gd name="T96" fmla="*/ 136 w 144"/>
                <a:gd name="T97" fmla="*/ 168 h 176"/>
                <a:gd name="T98" fmla="*/ 136 w 144"/>
                <a:gd name="T99" fmla="*/ 48 h 176"/>
                <a:gd name="T100" fmla="*/ 8 w 144"/>
                <a:gd name="T101" fmla="*/ 48 h 176"/>
                <a:gd name="T102" fmla="*/ 8 w 144"/>
                <a:gd name="T103" fmla="*/ 32 h 176"/>
                <a:gd name="T104" fmla="*/ 40 w 144"/>
                <a:gd name="T105" fmla="*/ 32 h 176"/>
                <a:gd name="T106" fmla="*/ 48 w 144"/>
                <a:gd name="T107" fmla="*/ 40 h 176"/>
                <a:gd name="T108" fmla="*/ 96 w 144"/>
                <a:gd name="T109" fmla="*/ 40 h 176"/>
                <a:gd name="T110" fmla="*/ 104 w 144"/>
                <a:gd name="T111" fmla="*/ 32 h 176"/>
                <a:gd name="T112" fmla="*/ 136 w 144"/>
                <a:gd name="T113" fmla="*/ 32 h 176"/>
                <a:gd name="T114" fmla="*/ 136 w 144"/>
                <a:gd name="T115"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176">
                  <a:moveTo>
                    <a:pt x="28" y="88"/>
                  </a:moveTo>
                  <a:cubicBezTo>
                    <a:pt x="76" y="88"/>
                    <a:pt x="76" y="88"/>
                    <a:pt x="76" y="88"/>
                  </a:cubicBezTo>
                  <a:cubicBezTo>
                    <a:pt x="78" y="88"/>
                    <a:pt x="80" y="86"/>
                    <a:pt x="80" y="84"/>
                  </a:cubicBezTo>
                  <a:cubicBezTo>
                    <a:pt x="80" y="82"/>
                    <a:pt x="78" y="80"/>
                    <a:pt x="76" y="80"/>
                  </a:cubicBezTo>
                  <a:cubicBezTo>
                    <a:pt x="28" y="80"/>
                    <a:pt x="28" y="80"/>
                    <a:pt x="28" y="80"/>
                  </a:cubicBezTo>
                  <a:cubicBezTo>
                    <a:pt x="26" y="80"/>
                    <a:pt x="24" y="82"/>
                    <a:pt x="24" y="84"/>
                  </a:cubicBezTo>
                  <a:cubicBezTo>
                    <a:pt x="24" y="86"/>
                    <a:pt x="26" y="88"/>
                    <a:pt x="28" y="88"/>
                  </a:cubicBezTo>
                  <a:moveTo>
                    <a:pt x="28" y="112"/>
                  </a:moveTo>
                  <a:cubicBezTo>
                    <a:pt x="116" y="112"/>
                    <a:pt x="116" y="112"/>
                    <a:pt x="116" y="112"/>
                  </a:cubicBezTo>
                  <a:cubicBezTo>
                    <a:pt x="118" y="112"/>
                    <a:pt x="120" y="110"/>
                    <a:pt x="120" y="108"/>
                  </a:cubicBezTo>
                  <a:cubicBezTo>
                    <a:pt x="120" y="106"/>
                    <a:pt x="118" y="104"/>
                    <a:pt x="116" y="104"/>
                  </a:cubicBezTo>
                  <a:cubicBezTo>
                    <a:pt x="28" y="104"/>
                    <a:pt x="28" y="104"/>
                    <a:pt x="28" y="104"/>
                  </a:cubicBezTo>
                  <a:cubicBezTo>
                    <a:pt x="26" y="104"/>
                    <a:pt x="24" y="106"/>
                    <a:pt x="24" y="108"/>
                  </a:cubicBezTo>
                  <a:cubicBezTo>
                    <a:pt x="24" y="110"/>
                    <a:pt x="26" y="112"/>
                    <a:pt x="28" y="112"/>
                  </a:cubicBezTo>
                  <a:moveTo>
                    <a:pt x="28" y="136"/>
                  </a:moveTo>
                  <a:cubicBezTo>
                    <a:pt x="100" y="136"/>
                    <a:pt x="100" y="136"/>
                    <a:pt x="100" y="136"/>
                  </a:cubicBezTo>
                  <a:cubicBezTo>
                    <a:pt x="102" y="136"/>
                    <a:pt x="104" y="134"/>
                    <a:pt x="104" y="132"/>
                  </a:cubicBezTo>
                  <a:cubicBezTo>
                    <a:pt x="104" y="130"/>
                    <a:pt x="102" y="128"/>
                    <a:pt x="100" y="128"/>
                  </a:cubicBezTo>
                  <a:cubicBezTo>
                    <a:pt x="28" y="128"/>
                    <a:pt x="28" y="128"/>
                    <a:pt x="28" y="128"/>
                  </a:cubicBezTo>
                  <a:cubicBezTo>
                    <a:pt x="26" y="128"/>
                    <a:pt x="24" y="130"/>
                    <a:pt x="24" y="132"/>
                  </a:cubicBezTo>
                  <a:cubicBezTo>
                    <a:pt x="24" y="134"/>
                    <a:pt x="26" y="136"/>
                    <a:pt x="28" y="136"/>
                  </a:cubicBezTo>
                  <a:moveTo>
                    <a:pt x="136" y="24"/>
                  </a:moveTo>
                  <a:cubicBezTo>
                    <a:pt x="104" y="24"/>
                    <a:pt x="104" y="24"/>
                    <a:pt x="104" y="24"/>
                  </a:cubicBezTo>
                  <a:cubicBezTo>
                    <a:pt x="104" y="16"/>
                    <a:pt x="104" y="16"/>
                    <a:pt x="104" y="16"/>
                  </a:cubicBezTo>
                  <a:cubicBezTo>
                    <a:pt x="104" y="12"/>
                    <a:pt x="100" y="8"/>
                    <a:pt x="96" y="8"/>
                  </a:cubicBezTo>
                  <a:cubicBezTo>
                    <a:pt x="80" y="8"/>
                    <a:pt x="80" y="8"/>
                    <a:pt x="80" y="8"/>
                  </a:cubicBezTo>
                  <a:cubicBezTo>
                    <a:pt x="80" y="4"/>
                    <a:pt x="76" y="0"/>
                    <a:pt x="72" y="0"/>
                  </a:cubicBezTo>
                  <a:cubicBezTo>
                    <a:pt x="68" y="0"/>
                    <a:pt x="64" y="4"/>
                    <a:pt x="64" y="8"/>
                  </a:cubicBezTo>
                  <a:cubicBezTo>
                    <a:pt x="48" y="8"/>
                    <a:pt x="48" y="8"/>
                    <a:pt x="48" y="8"/>
                  </a:cubicBezTo>
                  <a:cubicBezTo>
                    <a:pt x="44" y="8"/>
                    <a:pt x="40" y="12"/>
                    <a:pt x="40" y="16"/>
                  </a:cubicBezTo>
                  <a:cubicBezTo>
                    <a:pt x="40" y="24"/>
                    <a:pt x="40" y="24"/>
                    <a:pt x="40" y="24"/>
                  </a:cubicBezTo>
                  <a:cubicBezTo>
                    <a:pt x="8" y="24"/>
                    <a:pt x="8" y="24"/>
                    <a:pt x="8" y="24"/>
                  </a:cubicBezTo>
                  <a:cubicBezTo>
                    <a:pt x="4" y="24"/>
                    <a:pt x="0" y="28"/>
                    <a:pt x="0" y="32"/>
                  </a:cubicBezTo>
                  <a:cubicBezTo>
                    <a:pt x="0" y="168"/>
                    <a:pt x="0" y="168"/>
                    <a:pt x="0" y="168"/>
                  </a:cubicBezTo>
                  <a:cubicBezTo>
                    <a:pt x="0" y="172"/>
                    <a:pt x="4" y="176"/>
                    <a:pt x="8" y="176"/>
                  </a:cubicBezTo>
                  <a:cubicBezTo>
                    <a:pt x="136" y="176"/>
                    <a:pt x="136" y="176"/>
                    <a:pt x="136" y="176"/>
                  </a:cubicBezTo>
                  <a:cubicBezTo>
                    <a:pt x="140" y="176"/>
                    <a:pt x="144" y="172"/>
                    <a:pt x="144" y="168"/>
                  </a:cubicBezTo>
                  <a:cubicBezTo>
                    <a:pt x="144" y="32"/>
                    <a:pt x="144" y="32"/>
                    <a:pt x="144" y="32"/>
                  </a:cubicBezTo>
                  <a:cubicBezTo>
                    <a:pt x="144" y="28"/>
                    <a:pt x="140" y="24"/>
                    <a:pt x="136" y="24"/>
                  </a:cubicBezTo>
                  <a:moveTo>
                    <a:pt x="48" y="16"/>
                  </a:moveTo>
                  <a:cubicBezTo>
                    <a:pt x="96" y="16"/>
                    <a:pt x="96" y="16"/>
                    <a:pt x="96" y="16"/>
                  </a:cubicBezTo>
                  <a:cubicBezTo>
                    <a:pt x="96" y="32"/>
                    <a:pt x="96" y="32"/>
                    <a:pt x="96" y="32"/>
                  </a:cubicBezTo>
                  <a:cubicBezTo>
                    <a:pt x="48" y="32"/>
                    <a:pt x="48" y="32"/>
                    <a:pt x="48" y="32"/>
                  </a:cubicBezTo>
                  <a:lnTo>
                    <a:pt x="48" y="16"/>
                  </a:lnTo>
                  <a:close/>
                  <a:moveTo>
                    <a:pt x="136" y="168"/>
                  </a:moveTo>
                  <a:cubicBezTo>
                    <a:pt x="8" y="168"/>
                    <a:pt x="8" y="168"/>
                    <a:pt x="8" y="168"/>
                  </a:cubicBezTo>
                  <a:cubicBezTo>
                    <a:pt x="8" y="56"/>
                    <a:pt x="8" y="56"/>
                    <a:pt x="8" y="56"/>
                  </a:cubicBezTo>
                  <a:cubicBezTo>
                    <a:pt x="136" y="56"/>
                    <a:pt x="136" y="56"/>
                    <a:pt x="136" y="56"/>
                  </a:cubicBezTo>
                  <a:lnTo>
                    <a:pt x="136" y="168"/>
                  </a:lnTo>
                  <a:close/>
                  <a:moveTo>
                    <a:pt x="136" y="48"/>
                  </a:moveTo>
                  <a:cubicBezTo>
                    <a:pt x="8" y="48"/>
                    <a:pt x="8" y="48"/>
                    <a:pt x="8" y="48"/>
                  </a:cubicBezTo>
                  <a:cubicBezTo>
                    <a:pt x="8" y="32"/>
                    <a:pt x="8" y="32"/>
                    <a:pt x="8" y="32"/>
                  </a:cubicBezTo>
                  <a:cubicBezTo>
                    <a:pt x="40" y="32"/>
                    <a:pt x="40" y="32"/>
                    <a:pt x="40" y="32"/>
                  </a:cubicBezTo>
                  <a:cubicBezTo>
                    <a:pt x="40" y="36"/>
                    <a:pt x="44" y="40"/>
                    <a:pt x="48" y="40"/>
                  </a:cubicBezTo>
                  <a:cubicBezTo>
                    <a:pt x="96" y="40"/>
                    <a:pt x="96" y="40"/>
                    <a:pt x="96" y="40"/>
                  </a:cubicBezTo>
                  <a:cubicBezTo>
                    <a:pt x="100" y="40"/>
                    <a:pt x="104" y="36"/>
                    <a:pt x="104" y="32"/>
                  </a:cubicBezTo>
                  <a:cubicBezTo>
                    <a:pt x="136" y="32"/>
                    <a:pt x="136" y="32"/>
                    <a:pt x="136" y="32"/>
                  </a:cubicBezTo>
                  <a:lnTo>
                    <a:pt x="136" y="48"/>
                  </a:lnTo>
                  <a:close/>
                </a:path>
              </a:pathLst>
            </a:custGeom>
            <a:solidFill>
              <a:schemeClr val="bg1"/>
            </a:solidFill>
            <a:ln>
              <a:noFill/>
            </a:ln>
          </p:spPr>
          <p:txBody>
            <a:bodyPr vert="horz" wrap="square" lIns="60960" tIns="30480" rIns="60960" bIns="30480" numCol="1" anchor="t" anchorCtr="0" compatLnSpc="1">
              <a:prstTxWarp prst="textNoShape">
                <a:avLst/>
              </a:prstTxWarp>
            </a:bodyPr>
            <a:lstStyle/>
            <a:p>
              <a:pPr defTabSz="914446"/>
              <a:endParaRPr lang="uk-UA">
                <a:solidFill>
                  <a:srgbClr val="0A091B"/>
                </a:solidFill>
                <a:latin typeface="Roboto"/>
              </a:endParaRPr>
            </a:p>
          </p:txBody>
        </p:sp>
      </p:grpSp>
      <p:sp>
        <p:nvSpPr>
          <p:cNvPr id="27" name="Freeform 15">
            <a:extLst>
              <a:ext uri="{FF2B5EF4-FFF2-40B4-BE49-F238E27FC236}">
                <a16:creationId xmlns:a16="http://schemas.microsoft.com/office/drawing/2014/main" id="{A90E76BF-5A7C-449D-A1D9-DCAC1BC5B10C}"/>
              </a:ext>
            </a:extLst>
          </p:cNvPr>
          <p:cNvSpPr>
            <a:spLocks noEditPoints="1"/>
          </p:cNvSpPr>
          <p:nvPr/>
        </p:nvSpPr>
        <p:spPr bwMode="auto">
          <a:xfrm>
            <a:off x="2587612" y="2931461"/>
            <a:ext cx="247029" cy="247029"/>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bg1"/>
          </a:solidFill>
          <a:ln>
            <a:noFill/>
          </a:ln>
        </p:spPr>
        <p:txBody>
          <a:bodyPr vert="horz" wrap="square" lIns="60960" tIns="30480" rIns="60960" bIns="30480" numCol="1" anchor="t" anchorCtr="0" compatLnSpc="1">
            <a:prstTxWarp prst="textNoShape">
              <a:avLst/>
            </a:prstTxWarp>
          </a:bodyPr>
          <a:lstStyle/>
          <a:p>
            <a:pPr defTabSz="914446"/>
            <a:endParaRPr lang="uk-UA" dirty="0">
              <a:solidFill>
                <a:srgbClr val="0A091B"/>
              </a:solidFill>
              <a:latin typeface="Roboto"/>
            </a:endParaRPr>
          </a:p>
        </p:txBody>
      </p:sp>
    </p:spTree>
    <p:extLst>
      <p:ext uri="{BB962C8B-B14F-4D97-AF65-F5344CB8AC3E}">
        <p14:creationId xmlns:p14="http://schemas.microsoft.com/office/powerpoint/2010/main" val="2590645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0" y="2173888"/>
            <a:ext cx="11421753" cy="415498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58591"/>
                </a:solidFill>
                <a:effectLst/>
                <a:uLnTx/>
                <a:uFillTx/>
                <a:latin typeface="Roboto"/>
                <a:ea typeface="+mn-ea"/>
                <a:cs typeface="+mn-cs"/>
              </a:rPr>
              <a:t>Parsing request bodies, for example JSON-encoded payloads, is a performance-heavy operation, especially with larger requests. When handling incoming requests in your web application, you should limit the size of their respective payloads. Incoming requests with unlimited body/payload sizes can lead to your application performing badly or crashing due to a denial-of-service outage or other unwanted side-effects. Many popular middleware-solutions for parsing request bodies, such as the already-included body-parser package for express, expose options to limit the sizes of request payloads, making it easy for developers to implement this functionality. You can also integrate a request body size limit in your reverse-proxy/web server software if supported. Below are examples for limiting request sizes using express and/or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nginx</a:t>
            </a:r>
            <a:r>
              <a:rPr kumimoji="0" lang="en-US" sz="2400" b="0" i="0" u="none" strike="noStrike" kern="1200" cap="none" spc="0" normalizeH="0" baseline="0" noProof="0" dirty="0">
                <a:ln>
                  <a:noFill/>
                </a:ln>
                <a:solidFill>
                  <a:srgbClr val="858591"/>
                </a:solidFill>
                <a:effectLst/>
                <a:uLnTx/>
                <a:uFillTx/>
                <a:latin typeface="Roboto"/>
                <a:ea typeface="+mn-ea"/>
                <a:cs typeface="+mn-cs"/>
              </a:rPr>
              <a:t>.</a:t>
            </a:r>
          </a:p>
        </p:txBody>
      </p:sp>
      <p:sp>
        <p:nvSpPr>
          <p:cNvPr id="6" name="Rectangle 5"/>
          <p:cNvSpPr/>
          <p:nvPr/>
        </p:nvSpPr>
        <p:spPr>
          <a:xfrm>
            <a:off x="584200" y="1554413"/>
            <a:ext cx="386035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A091B"/>
                </a:solidFill>
                <a:effectLst/>
                <a:uLnTx/>
                <a:uFillTx/>
                <a:latin typeface="Roboto"/>
                <a:ea typeface="+mn-ea"/>
                <a:cs typeface="+mn-cs"/>
              </a:rPr>
              <a:t>One Paragraph Explainer</a:t>
            </a:r>
          </a:p>
        </p:txBody>
      </p:sp>
      <p:sp>
        <p:nvSpPr>
          <p:cNvPr id="7" name="Title 1"/>
          <p:cNvSpPr>
            <a:spLocks noGrp="1"/>
          </p:cNvSpPr>
          <p:nvPr>
            <p:ph type="title"/>
          </p:nvPr>
        </p:nvSpPr>
        <p:spPr>
          <a:xfrm>
            <a:off x="584200" y="473273"/>
            <a:ext cx="11607800" cy="923330"/>
          </a:xfrm>
        </p:spPr>
        <p:txBody>
          <a:bodyPr/>
          <a:lstStyle/>
          <a:p>
            <a:r>
              <a:rPr lang="en-US" dirty="0">
                <a:solidFill>
                  <a:srgbClr val="00B0F0"/>
                </a:solidFill>
              </a:rPr>
              <a:t>6.14. Limit payload size using a reverse-proxy or a middleware</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3248596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7" name="Title 6"/>
          <p:cNvSpPr>
            <a:spLocks noGrp="1"/>
          </p:cNvSpPr>
          <p:nvPr>
            <p:ph type="title"/>
          </p:nvPr>
        </p:nvSpPr>
        <p:spPr>
          <a:xfrm>
            <a:off x="651944" y="556399"/>
            <a:ext cx="10888112" cy="507831"/>
          </a:xfrm>
        </p:spPr>
        <p:txBody>
          <a:bodyPr/>
          <a:lstStyle/>
          <a:p>
            <a:r>
              <a:rPr lang="en-US" dirty="0"/>
              <a:t>Example code for express</a:t>
            </a:r>
            <a:endParaRPr lang="uk-UA" dirty="0"/>
          </a:p>
        </p:txBody>
      </p:sp>
      <p:sp>
        <p:nvSpPr>
          <p:cNvPr id="3" name="Rectangle 1">
            <a:extLst>
              <a:ext uri="{FF2B5EF4-FFF2-40B4-BE49-F238E27FC236}">
                <a16:creationId xmlns:a16="http://schemas.microsoft.com/office/drawing/2014/main" id="{713BF653-E4DB-4753-B16C-F20D52269D80}"/>
              </a:ext>
            </a:extLst>
          </p:cNvPr>
          <p:cNvSpPr>
            <a:spLocks noChangeArrowheads="1"/>
          </p:cNvSpPr>
          <p:nvPr/>
        </p:nvSpPr>
        <p:spPr bwMode="auto">
          <a:xfrm>
            <a:off x="1540669" y="2195264"/>
            <a:ext cx="10605808" cy="3600986"/>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const</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express = require('express');</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const</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app = express();</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app.use</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express.json</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limit: '300kb' })); // body-parser defaults to a body size limit of 100kb</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Request with </a:t>
            </a: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json</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body</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app.post</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json</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req</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res) =&gt; {</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Check if request payload content-type matches </a:t>
            </a: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json</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because body-parser does not check for content types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if (!req.is('</a:t>
            </a: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json</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return </a:t>
            </a: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res.sendStatus</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(415); // -&gt; Unsupported media type if request doesn't have JSON body</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res.send</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('Hooray, it worked!');</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app.listen</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(3000, () =&gt; console.log('Example app listening on port 3000!'));</a:t>
            </a:r>
          </a:p>
        </p:txBody>
      </p:sp>
      <p:sp>
        <p:nvSpPr>
          <p:cNvPr id="5"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Tree>
    <p:extLst>
      <p:ext uri="{BB962C8B-B14F-4D97-AF65-F5344CB8AC3E}">
        <p14:creationId xmlns:p14="http://schemas.microsoft.com/office/powerpoint/2010/main" val="681604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7" name="Title 6"/>
          <p:cNvSpPr>
            <a:spLocks noGrp="1"/>
          </p:cNvSpPr>
          <p:nvPr>
            <p:ph type="title"/>
          </p:nvPr>
        </p:nvSpPr>
        <p:spPr>
          <a:xfrm>
            <a:off x="651944" y="556399"/>
            <a:ext cx="10888112" cy="507831"/>
          </a:xfrm>
        </p:spPr>
        <p:txBody>
          <a:bodyPr/>
          <a:lstStyle/>
          <a:p>
            <a:r>
              <a:rPr lang="en-US" dirty="0"/>
              <a:t>Example configuration for </a:t>
            </a:r>
            <a:r>
              <a:rPr lang="en-US" dirty="0" err="1"/>
              <a:t>nginx</a:t>
            </a:r>
            <a:endParaRPr lang="uk-UA" dirty="0"/>
          </a:p>
        </p:txBody>
      </p:sp>
      <p:sp>
        <p:nvSpPr>
          <p:cNvPr id="3" name="Rectangle 1">
            <a:extLst>
              <a:ext uri="{FF2B5EF4-FFF2-40B4-BE49-F238E27FC236}">
                <a16:creationId xmlns:a16="http://schemas.microsoft.com/office/drawing/2014/main" id="{713BF653-E4DB-4753-B16C-F20D52269D80}"/>
              </a:ext>
            </a:extLst>
          </p:cNvPr>
          <p:cNvSpPr>
            <a:spLocks noChangeArrowheads="1"/>
          </p:cNvSpPr>
          <p:nvPr/>
        </p:nvSpPr>
        <p:spPr bwMode="auto">
          <a:xfrm>
            <a:off x="1790752" y="2140911"/>
            <a:ext cx="10238952" cy="3400931"/>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http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Limit the body size for ALL incoming requests to 1 MB</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client_max_body_size</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1m;</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server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Limit the body size for incoming requests to this specific server block to 1 MB</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client_max_body_size</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1m;</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location /upload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Limit the body size for incoming requests to this route to 1 MB</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3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client_max_body_size</a:t>
            </a: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1m;</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p:txBody>
      </p:sp>
      <p:sp>
        <p:nvSpPr>
          <p:cNvPr id="5"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Tree>
    <p:extLst>
      <p:ext uri="{BB962C8B-B14F-4D97-AF65-F5344CB8AC3E}">
        <p14:creationId xmlns:p14="http://schemas.microsoft.com/office/powerpoint/2010/main" val="3562129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4200" y="611509"/>
            <a:ext cx="8072912" cy="923330"/>
          </a:xfrm>
        </p:spPr>
        <p:txBody>
          <a:bodyPr/>
          <a:lstStyle/>
          <a:p>
            <a:r>
              <a:rPr lang="en-US" dirty="0">
                <a:solidFill>
                  <a:srgbClr val="00B0F0"/>
                </a:solidFill>
              </a:rPr>
              <a:t> 6.15. Avoid JS </a:t>
            </a:r>
            <a:r>
              <a:rPr lang="en-US" dirty="0" err="1">
                <a:solidFill>
                  <a:srgbClr val="00B0F0"/>
                </a:solidFill>
              </a:rPr>
              <a:t>eval</a:t>
            </a:r>
            <a:r>
              <a:rPr lang="en-US" dirty="0">
                <a:solidFill>
                  <a:srgbClr val="00B0F0"/>
                </a:solidFill>
              </a:rPr>
              <a:t> statements</a:t>
            </a:r>
            <a:br>
              <a:rPr lang="en-US" dirty="0">
                <a:solidFill>
                  <a:srgbClr val="00B0F0"/>
                </a:solidFill>
              </a:rPr>
            </a:br>
            <a:endParaRPr lang="en-US" dirty="0">
              <a:solidFill>
                <a:srgbClr val="00B0F0"/>
              </a:solidFill>
            </a:endParaRPr>
          </a:p>
        </p:txBody>
      </p:sp>
      <p:sp>
        <p:nvSpPr>
          <p:cNvPr id="5" name="Rectangle 4"/>
          <p:cNvSpPr/>
          <p:nvPr/>
        </p:nvSpPr>
        <p:spPr>
          <a:xfrm>
            <a:off x="584200" y="1534839"/>
            <a:ext cx="10877797" cy="415498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A091B"/>
                </a:solidFill>
                <a:effectLst/>
                <a:uLnTx/>
                <a:uFillTx/>
                <a:latin typeface="Roboto"/>
                <a:ea typeface="+mn-ea"/>
                <a:cs typeface="+mn-cs"/>
              </a:rPr>
              <a:t>TL;DR: </a:t>
            </a:r>
            <a:r>
              <a:rPr kumimoji="0" lang="en-US" sz="2400" b="0" i="0" u="none" strike="noStrike" kern="1200" cap="none" spc="0" normalizeH="0" baseline="0" noProof="0" dirty="0" err="1">
                <a:ln>
                  <a:noFill/>
                </a:ln>
                <a:solidFill>
                  <a:srgbClr val="0A091B"/>
                </a:solidFill>
                <a:effectLst/>
                <a:uLnTx/>
                <a:uFillTx/>
                <a:latin typeface="Roboto"/>
                <a:ea typeface="+mn-ea"/>
                <a:cs typeface="+mn-cs"/>
              </a:rPr>
              <a:t>eval</a:t>
            </a:r>
            <a:r>
              <a:rPr kumimoji="0" lang="en-US" sz="2400" b="0" i="0" u="none" strike="noStrike" kern="1200" cap="none" spc="0" normalizeH="0" baseline="0" noProof="0" dirty="0">
                <a:ln>
                  <a:noFill/>
                </a:ln>
                <a:solidFill>
                  <a:srgbClr val="0A091B"/>
                </a:solidFill>
                <a:effectLst/>
                <a:uLnTx/>
                <a:uFillTx/>
                <a:latin typeface="Roboto"/>
                <a:ea typeface="+mn-ea"/>
                <a:cs typeface="+mn-cs"/>
              </a:rPr>
              <a:t> may be used to evaluate </a:t>
            </a:r>
            <a:r>
              <a:rPr kumimoji="0" lang="en-US" sz="2400" b="0" i="0" u="none" strike="noStrike" kern="1200" cap="none" spc="0" normalizeH="0" baseline="0" noProof="0" dirty="0" err="1">
                <a:ln>
                  <a:noFill/>
                </a:ln>
                <a:solidFill>
                  <a:srgbClr val="0A091B"/>
                </a:solidFill>
                <a:effectLst/>
                <a:uLnTx/>
                <a:uFillTx/>
                <a:latin typeface="Roboto"/>
                <a:ea typeface="+mn-ea"/>
                <a:cs typeface="+mn-cs"/>
              </a:rPr>
              <a:t>javascript</a:t>
            </a:r>
            <a:r>
              <a:rPr kumimoji="0" lang="en-US" sz="2400" b="0" i="0" u="none" strike="noStrike" kern="1200" cap="none" spc="0" normalizeH="0" baseline="0" noProof="0" dirty="0">
                <a:ln>
                  <a:noFill/>
                </a:ln>
                <a:solidFill>
                  <a:srgbClr val="0A091B"/>
                </a:solidFill>
                <a:effectLst/>
                <a:uLnTx/>
                <a:uFillTx/>
                <a:latin typeface="Roboto"/>
                <a:ea typeface="+mn-ea"/>
                <a:cs typeface="+mn-cs"/>
              </a:rPr>
              <a:t> code during run-time, but it is not just a performance concern but also an important security concern due to malicious </a:t>
            </a:r>
            <a:r>
              <a:rPr kumimoji="0" lang="en-US" sz="2400" b="0" i="0" u="none" strike="noStrike" kern="1200" cap="none" spc="0" normalizeH="0" baseline="0" noProof="0" dirty="0" err="1">
                <a:ln>
                  <a:noFill/>
                </a:ln>
                <a:solidFill>
                  <a:srgbClr val="0A091B"/>
                </a:solidFill>
                <a:effectLst/>
                <a:uLnTx/>
                <a:uFillTx/>
                <a:latin typeface="Roboto"/>
                <a:ea typeface="+mn-ea"/>
                <a:cs typeface="+mn-cs"/>
              </a:rPr>
              <a:t>javascript</a:t>
            </a:r>
            <a:r>
              <a:rPr kumimoji="0" lang="en-US" sz="2400" b="0" i="0" u="none" strike="noStrike" kern="1200" cap="none" spc="0" normalizeH="0" baseline="0" noProof="0" dirty="0">
                <a:ln>
                  <a:noFill/>
                </a:ln>
                <a:solidFill>
                  <a:srgbClr val="0A091B"/>
                </a:solidFill>
                <a:effectLst/>
                <a:uLnTx/>
                <a:uFillTx/>
                <a:latin typeface="Roboto"/>
                <a:ea typeface="+mn-ea"/>
                <a:cs typeface="+mn-cs"/>
              </a:rPr>
              <a:t> code that may be sourced from user input. Another language feature that should be avoided is new Function constructor. </a:t>
            </a:r>
            <a:r>
              <a:rPr kumimoji="0" lang="en-US" sz="2400" b="0" i="0" u="none" strike="noStrike" kern="1200" cap="none" spc="0" normalizeH="0" baseline="0" noProof="0" dirty="0" err="1">
                <a:ln>
                  <a:noFill/>
                </a:ln>
                <a:solidFill>
                  <a:srgbClr val="0A091B"/>
                </a:solidFill>
                <a:effectLst/>
                <a:uLnTx/>
                <a:uFillTx/>
                <a:latin typeface="Roboto"/>
                <a:ea typeface="+mn-ea"/>
                <a:cs typeface="+mn-cs"/>
              </a:rPr>
              <a:t>setTimeout</a:t>
            </a:r>
            <a:r>
              <a:rPr kumimoji="0" lang="en-US" sz="2400" b="0" i="0" u="none" strike="noStrike" kern="1200" cap="none" spc="0" normalizeH="0" baseline="0" noProof="0" dirty="0">
                <a:ln>
                  <a:noFill/>
                </a:ln>
                <a:solidFill>
                  <a:srgbClr val="0A091B"/>
                </a:solidFill>
                <a:effectLst/>
                <a:uLnTx/>
                <a:uFillTx/>
                <a:latin typeface="Roboto"/>
                <a:ea typeface="+mn-ea"/>
                <a:cs typeface="+mn-cs"/>
              </a:rPr>
              <a:t> and </a:t>
            </a:r>
            <a:r>
              <a:rPr kumimoji="0" lang="en-US" sz="2400" b="0" i="0" u="none" strike="noStrike" kern="1200" cap="none" spc="0" normalizeH="0" baseline="0" noProof="0" dirty="0" err="1">
                <a:ln>
                  <a:noFill/>
                </a:ln>
                <a:solidFill>
                  <a:srgbClr val="0A091B"/>
                </a:solidFill>
                <a:effectLst/>
                <a:uLnTx/>
                <a:uFillTx/>
                <a:latin typeface="Roboto"/>
                <a:ea typeface="+mn-ea"/>
                <a:cs typeface="+mn-cs"/>
              </a:rPr>
              <a:t>setInterval</a:t>
            </a:r>
            <a:r>
              <a:rPr kumimoji="0" lang="en-US" sz="2400" b="0" i="0" u="none" strike="noStrike" kern="1200" cap="none" spc="0" normalizeH="0" baseline="0" noProof="0" dirty="0">
                <a:ln>
                  <a:noFill/>
                </a:ln>
                <a:solidFill>
                  <a:srgbClr val="0A091B"/>
                </a:solidFill>
                <a:effectLst/>
                <a:uLnTx/>
                <a:uFillTx/>
                <a:latin typeface="Roboto"/>
                <a:ea typeface="+mn-ea"/>
                <a:cs typeface="+mn-cs"/>
              </a:rPr>
              <a:t> should never be passed dynamic </a:t>
            </a:r>
            <a:r>
              <a:rPr kumimoji="0" lang="en-US" sz="2400" b="0" i="0" u="none" strike="noStrike" kern="1200" cap="none" spc="0" normalizeH="0" baseline="0" noProof="0" dirty="0" err="1">
                <a:ln>
                  <a:noFill/>
                </a:ln>
                <a:solidFill>
                  <a:srgbClr val="0A091B"/>
                </a:solidFill>
                <a:effectLst/>
                <a:uLnTx/>
                <a:uFillTx/>
                <a:latin typeface="Roboto"/>
                <a:ea typeface="+mn-ea"/>
                <a:cs typeface="+mn-cs"/>
              </a:rPr>
              <a:t>javascript</a:t>
            </a:r>
            <a:r>
              <a:rPr kumimoji="0" lang="en-US" sz="2400" b="0" i="0" u="none" strike="noStrike" kern="1200" cap="none" spc="0" normalizeH="0" baseline="0" noProof="0" dirty="0">
                <a:ln>
                  <a:noFill/>
                </a:ln>
                <a:solidFill>
                  <a:srgbClr val="0A091B"/>
                </a:solidFill>
                <a:effectLst/>
                <a:uLnTx/>
                <a:uFillTx/>
                <a:latin typeface="Roboto"/>
                <a:ea typeface="+mn-ea"/>
                <a:cs typeface="+mn-cs"/>
              </a:rPr>
              <a:t> code either.</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A091B"/>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A091B"/>
                </a:solidFill>
                <a:effectLst/>
                <a:uLnTx/>
                <a:uFillTx/>
                <a:latin typeface="Roboto"/>
                <a:ea typeface="+mn-ea"/>
                <a:cs typeface="+mn-cs"/>
              </a:rPr>
              <a:t>Otherwise: </a:t>
            </a:r>
            <a:r>
              <a:rPr kumimoji="0" lang="en-US" sz="2400" b="0" i="0" u="none" strike="noStrike" kern="1200" cap="none" spc="0" normalizeH="0" baseline="0" noProof="0" dirty="0">
                <a:ln>
                  <a:noFill/>
                </a:ln>
                <a:solidFill>
                  <a:srgbClr val="0A091B"/>
                </a:solidFill>
                <a:effectLst/>
                <a:uLnTx/>
                <a:uFillTx/>
                <a:latin typeface="Roboto"/>
                <a:ea typeface="+mn-ea"/>
                <a:cs typeface="+mn-cs"/>
              </a:rPr>
              <a:t>Malicious </a:t>
            </a:r>
            <a:r>
              <a:rPr kumimoji="0" lang="en-US" sz="2400" b="0" i="0" u="none" strike="noStrike" kern="1200" cap="none" spc="0" normalizeH="0" baseline="0" noProof="0" dirty="0" err="1">
                <a:ln>
                  <a:noFill/>
                </a:ln>
                <a:solidFill>
                  <a:srgbClr val="0A091B"/>
                </a:solidFill>
                <a:effectLst/>
                <a:uLnTx/>
                <a:uFillTx/>
                <a:latin typeface="Roboto"/>
                <a:ea typeface="+mn-ea"/>
                <a:cs typeface="+mn-cs"/>
              </a:rPr>
              <a:t>javascript</a:t>
            </a:r>
            <a:r>
              <a:rPr kumimoji="0" lang="en-US" sz="2400" b="0" i="0" u="none" strike="noStrike" kern="1200" cap="none" spc="0" normalizeH="0" baseline="0" noProof="0" dirty="0">
                <a:ln>
                  <a:noFill/>
                </a:ln>
                <a:solidFill>
                  <a:srgbClr val="0A091B"/>
                </a:solidFill>
                <a:effectLst/>
                <a:uLnTx/>
                <a:uFillTx/>
                <a:latin typeface="Roboto"/>
                <a:ea typeface="+mn-ea"/>
                <a:cs typeface="+mn-cs"/>
              </a:rPr>
              <a:t> code finds a way into a text passed into </a:t>
            </a:r>
            <a:r>
              <a:rPr kumimoji="0" lang="en-US" sz="2400" b="0" i="0" u="none" strike="noStrike" kern="1200" cap="none" spc="0" normalizeH="0" baseline="0" noProof="0" dirty="0" err="1">
                <a:ln>
                  <a:noFill/>
                </a:ln>
                <a:solidFill>
                  <a:srgbClr val="0A091B"/>
                </a:solidFill>
                <a:effectLst/>
                <a:uLnTx/>
                <a:uFillTx/>
                <a:latin typeface="Roboto"/>
                <a:ea typeface="+mn-ea"/>
                <a:cs typeface="+mn-cs"/>
              </a:rPr>
              <a:t>eval</a:t>
            </a:r>
            <a:r>
              <a:rPr kumimoji="0" lang="en-US" sz="2400" b="0" i="0" u="none" strike="noStrike" kern="1200" cap="none" spc="0" normalizeH="0" baseline="0" noProof="0" dirty="0">
                <a:ln>
                  <a:noFill/>
                </a:ln>
                <a:solidFill>
                  <a:srgbClr val="0A091B"/>
                </a:solidFill>
                <a:effectLst/>
                <a:uLnTx/>
                <a:uFillTx/>
                <a:latin typeface="Roboto"/>
                <a:ea typeface="+mn-ea"/>
                <a:cs typeface="+mn-cs"/>
              </a:rPr>
              <a:t> or other real-time evaluating </a:t>
            </a:r>
            <a:r>
              <a:rPr kumimoji="0" lang="en-US" sz="2400" b="0" i="0" u="none" strike="noStrike" kern="1200" cap="none" spc="0" normalizeH="0" baseline="0" noProof="0" dirty="0" err="1">
                <a:ln>
                  <a:noFill/>
                </a:ln>
                <a:solidFill>
                  <a:srgbClr val="0A091B"/>
                </a:solidFill>
                <a:effectLst/>
                <a:uLnTx/>
                <a:uFillTx/>
                <a:latin typeface="Roboto"/>
                <a:ea typeface="+mn-ea"/>
                <a:cs typeface="+mn-cs"/>
              </a:rPr>
              <a:t>javascript</a:t>
            </a:r>
            <a:r>
              <a:rPr kumimoji="0" lang="en-US" sz="2400" b="0" i="0" u="none" strike="noStrike" kern="1200" cap="none" spc="0" normalizeH="0" baseline="0" noProof="0" dirty="0">
                <a:ln>
                  <a:noFill/>
                </a:ln>
                <a:solidFill>
                  <a:srgbClr val="0A091B"/>
                </a:solidFill>
                <a:effectLst/>
                <a:uLnTx/>
                <a:uFillTx/>
                <a:latin typeface="Roboto"/>
                <a:ea typeface="+mn-ea"/>
                <a:cs typeface="+mn-cs"/>
              </a:rPr>
              <a:t> language functions, it will gain complete access to </a:t>
            </a:r>
            <a:r>
              <a:rPr kumimoji="0" lang="en-US" sz="2400" b="0" i="0" u="none" strike="noStrike" kern="1200" cap="none" spc="0" normalizeH="0" baseline="0" noProof="0" dirty="0" err="1">
                <a:ln>
                  <a:noFill/>
                </a:ln>
                <a:solidFill>
                  <a:srgbClr val="0A091B"/>
                </a:solidFill>
                <a:effectLst/>
                <a:uLnTx/>
                <a:uFillTx/>
                <a:latin typeface="Roboto"/>
                <a:ea typeface="+mn-ea"/>
                <a:cs typeface="+mn-cs"/>
              </a:rPr>
              <a:t>javascript</a:t>
            </a:r>
            <a:r>
              <a:rPr kumimoji="0" lang="en-US" sz="2400" b="0" i="0" u="none" strike="noStrike" kern="1200" cap="none" spc="0" normalizeH="0" baseline="0" noProof="0" dirty="0">
                <a:ln>
                  <a:noFill/>
                </a:ln>
                <a:solidFill>
                  <a:srgbClr val="0A091B"/>
                </a:solidFill>
                <a:effectLst/>
                <a:uLnTx/>
                <a:uFillTx/>
                <a:latin typeface="Roboto"/>
                <a:ea typeface="+mn-ea"/>
                <a:cs typeface="+mn-cs"/>
              </a:rPr>
              <a:t> permissions on the page, often manifesting as an XSS attack.</a:t>
            </a:r>
          </a:p>
        </p:txBody>
      </p:sp>
    </p:spTree>
    <p:extLst>
      <p:ext uri="{BB962C8B-B14F-4D97-AF65-F5344CB8AC3E}">
        <p14:creationId xmlns:p14="http://schemas.microsoft.com/office/powerpoint/2010/main" val="3501100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0" y="1921965"/>
            <a:ext cx="11504881" cy="304698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858591"/>
                </a:solidFill>
                <a:effectLst/>
                <a:uLnTx/>
                <a:uFillTx/>
                <a:latin typeface="Roboto"/>
                <a:ea typeface="+mn-ea"/>
                <a:cs typeface="+mn-cs"/>
              </a:rPr>
              <a:t>eval</a:t>
            </a:r>
            <a:r>
              <a:rPr kumimoji="0" lang="en-US" sz="2400" b="0" i="0" u="none" strike="noStrike" kern="1200" cap="none" spc="0" normalizeH="0" baseline="0" noProof="0" dirty="0">
                <a:ln>
                  <a:noFill/>
                </a:ln>
                <a:solidFill>
                  <a:srgbClr val="858591"/>
                </a:solidFill>
                <a:effectLst/>
                <a:uLnTx/>
                <a:uFillTx/>
                <a:latin typeface="Roboto"/>
                <a:ea typeface="+mn-ea"/>
                <a:cs typeface="+mn-cs"/>
              </a:rPr>
              <a:t>(),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setTimeout</a:t>
            </a:r>
            <a:r>
              <a:rPr kumimoji="0" lang="en-US" sz="2400" b="0" i="0" u="none" strike="noStrike" kern="1200" cap="none" spc="0" normalizeH="0" baseline="0" noProof="0" dirty="0">
                <a:ln>
                  <a:noFill/>
                </a:ln>
                <a:solidFill>
                  <a:srgbClr val="858591"/>
                </a:solidFill>
                <a:effectLst/>
                <a:uLnTx/>
                <a:uFillTx/>
                <a:latin typeface="Roboto"/>
                <a:ea typeface="+mn-ea"/>
                <a:cs typeface="+mn-cs"/>
              </a:rPr>
              <a:t>() and </a:t>
            </a:r>
            <a:r>
              <a:rPr kumimoji="0" lang="en-US" sz="2400" b="0" i="0" u="none" strike="noStrike" kern="1200" cap="none" spc="0" normalizeH="0" baseline="0" noProof="0" dirty="0" err="1">
                <a:ln>
                  <a:noFill/>
                </a:ln>
                <a:solidFill>
                  <a:srgbClr val="858591"/>
                </a:solidFill>
                <a:effectLst/>
                <a:uLnTx/>
                <a:uFillTx/>
                <a:latin typeface="Roboto"/>
                <a:ea typeface="+mn-ea"/>
                <a:cs typeface="+mn-cs"/>
              </a:rPr>
              <a:t>setInterval</a:t>
            </a:r>
            <a:r>
              <a:rPr kumimoji="0" lang="en-US" sz="2400" b="0" i="0" u="none" strike="noStrike" kern="1200" cap="none" spc="0" normalizeH="0" baseline="0" noProof="0" dirty="0">
                <a:ln>
                  <a:noFill/>
                </a:ln>
                <a:solidFill>
                  <a:srgbClr val="858591"/>
                </a:solidFill>
                <a:effectLst/>
                <a:uLnTx/>
                <a:uFillTx/>
                <a:latin typeface="Roboto"/>
                <a:ea typeface="+mn-ea"/>
                <a:cs typeface="+mn-cs"/>
              </a:rPr>
              <a:t>() are global functions often used in Node.js which accept a string parameter representing a JavaScript expression, statement, or sequence of statements. The security concern of using these functions are the possibility that untrusted user input that might find it's way into code execution which can lead to server compromise, as evaluating user inputted code essentially allows an attacker to perform any actions that you can. It is suggested to refactor code to not rely on the use of these functions where user input could be passed to the function and executed.</a:t>
            </a:r>
          </a:p>
        </p:txBody>
      </p:sp>
      <p:sp>
        <p:nvSpPr>
          <p:cNvPr id="6" name="Rectangle 5"/>
          <p:cNvSpPr/>
          <p:nvPr/>
        </p:nvSpPr>
        <p:spPr>
          <a:xfrm>
            <a:off x="806921" y="1351508"/>
            <a:ext cx="447750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A091B"/>
                </a:solidFill>
                <a:effectLst/>
                <a:uLnTx/>
                <a:uFillTx/>
                <a:latin typeface="Roboto"/>
                <a:ea typeface="+mn-ea"/>
                <a:cs typeface="+mn-cs"/>
              </a:rPr>
              <a:t>One Paragraph Explainer</a:t>
            </a:r>
          </a:p>
        </p:txBody>
      </p:sp>
      <p:sp>
        <p:nvSpPr>
          <p:cNvPr id="7" name="Title 2"/>
          <p:cNvSpPr>
            <a:spLocks noGrp="1"/>
          </p:cNvSpPr>
          <p:nvPr>
            <p:ph type="title"/>
          </p:nvPr>
        </p:nvSpPr>
        <p:spPr>
          <a:xfrm>
            <a:off x="584200" y="513352"/>
            <a:ext cx="8737930" cy="923330"/>
          </a:xfrm>
        </p:spPr>
        <p:txBody>
          <a:bodyPr/>
          <a:lstStyle/>
          <a:p>
            <a:r>
              <a:rPr lang="en-US" dirty="0">
                <a:solidFill>
                  <a:srgbClr val="00B0F0"/>
                </a:solidFill>
              </a:rPr>
              <a:t> 6.15. Avoid JS </a:t>
            </a:r>
            <a:r>
              <a:rPr lang="en-US" dirty="0" err="1">
                <a:solidFill>
                  <a:srgbClr val="00B0F0"/>
                </a:solidFill>
              </a:rPr>
              <a:t>eval</a:t>
            </a:r>
            <a:r>
              <a:rPr lang="en-US" dirty="0">
                <a:solidFill>
                  <a:srgbClr val="00B0F0"/>
                </a:solidFill>
              </a:rPr>
              <a:t> statements</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217503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7" name="Title 6"/>
          <p:cNvSpPr>
            <a:spLocks noGrp="1"/>
          </p:cNvSpPr>
          <p:nvPr>
            <p:ph type="title"/>
          </p:nvPr>
        </p:nvSpPr>
        <p:spPr>
          <a:xfrm>
            <a:off x="651944" y="556399"/>
            <a:ext cx="10888112" cy="923330"/>
          </a:xfrm>
        </p:spPr>
        <p:txBody>
          <a:bodyPr/>
          <a:lstStyle/>
          <a:p>
            <a:r>
              <a:rPr lang="en-US" dirty="0"/>
              <a:t>Code example</a:t>
            </a:r>
            <a:br>
              <a:rPr lang="en-US" dirty="0"/>
            </a:br>
            <a:endParaRPr lang="uk-UA" dirty="0"/>
          </a:p>
        </p:txBody>
      </p:sp>
      <p:sp>
        <p:nvSpPr>
          <p:cNvPr id="3" name="Rectangle 1">
            <a:extLst>
              <a:ext uri="{FF2B5EF4-FFF2-40B4-BE49-F238E27FC236}">
                <a16:creationId xmlns:a16="http://schemas.microsoft.com/office/drawing/2014/main" id="{713BF653-E4DB-4753-B16C-F20D52269D80}"/>
              </a:ext>
            </a:extLst>
          </p:cNvPr>
          <p:cNvSpPr>
            <a:spLocks noChangeArrowheads="1"/>
          </p:cNvSpPr>
          <p:nvPr/>
        </p:nvSpPr>
        <p:spPr bwMode="auto">
          <a:xfrm>
            <a:off x="1790752" y="3287379"/>
            <a:ext cx="10238952" cy="1107996"/>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example of malicious code which an attacker was able to input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userInput</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"require('</a:t>
            </a: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child_process</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').spawn('</a:t>
            </a: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rm</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rf</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malicious code executed</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eval</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userInput</a:t>
            </a:r>
            <a:r>
              <a:rPr kumimoji="0" lang="en-US" altLang="en-US" sz="1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p:txBody>
      </p:sp>
      <p:sp>
        <p:nvSpPr>
          <p:cNvPr id="5"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Tree>
    <p:extLst>
      <p:ext uri="{BB962C8B-B14F-4D97-AF65-F5344CB8AC3E}">
        <p14:creationId xmlns:p14="http://schemas.microsoft.com/office/powerpoint/2010/main" val="2569190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700" y="642198"/>
            <a:ext cx="9735457" cy="923330"/>
          </a:xfrm>
        </p:spPr>
        <p:txBody>
          <a:bodyPr/>
          <a:lstStyle/>
          <a:p>
            <a:r>
              <a:rPr lang="en-US" dirty="0">
                <a:solidFill>
                  <a:srgbClr val="00B0F0"/>
                </a:solidFill>
              </a:rPr>
              <a:t>“What Other Bloggers Say”</a:t>
            </a:r>
            <a:br>
              <a:rPr lang="en-US" dirty="0">
                <a:solidFill>
                  <a:srgbClr val="00B0F0"/>
                </a:solidFill>
              </a:rPr>
            </a:br>
            <a:endParaRPr lang="en-US" dirty="0">
              <a:solidFill>
                <a:srgbClr val="00B0F0"/>
              </a:solidFill>
            </a:endParaRPr>
          </a:p>
        </p:txBody>
      </p:sp>
      <p:sp>
        <p:nvSpPr>
          <p:cNvPr id="4" name="Rectangle 3"/>
          <p:cNvSpPr/>
          <p:nvPr/>
        </p:nvSpPr>
        <p:spPr>
          <a:xfrm>
            <a:off x="441695" y="2512408"/>
            <a:ext cx="11103429" cy="156966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858591"/>
                </a:solidFill>
                <a:effectLst/>
                <a:uLnTx/>
                <a:uFillTx/>
                <a:latin typeface="Roboto"/>
                <a:ea typeface="+mn-ea"/>
                <a:cs typeface="+mn-cs"/>
              </a:rPr>
              <a:t>“The </a:t>
            </a:r>
            <a:r>
              <a:rPr kumimoji="0" lang="en-US" sz="2400" b="0" i="1" u="none" strike="noStrike" kern="1200" cap="none" spc="0" normalizeH="0" baseline="0" noProof="0" dirty="0" err="1">
                <a:ln>
                  <a:noFill/>
                </a:ln>
                <a:solidFill>
                  <a:srgbClr val="858591"/>
                </a:solidFill>
                <a:effectLst/>
                <a:uLnTx/>
                <a:uFillTx/>
                <a:latin typeface="Roboto"/>
                <a:ea typeface="+mn-ea"/>
                <a:cs typeface="+mn-cs"/>
              </a:rPr>
              <a:t>eval</a:t>
            </a:r>
            <a:r>
              <a:rPr kumimoji="0" lang="en-US" sz="2400" b="0" i="1" u="none" strike="noStrike" kern="1200" cap="none" spc="0" normalizeH="0" baseline="0" noProof="0" dirty="0">
                <a:ln>
                  <a:noFill/>
                </a:ln>
                <a:solidFill>
                  <a:srgbClr val="858591"/>
                </a:solidFill>
                <a:effectLst/>
                <a:uLnTx/>
                <a:uFillTx/>
                <a:latin typeface="Roboto"/>
                <a:ea typeface="+mn-ea"/>
                <a:cs typeface="+mn-cs"/>
              </a:rPr>
              <a:t>() function is perhaps of the most frowned upon JavaScript pieces from a security perspective. It parses a JavaScript string as text, and executes it as if it were a JavaScript code. Mixing that with untrusted user input that might find it’s way to </a:t>
            </a:r>
            <a:r>
              <a:rPr kumimoji="0" lang="en-US" sz="2400" b="0" i="1" u="none" strike="noStrike" kern="1200" cap="none" spc="0" normalizeH="0" baseline="0" noProof="0" dirty="0" err="1">
                <a:ln>
                  <a:noFill/>
                </a:ln>
                <a:solidFill>
                  <a:srgbClr val="858591"/>
                </a:solidFill>
                <a:effectLst/>
                <a:uLnTx/>
                <a:uFillTx/>
                <a:latin typeface="Roboto"/>
                <a:ea typeface="+mn-ea"/>
                <a:cs typeface="+mn-cs"/>
              </a:rPr>
              <a:t>eval</a:t>
            </a:r>
            <a:r>
              <a:rPr kumimoji="0" lang="en-US" sz="2400" b="0" i="1" u="none" strike="noStrike" kern="1200" cap="none" spc="0" normalizeH="0" baseline="0" noProof="0" dirty="0">
                <a:ln>
                  <a:noFill/>
                </a:ln>
                <a:solidFill>
                  <a:srgbClr val="858591"/>
                </a:solidFill>
                <a:effectLst/>
                <a:uLnTx/>
                <a:uFillTx/>
                <a:latin typeface="Roboto"/>
                <a:ea typeface="+mn-ea"/>
                <a:cs typeface="+mn-cs"/>
              </a:rPr>
              <a:t>() is a recipe for disaster that can end up with server compromise.”</a:t>
            </a:r>
          </a:p>
        </p:txBody>
      </p:sp>
      <p:sp>
        <p:nvSpPr>
          <p:cNvPr id="5" name="Freeform 41"/>
          <p:cNvSpPr>
            <a:spLocks noEditPoints="1"/>
          </p:cNvSpPr>
          <p:nvPr/>
        </p:nvSpPr>
        <p:spPr bwMode="auto">
          <a:xfrm>
            <a:off x="10529515" y="13531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6" name="Rectangle 5"/>
          <p:cNvSpPr/>
          <p:nvPr/>
        </p:nvSpPr>
        <p:spPr>
          <a:xfrm>
            <a:off x="771896" y="5169577"/>
            <a:ext cx="4788490"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Roboto"/>
                <a:ea typeface="+mn-ea"/>
                <a:cs typeface="+mn-cs"/>
              </a:rPr>
              <a:t>From the Essential Node.js Security book by</a:t>
            </a:r>
            <a:r>
              <a:rPr kumimoji="0" lang="en-US" sz="1800" b="0" i="0" u="none" strike="noStrike" kern="1200" cap="none" spc="0" normalizeH="0" baseline="0" noProof="0" dirty="0">
                <a:ln>
                  <a:noFill/>
                </a:ln>
                <a:solidFill>
                  <a:srgbClr val="0A091B"/>
                </a:solidFill>
                <a:effectLst/>
                <a:uLnTx/>
                <a:uFillTx/>
                <a:latin typeface="Roboto"/>
                <a:ea typeface="+mn-ea"/>
                <a:cs typeface="+mn-cs"/>
              </a:rPr>
              <a:t> </a:t>
            </a:r>
            <a:endParaRPr kumimoji="0" lang="en-US" sz="1800" b="0" i="0" u="none" strike="noStrike" kern="1200" cap="none" spc="0" normalizeH="0" baseline="0" noProof="0" dirty="0">
              <a:ln>
                <a:noFill/>
              </a:ln>
              <a:solidFill>
                <a:srgbClr val="00B0F0"/>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0A091B"/>
                </a:solidFill>
                <a:effectLst/>
                <a:uLnTx/>
                <a:uFillTx/>
                <a:latin typeface="Roboto"/>
                <a:ea typeface="+mn-ea"/>
                <a:cs typeface="+mn-cs"/>
              </a:rPr>
              <a:t>Liran</a:t>
            </a:r>
            <a:r>
              <a:rPr kumimoji="0" lang="en-US" sz="3600" b="1" i="0" u="none" strike="noStrike" kern="1200" cap="none" spc="0" normalizeH="0" baseline="0" noProof="0" dirty="0">
                <a:ln>
                  <a:noFill/>
                </a:ln>
                <a:solidFill>
                  <a:srgbClr val="0A091B"/>
                </a:solidFill>
                <a:effectLst/>
                <a:uLnTx/>
                <a:uFillTx/>
                <a:latin typeface="Roboto"/>
                <a:ea typeface="+mn-ea"/>
                <a:cs typeface="+mn-cs"/>
              </a:rPr>
              <a:t> Tal</a:t>
            </a:r>
          </a:p>
        </p:txBody>
      </p:sp>
    </p:spTree>
    <p:extLst>
      <p:ext uri="{BB962C8B-B14F-4D97-AF65-F5344CB8AC3E}">
        <p14:creationId xmlns:p14="http://schemas.microsoft.com/office/powerpoint/2010/main" val="315519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4199" y="380941"/>
            <a:ext cx="11314875" cy="1376607"/>
          </a:xfrm>
        </p:spPr>
        <p:txBody>
          <a:bodyPr/>
          <a:lstStyle/>
          <a:p>
            <a:r>
              <a:rPr lang="en-US" dirty="0">
                <a:solidFill>
                  <a:srgbClr val="00B0F0"/>
                </a:solidFill>
              </a:rPr>
              <a:t>6.16. Prevent malicious </a:t>
            </a:r>
            <a:r>
              <a:rPr lang="en-US" dirty="0" err="1">
                <a:solidFill>
                  <a:srgbClr val="00B0F0"/>
                </a:solidFill>
              </a:rPr>
              <a:t>RegEx</a:t>
            </a:r>
            <a:r>
              <a:rPr lang="en-US" dirty="0">
                <a:solidFill>
                  <a:srgbClr val="00B0F0"/>
                </a:solidFill>
              </a:rPr>
              <a:t> from overloading your single thread execution</a:t>
            </a:r>
            <a:br>
              <a:rPr lang="en-US" dirty="0">
                <a:solidFill>
                  <a:srgbClr val="00B0F0"/>
                </a:solidFill>
              </a:rPr>
            </a:br>
            <a:endParaRPr lang="en-US" dirty="0">
              <a:solidFill>
                <a:srgbClr val="00B0F0"/>
              </a:solidFill>
            </a:endParaRPr>
          </a:p>
        </p:txBody>
      </p:sp>
      <p:sp>
        <p:nvSpPr>
          <p:cNvPr id="5" name="Rectangle 4"/>
          <p:cNvSpPr/>
          <p:nvPr/>
        </p:nvSpPr>
        <p:spPr>
          <a:xfrm>
            <a:off x="584199" y="1554585"/>
            <a:ext cx="10946741" cy="483209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A091B"/>
                </a:solidFill>
                <a:effectLst/>
                <a:uLnTx/>
                <a:uFillTx/>
                <a:latin typeface="Roboto"/>
                <a:ea typeface="+mn-ea"/>
                <a:cs typeface="+mn-cs"/>
              </a:rPr>
              <a:t>TL;DR: </a:t>
            </a:r>
            <a:r>
              <a:rPr kumimoji="0" lang="en-US" sz="2800" b="0" i="0" u="none" strike="noStrike" kern="1200" cap="none" spc="0" normalizeH="0" baseline="0" noProof="0" dirty="0">
                <a:ln>
                  <a:noFill/>
                </a:ln>
                <a:solidFill>
                  <a:srgbClr val="0A091B"/>
                </a:solidFill>
                <a:effectLst/>
                <a:uLnTx/>
                <a:uFillTx/>
                <a:latin typeface="Roboto"/>
                <a:ea typeface="+mn-ea"/>
                <a:cs typeface="+mn-cs"/>
              </a:rPr>
              <a:t>Regular Expressions, while being handy, pose a real threat to JavaScript applications at large, and the Node.js platform in particular due to the fact that they require CPU cycles to compute a pattern test. Use the aforementioned validator.js package to validate data instead of writing your own, or make use of safe-regex to detect vulnerable regex patterns.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A091B"/>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A091B"/>
                </a:solidFill>
                <a:effectLst/>
                <a:uLnTx/>
                <a:uFillTx/>
                <a:latin typeface="Roboto"/>
                <a:ea typeface="+mn-ea"/>
                <a:cs typeface="+mn-cs"/>
              </a:rPr>
              <a:t>Otherwise: </a:t>
            </a:r>
            <a:r>
              <a:rPr kumimoji="0" lang="en-US" sz="2800" b="0" i="0" u="none" strike="noStrike" kern="1200" cap="none" spc="0" normalizeH="0" baseline="0" noProof="0" dirty="0">
                <a:ln>
                  <a:noFill/>
                </a:ln>
                <a:solidFill>
                  <a:srgbClr val="0A091B"/>
                </a:solidFill>
                <a:effectLst/>
                <a:uLnTx/>
                <a:uFillTx/>
                <a:latin typeface="Roboto"/>
                <a:ea typeface="+mn-ea"/>
                <a:cs typeface="+mn-cs"/>
              </a:rPr>
              <a:t>Poorly written regexes could be susceptible to Regular Expressions </a:t>
            </a:r>
            <a:r>
              <a:rPr kumimoji="0" lang="en-US" sz="2800" b="0" i="0" u="none" strike="noStrike" kern="1200" cap="none" spc="0" normalizeH="0" baseline="0" noProof="0" dirty="0" err="1">
                <a:ln>
                  <a:noFill/>
                </a:ln>
                <a:solidFill>
                  <a:srgbClr val="0A091B"/>
                </a:solidFill>
                <a:effectLst/>
                <a:uLnTx/>
                <a:uFillTx/>
                <a:latin typeface="Roboto"/>
                <a:ea typeface="+mn-ea"/>
                <a:cs typeface="+mn-cs"/>
              </a:rPr>
              <a:t>DoS</a:t>
            </a:r>
            <a:r>
              <a:rPr kumimoji="0" lang="en-US" sz="2800" b="0" i="0" u="none" strike="noStrike" kern="1200" cap="none" spc="0" normalizeH="0" baseline="0" noProof="0" dirty="0">
                <a:ln>
                  <a:noFill/>
                </a:ln>
                <a:solidFill>
                  <a:srgbClr val="0A091B"/>
                </a:solidFill>
                <a:effectLst/>
                <a:uLnTx/>
                <a:uFillTx/>
                <a:latin typeface="Roboto"/>
                <a:ea typeface="+mn-ea"/>
                <a:cs typeface="+mn-cs"/>
              </a:rPr>
              <a:t> attacks that will block the event loop completely. For example, the popular moment package was found vulnerable in Nov 2017.</a:t>
            </a:r>
          </a:p>
        </p:txBody>
      </p:sp>
    </p:spTree>
    <p:extLst>
      <p:ext uri="{BB962C8B-B14F-4D97-AF65-F5344CB8AC3E}">
        <p14:creationId xmlns:p14="http://schemas.microsoft.com/office/powerpoint/2010/main" val="3179628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4200" y="1867349"/>
            <a:ext cx="11326751" cy="440120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858591"/>
                </a:solidFill>
                <a:effectLst/>
                <a:uLnTx/>
                <a:uFillTx/>
                <a:latin typeface="Roboto"/>
                <a:ea typeface="+mn-ea"/>
                <a:cs typeface="+mn-cs"/>
              </a:rPr>
              <a:t>The risk that is inherent with the use of Regular Expressions is the computational resources that require to parse text and match a given pattern. For the Node.js platform, where a single-thread event-loop is dominant, a CPU-bound operation like resolving a regular expression pattern will render the application unresponsive. Avoid regex when possible or defer the task to a dedicated library like </a:t>
            </a:r>
            <a:r>
              <a:rPr kumimoji="0" lang="en-US" sz="2800" b="0" i="0" u="none" strike="noStrike" kern="1200" cap="none" spc="0" normalizeH="0" baseline="0" noProof="0" dirty="0">
                <a:ln>
                  <a:noFill/>
                </a:ln>
                <a:solidFill>
                  <a:srgbClr val="858591"/>
                </a:solidFill>
                <a:effectLst/>
                <a:uLnTx/>
                <a:uFillTx/>
                <a:latin typeface="Roboto"/>
                <a:ea typeface="+mn-ea"/>
                <a:cs typeface="+mn-cs"/>
                <a:hlinkClick r:id="rId2"/>
              </a:rPr>
              <a:t>validator.js</a:t>
            </a:r>
            <a:r>
              <a:rPr kumimoji="0" lang="en-US" sz="2800" b="0" i="0" u="none" strike="noStrike" kern="1200" cap="none" spc="0" normalizeH="0" baseline="0" noProof="0" dirty="0">
                <a:ln>
                  <a:noFill/>
                </a:ln>
                <a:solidFill>
                  <a:srgbClr val="858591"/>
                </a:solidFill>
                <a:effectLst/>
                <a:uLnTx/>
                <a:uFillTx/>
                <a:latin typeface="Roboto"/>
                <a:ea typeface="+mn-ea"/>
                <a:cs typeface="+mn-cs"/>
              </a:rPr>
              <a:t>, or </a:t>
            </a:r>
            <a:r>
              <a:rPr kumimoji="0" lang="en-US" sz="2800" b="0" i="0" u="none" strike="noStrike" kern="1200" cap="none" spc="0" normalizeH="0" baseline="0" noProof="0" dirty="0">
                <a:ln>
                  <a:noFill/>
                </a:ln>
                <a:solidFill>
                  <a:srgbClr val="858591"/>
                </a:solidFill>
                <a:effectLst/>
                <a:uLnTx/>
                <a:uFillTx/>
                <a:latin typeface="Roboto"/>
                <a:ea typeface="+mn-ea"/>
                <a:cs typeface="+mn-cs"/>
                <a:hlinkClick r:id="rId3"/>
              </a:rPr>
              <a:t>safe-regex</a:t>
            </a:r>
            <a:r>
              <a:rPr kumimoji="0" lang="en-US" sz="2800" b="0" i="0" u="none" strike="noStrike" kern="1200" cap="none" spc="0" normalizeH="0" baseline="0" noProof="0" dirty="0">
                <a:ln>
                  <a:noFill/>
                </a:ln>
                <a:solidFill>
                  <a:srgbClr val="858591"/>
                </a:solidFill>
                <a:effectLst/>
                <a:uLnTx/>
                <a:uFillTx/>
                <a:latin typeface="Roboto"/>
                <a:ea typeface="+mn-ea"/>
                <a:cs typeface="+mn-cs"/>
              </a:rPr>
              <a:t> to check if the regex pattern is safe.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858591"/>
                </a:solidFill>
                <a:effectLst/>
                <a:uLnTx/>
                <a:uFillTx/>
                <a:latin typeface="Roboto"/>
                <a:ea typeface="+mn-ea"/>
                <a:cs typeface="+mn-cs"/>
              </a:rPr>
              <a:t>Some </a:t>
            </a:r>
            <a:r>
              <a:rPr kumimoji="0" lang="en-US" sz="2800" b="0" i="0" u="none" strike="noStrike" kern="1200" cap="none" spc="0" normalizeH="0" baseline="0" noProof="0" dirty="0">
                <a:ln>
                  <a:noFill/>
                </a:ln>
                <a:solidFill>
                  <a:srgbClr val="858591"/>
                </a:solidFill>
                <a:effectLst/>
                <a:uLnTx/>
                <a:uFillTx/>
                <a:latin typeface="Roboto"/>
                <a:ea typeface="+mn-ea"/>
                <a:cs typeface="+mn-cs"/>
                <a:hlinkClick r:id="rId4"/>
              </a:rPr>
              <a:t>OWASP examples</a:t>
            </a:r>
            <a:r>
              <a:rPr kumimoji="0" lang="en-US" sz="2800" b="0" i="0" u="none" strike="noStrike" kern="1200" cap="none" spc="0" normalizeH="0" baseline="0" noProof="0" dirty="0">
                <a:ln>
                  <a:noFill/>
                </a:ln>
                <a:solidFill>
                  <a:srgbClr val="858591"/>
                </a:solidFill>
                <a:effectLst/>
                <a:uLnTx/>
                <a:uFillTx/>
                <a:latin typeface="Roboto"/>
                <a:ea typeface="+mn-ea"/>
                <a:cs typeface="+mn-cs"/>
              </a:rPr>
              <a:t> for vulnerable regex patterns: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858591"/>
                </a:solidFill>
                <a:effectLst/>
                <a:uLnTx/>
                <a:uFillTx/>
                <a:latin typeface="Roboto"/>
                <a:ea typeface="+mn-ea"/>
                <a:cs typeface="+mn-cs"/>
              </a:rPr>
              <a:t>(</a:t>
            </a:r>
            <a:r>
              <a:rPr kumimoji="0" lang="en-US" sz="2800" b="0" i="0" u="none" strike="noStrike" kern="1200" cap="none" spc="0" normalizeH="0" baseline="0" noProof="0" dirty="0" err="1">
                <a:ln>
                  <a:noFill/>
                </a:ln>
                <a:solidFill>
                  <a:srgbClr val="858591"/>
                </a:solidFill>
                <a:effectLst/>
                <a:uLnTx/>
                <a:uFillTx/>
                <a:latin typeface="Roboto"/>
                <a:ea typeface="+mn-ea"/>
                <a:cs typeface="+mn-cs"/>
              </a:rPr>
              <a:t>a|aa</a:t>
            </a:r>
            <a:r>
              <a:rPr kumimoji="0" lang="en-US" sz="2800" b="0" i="0" u="none" strike="noStrike" kern="1200" cap="none" spc="0" normalizeH="0" baseline="0" noProof="0" dirty="0">
                <a:ln>
                  <a:noFill/>
                </a:ln>
                <a:solidFill>
                  <a:srgbClr val="858591"/>
                </a:solidFill>
                <a:effectLst/>
                <a:uLnTx/>
                <a:uFillTx/>
                <a:latin typeface="Roboto"/>
                <a:ea typeface="+mn-ea"/>
                <a:cs typeface="+mn-cs"/>
              </a:rPr>
              <a:t>)+</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858591"/>
                </a:solidFill>
                <a:effectLst/>
                <a:uLnTx/>
                <a:uFillTx/>
                <a:latin typeface="Roboto"/>
                <a:ea typeface="+mn-ea"/>
                <a:cs typeface="+mn-cs"/>
              </a:rPr>
              <a:t>([a-</a:t>
            </a:r>
            <a:r>
              <a:rPr kumimoji="0" lang="en-US" sz="2800" b="0" i="0" u="none" strike="noStrike" kern="1200" cap="none" spc="0" normalizeH="0" baseline="0" noProof="0" dirty="0" err="1">
                <a:ln>
                  <a:noFill/>
                </a:ln>
                <a:solidFill>
                  <a:srgbClr val="858591"/>
                </a:solidFill>
                <a:effectLst/>
                <a:uLnTx/>
                <a:uFillTx/>
                <a:latin typeface="Roboto"/>
                <a:ea typeface="+mn-ea"/>
                <a:cs typeface="+mn-cs"/>
              </a:rPr>
              <a:t>zA</a:t>
            </a:r>
            <a:r>
              <a:rPr kumimoji="0" lang="en-US" sz="2800" b="0" i="0" u="none" strike="noStrike" kern="1200" cap="none" spc="0" normalizeH="0" baseline="0" noProof="0" dirty="0">
                <a:ln>
                  <a:noFill/>
                </a:ln>
                <a:solidFill>
                  <a:srgbClr val="858591"/>
                </a:solidFill>
                <a:effectLst/>
                <a:uLnTx/>
                <a:uFillTx/>
                <a:latin typeface="Roboto"/>
                <a:ea typeface="+mn-ea"/>
                <a:cs typeface="+mn-cs"/>
              </a:rPr>
              <a:t>-Z]+)*</a:t>
            </a:r>
          </a:p>
        </p:txBody>
      </p:sp>
      <p:sp>
        <p:nvSpPr>
          <p:cNvPr id="5" name="Rectangle 4"/>
          <p:cNvSpPr/>
          <p:nvPr/>
        </p:nvSpPr>
        <p:spPr>
          <a:xfrm>
            <a:off x="584200" y="1401144"/>
            <a:ext cx="324800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4292E"/>
                </a:solidFill>
                <a:effectLst/>
                <a:uLnTx/>
                <a:uFillTx/>
                <a:latin typeface="Roboto"/>
                <a:ea typeface="+mn-ea"/>
                <a:cs typeface="+mn-cs"/>
              </a:rPr>
              <a:t>One Paragraph Explainer</a:t>
            </a:r>
          </a:p>
        </p:txBody>
      </p:sp>
      <p:sp>
        <p:nvSpPr>
          <p:cNvPr id="6" name="Title 2"/>
          <p:cNvSpPr>
            <a:spLocks noGrp="1"/>
          </p:cNvSpPr>
          <p:nvPr>
            <p:ph type="title"/>
          </p:nvPr>
        </p:nvSpPr>
        <p:spPr>
          <a:xfrm>
            <a:off x="584199" y="380941"/>
            <a:ext cx="11326751" cy="923330"/>
          </a:xfrm>
        </p:spPr>
        <p:txBody>
          <a:bodyPr/>
          <a:lstStyle/>
          <a:p>
            <a:r>
              <a:rPr lang="en-US" dirty="0">
                <a:solidFill>
                  <a:srgbClr val="00B0F0"/>
                </a:solidFill>
              </a:rPr>
              <a:t>6.16. Prevent malicious </a:t>
            </a:r>
            <a:r>
              <a:rPr lang="en-US" dirty="0" err="1">
                <a:solidFill>
                  <a:srgbClr val="00B0F0"/>
                </a:solidFill>
              </a:rPr>
              <a:t>RegEx</a:t>
            </a:r>
            <a:r>
              <a:rPr lang="en-US" dirty="0">
                <a:solidFill>
                  <a:srgbClr val="00B0F0"/>
                </a:solidFill>
              </a:rPr>
              <a:t> from overloading your single thread execution</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2486662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7" name="Title 6"/>
          <p:cNvSpPr>
            <a:spLocks noGrp="1"/>
          </p:cNvSpPr>
          <p:nvPr>
            <p:ph type="title"/>
          </p:nvPr>
        </p:nvSpPr>
        <p:spPr>
          <a:xfrm>
            <a:off x="607203" y="177423"/>
            <a:ext cx="8124905" cy="923330"/>
          </a:xfrm>
        </p:spPr>
        <p:txBody>
          <a:bodyPr/>
          <a:lstStyle/>
          <a:p>
            <a:br>
              <a:rPr lang="en-US" dirty="0"/>
            </a:br>
            <a:r>
              <a:rPr lang="en-US" dirty="0"/>
              <a:t>Code Example – using promises to catch errors</a:t>
            </a:r>
            <a:endParaRPr lang="uk-UA" dirty="0">
              <a:solidFill>
                <a:schemeClr val="accent1"/>
              </a:solidFill>
            </a:endParaRPr>
          </a:p>
        </p:txBody>
      </p:sp>
      <p:sp>
        <p:nvSpPr>
          <p:cNvPr id="3" name="Rectangle 1">
            <a:extLst>
              <a:ext uri="{FF2B5EF4-FFF2-40B4-BE49-F238E27FC236}">
                <a16:creationId xmlns:a16="http://schemas.microsoft.com/office/drawing/2014/main" id="{713BF653-E4DB-4753-B16C-F20D52269D80}"/>
              </a:ext>
            </a:extLst>
          </p:cNvPr>
          <p:cNvSpPr>
            <a:spLocks noChangeArrowheads="1"/>
          </p:cNvSpPr>
          <p:nvPr/>
        </p:nvSpPr>
        <p:spPr bwMode="auto">
          <a:xfrm>
            <a:off x="1699707" y="2502490"/>
            <a:ext cx="10389373" cy="2462213"/>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var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saferegex</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require('safe-regex');</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var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emailRegex</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/^([a-zA-Z0-9])(([\-.]|[_]+)?([a-zA-Z0-9]+))*(@){1}[a-z0-9]+[.]{1}(([a-z]{2,3})|([a-z]{2,3}[.]{1}[a-z]{2,3}))$/;</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should output false because the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emailRegex</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is vulnerable to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redos</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attacks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console.log(</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saferegex</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emailRegex</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instead of the regex pattern, use validator: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var</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validator = require('validator');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console.log(</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validator.isEmail</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('liran.tal@gmail.com'));</a:t>
            </a:r>
          </a:p>
        </p:txBody>
      </p:sp>
      <p:sp>
        <p:nvSpPr>
          <p:cNvPr id="5"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Tree>
    <p:extLst>
      <p:ext uri="{BB962C8B-B14F-4D97-AF65-F5344CB8AC3E}">
        <p14:creationId xmlns:p14="http://schemas.microsoft.com/office/powerpoint/2010/main" val="2001887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93134"/>
            <a:ext cx="12192000" cy="4900046"/>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dirty="0">
              <a:solidFill>
                <a:srgbClr val="F2F2F5"/>
              </a:solidFill>
              <a:latin typeface="Roboto"/>
            </a:endParaRPr>
          </a:p>
        </p:txBody>
      </p:sp>
      <p:sp>
        <p:nvSpPr>
          <p:cNvPr id="7" name="Title 6"/>
          <p:cNvSpPr>
            <a:spLocks noGrp="1"/>
          </p:cNvSpPr>
          <p:nvPr>
            <p:ph type="title"/>
          </p:nvPr>
        </p:nvSpPr>
        <p:spPr>
          <a:xfrm>
            <a:off x="607203" y="177423"/>
            <a:ext cx="3632200" cy="923330"/>
          </a:xfrm>
        </p:spPr>
        <p:txBody>
          <a:bodyPr/>
          <a:lstStyle/>
          <a:p>
            <a:br>
              <a:rPr lang="en-US" dirty="0"/>
            </a:br>
            <a:r>
              <a:rPr lang="en-US" dirty="0"/>
              <a:t>Promises Exercise</a:t>
            </a:r>
            <a:endParaRPr lang="uk-UA" dirty="0">
              <a:solidFill>
                <a:schemeClr val="accent1"/>
              </a:solidFill>
            </a:endParaRPr>
          </a:p>
        </p:txBody>
      </p:sp>
      <p:sp>
        <p:nvSpPr>
          <p:cNvPr id="6" name="TextBox 5">
            <a:extLst>
              <a:ext uri="{FF2B5EF4-FFF2-40B4-BE49-F238E27FC236}">
                <a16:creationId xmlns:a16="http://schemas.microsoft.com/office/drawing/2014/main" id="{21754A3F-903B-4A6F-95E1-A04134788FED}"/>
              </a:ext>
            </a:extLst>
          </p:cNvPr>
          <p:cNvSpPr txBox="1"/>
          <p:nvPr/>
        </p:nvSpPr>
        <p:spPr>
          <a:xfrm>
            <a:off x="847656" y="2173482"/>
            <a:ext cx="11224740" cy="4483279"/>
          </a:xfrm>
          <a:prstGeom prst="rect">
            <a:avLst/>
          </a:prstGeom>
          <a:noFill/>
        </p:spPr>
        <p:txBody>
          <a:bodyPr wrap="square" rtlCol="0">
            <a:spAutoFit/>
          </a:bodyPr>
          <a:lstStyle/>
          <a:p>
            <a:pPr defTabSz="914446">
              <a:lnSpc>
                <a:spcPct val="150000"/>
              </a:lnSpc>
            </a:pPr>
            <a:r>
              <a:rPr lang="en-US" sz="1600" b="1" dirty="0">
                <a:solidFill>
                  <a:srgbClr val="F2F2F5"/>
                </a:solidFill>
                <a:latin typeface="Roboto"/>
              </a:rPr>
              <a:t>Goal: </a:t>
            </a:r>
            <a:r>
              <a:rPr lang="en-US" sz="1600" dirty="0">
                <a:solidFill>
                  <a:srgbClr val="F2F2F5"/>
                </a:solidFill>
                <a:latin typeface="Roboto"/>
              </a:rPr>
              <a:t>Understand promises flow</a:t>
            </a:r>
          </a:p>
          <a:p>
            <a:pPr defTabSz="914446">
              <a:lnSpc>
                <a:spcPct val="150000"/>
              </a:lnSpc>
            </a:pPr>
            <a:r>
              <a:rPr lang="en-US" sz="1600" b="1" dirty="0">
                <a:solidFill>
                  <a:srgbClr val="F2F2F5"/>
                </a:solidFill>
                <a:latin typeface="Roboto"/>
              </a:rPr>
              <a:t>Time: </a:t>
            </a:r>
            <a:r>
              <a:rPr lang="en-US" sz="1600" dirty="0">
                <a:solidFill>
                  <a:srgbClr val="F2F2F5"/>
                </a:solidFill>
                <a:latin typeface="Roboto"/>
              </a:rPr>
              <a:t>25 minutes</a:t>
            </a:r>
          </a:p>
          <a:p>
            <a:pPr defTabSz="914446">
              <a:lnSpc>
                <a:spcPct val="150000"/>
              </a:lnSpc>
            </a:pPr>
            <a:r>
              <a:rPr lang="en-US" sz="1600" b="1" dirty="0">
                <a:solidFill>
                  <a:srgbClr val="F2F2F5"/>
                </a:solidFill>
                <a:latin typeface="Roboto"/>
              </a:rPr>
              <a:t>Requirements: </a:t>
            </a:r>
          </a:p>
          <a:p>
            <a:pPr defTabSz="914446">
              <a:lnSpc>
                <a:spcPct val="150000"/>
              </a:lnSpc>
            </a:pPr>
            <a:r>
              <a:rPr lang="en-US" sz="1600" dirty="0">
                <a:solidFill>
                  <a:srgbClr val="F2F2F5"/>
                </a:solidFill>
                <a:latin typeface="Roboto"/>
              </a:rPr>
              <a:t>Get input - traveling city, country</a:t>
            </a:r>
            <a:br>
              <a:rPr lang="en-US" sz="1600" dirty="0">
                <a:solidFill>
                  <a:srgbClr val="F2F2F5"/>
                </a:solidFill>
                <a:latin typeface="Roboto"/>
              </a:rPr>
            </a:br>
            <a:r>
              <a:rPr lang="en-US" sz="1600" dirty="0">
                <a:solidFill>
                  <a:srgbClr val="F2F2F5"/>
                </a:solidFill>
                <a:latin typeface="Roboto"/>
              </a:rPr>
              <a:t>Output – whether it’s recommended to travel to the given city on the given date</a:t>
            </a:r>
            <a:r>
              <a:rPr lang="en-US" sz="1600" dirty="0">
                <a:solidFill>
                  <a:srgbClr val="F2F2F5"/>
                </a:solidFill>
              </a:rPr>
              <a:t>. If the given date falls on a vacation OR the temperature might drop below 12 Celsius degree, print ‘No. The streets will be crowded!’ Other wise print ‘Sure, go for it’</a:t>
            </a:r>
            <a:endParaRPr lang="en-US" sz="1600" dirty="0">
              <a:solidFill>
                <a:srgbClr val="F2F2F5"/>
              </a:solidFill>
              <a:latin typeface="Roboto"/>
            </a:endParaRPr>
          </a:p>
          <a:p>
            <a:pPr defTabSz="914446">
              <a:lnSpc>
                <a:spcPct val="150000"/>
              </a:lnSpc>
            </a:pPr>
            <a:r>
              <a:rPr lang="en-US" sz="1600" dirty="0">
                <a:solidFill>
                  <a:srgbClr val="F2F2F5"/>
                </a:solidFill>
              </a:rPr>
              <a:t>Bonus: (a) Get multiple locations and check for each (b) Get dates range and check for the entire period </a:t>
            </a:r>
            <a:endParaRPr lang="en-US" sz="1600" dirty="0">
              <a:solidFill>
                <a:srgbClr val="F2F2F5"/>
              </a:solidFill>
              <a:latin typeface="Roboto"/>
            </a:endParaRPr>
          </a:p>
          <a:p>
            <a:pPr defTabSz="914446">
              <a:lnSpc>
                <a:spcPct val="150000"/>
              </a:lnSpc>
            </a:pPr>
            <a:r>
              <a:rPr lang="en-US" sz="1600" b="1" dirty="0">
                <a:solidFill>
                  <a:srgbClr val="F2F2F5"/>
                </a:solidFill>
                <a:latin typeface="Roboto"/>
              </a:rPr>
              <a:t>How:</a:t>
            </a:r>
          </a:p>
          <a:p>
            <a:pPr defTabSz="914446">
              <a:lnSpc>
                <a:spcPct val="150000"/>
              </a:lnSpc>
            </a:pPr>
            <a:r>
              <a:rPr lang="en-US" sz="1600" dirty="0">
                <a:solidFill>
                  <a:srgbClr val="F2F2F5"/>
                </a:solidFill>
                <a:latin typeface="Roboto"/>
              </a:rPr>
              <a:t>Use promises only and return a promise. Get some help from the </a:t>
            </a:r>
            <a:r>
              <a:rPr lang="en-US" sz="1600" dirty="0">
                <a:solidFill>
                  <a:srgbClr val="F2F2F5"/>
                </a:solidFill>
              </a:rPr>
              <a:t>functions </a:t>
            </a:r>
            <a:r>
              <a:rPr lang="en-US" sz="1600" i="1" dirty="0" err="1">
                <a:solidFill>
                  <a:srgbClr val="F2F2F5"/>
                </a:solidFill>
              </a:rPr>
              <a:t>isWeatherWarmEnough</a:t>
            </a:r>
            <a:r>
              <a:rPr lang="en-US" sz="1600" dirty="0">
                <a:solidFill>
                  <a:srgbClr val="F2F2F5"/>
                </a:solidFill>
              </a:rPr>
              <a:t>  (returns callback, </a:t>
            </a:r>
            <a:r>
              <a:rPr lang="en-US" sz="1600" dirty="0" err="1">
                <a:solidFill>
                  <a:srgbClr val="F2F2F5"/>
                </a:solidFill>
              </a:rPr>
              <a:t>promisify</a:t>
            </a:r>
            <a:r>
              <a:rPr lang="en-US" sz="1600" dirty="0">
                <a:solidFill>
                  <a:srgbClr val="F2F2F5"/>
                </a:solidFill>
              </a:rPr>
              <a:t> it) and </a:t>
            </a:r>
            <a:r>
              <a:rPr lang="en-US" sz="1600" i="1" dirty="0" err="1">
                <a:solidFill>
                  <a:srgbClr val="F2F2F5"/>
                </a:solidFill>
              </a:rPr>
              <a:t>checkHolidays</a:t>
            </a:r>
            <a:r>
              <a:rPr lang="en-US" sz="1600" i="1" dirty="0">
                <a:solidFill>
                  <a:srgbClr val="F2F2F5"/>
                </a:solidFill>
              </a:rPr>
              <a:t> (return a promise)</a:t>
            </a:r>
            <a:endParaRPr lang="en-US" sz="1600" i="1" dirty="0">
              <a:solidFill>
                <a:srgbClr val="F2F2F5"/>
              </a:solidFill>
              <a:latin typeface="Roboto"/>
            </a:endParaRPr>
          </a:p>
          <a:p>
            <a:pPr defTabSz="914446">
              <a:lnSpc>
                <a:spcPct val="150000"/>
              </a:lnSpc>
            </a:pPr>
            <a:r>
              <a:rPr lang="en-US" sz="1600" b="1" dirty="0">
                <a:solidFill>
                  <a:srgbClr val="F2F2F5"/>
                </a:solidFill>
                <a:latin typeface="Roboto Condensed"/>
              </a:rPr>
              <a:t>Starter file: ~/async/travel-recommend-promises/start-with-helpers.js</a:t>
            </a:r>
            <a:endParaRPr lang="en-US" sz="1600" dirty="0">
              <a:solidFill>
                <a:srgbClr val="F2F2F5"/>
              </a:solidFill>
              <a:latin typeface="Roboto Condensed"/>
            </a:endParaRPr>
          </a:p>
          <a:p>
            <a:pPr defTabSz="914446">
              <a:lnSpc>
                <a:spcPct val="150000"/>
              </a:lnSpc>
            </a:pPr>
            <a:endParaRPr lang="en-US" sz="1600" dirty="0">
              <a:solidFill>
                <a:srgbClr val="F2F2F5"/>
              </a:solidFill>
              <a:latin typeface="Roboto"/>
            </a:endParaRPr>
          </a:p>
        </p:txBody>
      </p:sp>
      <p:sp>
        <p:nvSpPr>
          <p:cNvPr id="2" name="TextBox 1"/>
          <p:cNvSpPr txBox="1"/>
          <p:nvPr/>
        </p:nvSpPr>
        <p:spPr>
          <a:xfrm>
            <a:off x="1546411" y="1661160"/>
            <a:ext cx="7458692" cy="461665"/>
          </a:xfrm>
          <a:prstGeom prst="rect">
            <a:avLst/>
          </a:prstGeom>
          <a:noFill/>
        </p:spPr>
        <p:txBody>
          <a:bodyPr wrap="square" rtlCol="0">
            <a:spAutoFit/>
          </a:bodyPr>
          <a:lstStyle/>
          <a:p>
            <a:pPr defTabSz="914446"/>
            <a:r>
              <a:rPr lang="en-US" sz="2400" b="1" dirty="0">
                <a:solidFill>
                  <a:srgbClr val="F2F2F5"/>
                </a:solidFill>
                <a:latin typeface="Roboto Condensed"/>
              </a:rPr>
              <a:t>The travelling recommender – quick version</a:t>
            </a:r>
            <a:endParaRPr lang="uk-UA" sz="2400" b="1" dirty="0">
              <a:solidFill>
                <a:srgbClr val="F2F2F5"/>
              </a:solidFill>
              <a:latin typeface="+mj-lt"/>
            </a:endParaRPr>
          </a:p>
        </p:txBody>
      </p:sp>
      <p:grpSp>
        <p:nvGrpSpPr>
          <p:cNvPr id="8" name="Group 7">
            <a:extLst>
              <a:ext uri="{FF2B5EF4-FFF2-40B4-BE49-F238E27FC236}">
                <a16:creationId xmlns:a16="http://schemas.microsoft.com/office/drawing/2014/main" id="{98671352-A194-4275-8038-B137DD925AD9}"/>
              </a:ext>
            </a:extLst>
          </p:cNvPr>
          <p:cNvGrpSpPr/>
          <p:nvPr/>
        </p:nvGrpSpPr>
        <p:grpSpPr>
          <a:xfrm>
            <a:off x="607203" y="1464588"/>
            <a:ext cx="825500" cy="825500"/>
            <a:chOff x="9565997" y="2838450"/>
            <a:chExt cx="1238250" cy="1238250"/>
          </a:xfrm>
        </p:grpSpPr>
        <p:sp>
          <p:nvSpPr>
            <p:cNvPr id="11" name="Oval 10">
              <a:extLst>
                <a:ext uri="{FF2B5EF4-FFF2-40B4-BE49-F238E27FC236}">
                  <a16:creationId xmlns:a16="http://schemas.microsoft.com/office/drawing/2014/main" id="{352125C3-D780-48C8-8F34-C7A261BA896A}"/>
                </a:ext>
              </a:extLst>
            </p:cNvPr>
            <p:cNvSpPr/>
            <p:nvPr/>
          </p:nvSpPr>
          <p:spPr>
            <a:xfrm>
              <a:off x="9565997" y="2838450"/>
              <a:ext cx="1238250" cy="12382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12" name="Freeform 27">
              <a:extLst>
                <a:ext uri="{FF2B5EF4-FFF2-40B4-BE49-F238E27FC236}">
                  <a16:creationId xmlns:a16="http://schemas.microsoft.com/office/drawing/2014/main" id="{77C86C7E-9CF6-4612-BA5F-F983FF79FE9C}"/>
                </a:ext>
              </a:extLst>
            </p:cNvPr>
            <p:cNvSpPr>
              <a:spLocks noEditPoints="1"/>
            </p:cNvSpPr>
            <p:nvPr/>
          </p:nvSpPr>
          <p:spPr bwMode="auto">
            <a:xfrm>
              <a:off x="9926675" y="3143248"/>
              <a:ext cx="516894" cy="628654"/>
            </a:xfrm>
            <a:custGeom>
              <a:avLst/>
              <a:gdLst>
                <a:gd name="T0" fmla="*/ 28 w 144"/>
                <a:gd name="T1" fmla="*/ 88 h 176"/>
                <a:gd name="T2" fmla="*/ 76 w 144"/>
                <a:gd name="T3" fmla="*/ 88 h 176"/>
                <a:gd name="T4" fmla="*/ 80 w 144"/>
                <a:gd name="T5" fmla="*/ 84 h 176"/>
                <a:gd name="T6" fmla="*/ 76 w 144"/>
                <a:gd name="T7" fmla="*/ 80 h 176"/>
                <a:gd name="T8" fmla="*/ 28 w 144"/>
                <a:gd name="T9" fmla="*/ 80 h 176"/>
                <a:gd name="T10" fmla="*/ 24 w 144"/>
                <a:gd name="T11" fmla="*/ 84 h 176"/>
                <a:gd name="T12" fmla="*/ 28 w 144"/>
                <a:gd name="T13" fmla="*/ 88 h 176"/>
                <a:gd name="T14" fmla="*/ 28 w 144"/>
                <a:gd name="T15" fmla="*/ 112 h 176"/>
                <a:gd name="T16" fmla="*/ 116 w 144"/>
                <a:gd name="T17" fmla="*/ 112 h 176"/>
                <a:gd name="T18" fmla="*/ 120 w 144"/>
                <a:gd name="T19" fmla="*/ 108 h 176"/>
                <a:gd name="T20" fmla="*/ 116 w 144"/>
                <a:gd name="T21" fmla="*/ 104 h 176"/>
                <a:gd name="T22" fmla="*/ 28 w 144"/>
                <a:gd name="T23" fmla="*/ 104 h 176"/>
                <a:gd name="T24" fmla="*/ 24 w 144"/>
                <a:gd name="T25" fmla="*/ 108 h 176"/>
                <a:gd name="T26" fmla="*/ 28 w 144"/>
                <a:gd name="T27" fmla="*/ 112 h 176"/>
                <a:gd name="T28" fmla="*/ 28 w 144"/>
                <a:gd name="T29" fmla="*/ 136 h 176"/>
                <a:gd name="T30" fmla="*/ 100 w 144"/>
                <a:gd name="T31" fmla="*/ 136 h 176"/>
                <a:gd name="T32" fmla="*/ 104 w 144"/>
                <a:gd name="T33" fmla="*/ 132 h 176"/>
                <a:gd name="T34" fmla="*/ 100 w 144"/>
                <a:gd name="T35" fmla="*/ 128 h 176"/>
                <a:gd name="T36" fmla="*/ 28 w 144"/>
                <a:gd name="T37" fmla="*/ 128 h 176"/>
                <a:gd name="T38" fmla="*/ 24 w 144"/>
                <a:gd name="T39" fmla="*/ 132 h 176"/>
                <a:gd name="T40" fmla="*/ 28 w 144"/>
                <a:gd name="T41" fmla="*/ 136 h 176"/>
                <a:gd name="T42" fmla="*/ 136 w 144"/>
                <a:gd name="T43" fmla="*/ 24 h 176"/>
                <a:gd name="T44" fmla="*/ 104 w 144"/>
                <a:gd name="T45" fmla="*/ 24 h 176"/>
                <a:gd name="T46" fmla="*/ 104 w 144"/>
                <a:gd name="T47" fmla="*/ 16 h 176"/>
                <a:gd name="T48" fmla="*/ 96 w 144"/>
                <a:gd name="T49" fmla="*/ 8 h 176"/>
                <a:gd name="T50" fmla="*/ 80 w 144"/>
                <a:gd name="T51" fmla="*/ 8 h 176"/>
                <a:gd name="T52" fmla="*/ 72 w 144"/>
                <a:gd name="T53" fmla="*/ 0 h 176"/>
                <a:gd name="T54" fmla="*/ 64 w 144"/>
                <a:gd name="T55" fmla="*/ 8 h 176"/>
                <a:gd name="T56" fmla="*/ 48 w 144"/>
                <a:gd name="T57" fmla="*/ 8 h 176"/>
                <a:gd name="T58" fmla="*/ 40 w 144"/>
                <a:gd name="T59" fmla="*/ 16 h 176"/>
                <a:gd name="T60" fmla="*/ 40 w 144"/>
                <a:gd name="T61" fmla="*/ 24 h 176"/>
                <a:gd name="T62" fmla="*/ 8 w 144"/>
                <a:gd name="T63" fmla="*/ 24 h 176"/>
                <a:gd name="T64" fmla="*/ 0 w 144"/>
                <a:gd name="T65" fmla="*/ 32 h 176"/>
                <a:gd name="T66" fmla="*/ 0 w 144"/>
                <a:gd name="T67" fmla="*/ 168 h 176"/>
                <a:gd name="T68" fmla="*/ 8 w 144"/>
                <a:gd name="T69" fmla="*/ 176 h 176"/>
                <a:gd name="T70" fmla="*/ 136 w 144"/>
                <a:gd name="T71" fmla="*/ 176 h 176"/>
                <a:gd name="T72" fmla="*/ 144 w 144"/>
                <a:gd name="T73" fmla="*/ 168 h 176"/>
                <a:gd name="T74" fmla="*/ 144 w 144"/>
                <a:gd name="T75" fmla="*/ 32 h 176"/>
                <a:gd name="T76" fmla="*/ 136 w 144"/>
                <a:gd name="T77" fmla="*/ 24 h 176"/>
                <a:gd name="T78" fmla="*/ 48 w 144"/>
                <a:gd name="T79" fmla="*/ 16 h 176"/>
                <a:gd name="T80" fmla="*/ 96 w 144"/>
                <a:gd name="T81" fmla="*/ 16 h 176"/>
                <a:gd name="T82" fmla="*/ 96 w 144"/>
                <a:gd name="T83" fmla="*/ 32 h 176"/>
                <a:gd name="T84" fmla="*/ 48 w 144"/>
                <a:gd name="T85" fmla="*/ 32 h 176"/>
                <a:gd name="T86" fmla="*/ 48 w 144"/>
                <a:gd name="T87" fmla="*/ 16 h 176"/>
                <a:gd name="T88" fmla="*/ 136 w 144"/>
                <a:gd name="T89" fmla="*/ 168 h 176"/>
                <a:gd name="T90" fmla="*/ 8 w 144"/>
                <a:gd name="T91" fmla="*/ 168 h 176"/>
                <a:gd name="T92" fmla="*/ 8 w 144"/>
                <a:gd name="T93" fmla="*/ 56 h 176"/>
                <a:gd name="T94" fmla="*/ 136 w 144"/>
                <a:gd name="T95" fmla="*/ 56 h 176"/>
                <a:gd name="T96" fmla="*/ 136 w 144"/>
                <a:gd name="T97" fmla="*/ 168 h 176"/>
                <a:gd name="T98" fmla="*/ 136 w 144"/>
                <a:gd name="T99" fmla="*/ 48 h 176"/>
                <a:gd name="T100" fmla="*/ 8 w 144"/>
                <a:gd name="T101" fmla="*/ 48 h 176"/>
                <a:gd name="T102" fmla="*/ 8 w 144"/>
                <a:gd name="T103" fmla="*/ 32 h 176"/>
                <a:gd name="T104" fmla="*/ 40 w 144"/>
                <a:gd name="T105" fmla="*/ 32 h 176"/>
                <a:gd name="T106" fmla="*/ 48 w 144"/>
                <a:gd name="T107" fmla="*/ 40 h 176"/>
                <a:gd name="T108" fmla="*/ 96 w 144"/>
                <a:gd name="T109" fmla="*/ 40 h 176"/>
                <a:gd name="T110" fmla="*/ 104 w 144"/>
                <a:gd name="T111" fmla="*/ 32 h 176"/>
                <a:gd name="T112" fmla="*/ 136 w 144"/>
                <a:gd name="T113" fmla="*/ 32 h 176"/>
                <a:gd name="T114" fmla="*/ 136 w 144"/>
                <a:gd name="T115"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176">
                  <a:moveTo>
                    <a:pt x="28" y="88"/>
                  </a:moveTo>
                  <a:cubicBezTo>
                    <a:pt x="76" y="88"/>
                    <a:pt x="76" y="88"/>
                    <a:pt x="76" y="88"/>
                  </a:cubicBezTo>
                  <a:cubicBezTo>
                    <a:pt x="78" y="88"/>
                    <a:pt x="80" y="86"/>
                    <a:pt x="80" y="84"/>
                  </a:cubicBezTo>
                  <a:cubicBezTo>
                    <a:pt x="80" y="82"/>
                    <a:pt x="78" y="80"/>
                    <a:pt x="76" y="80"/>
                  </a:cubicBezTo>
                  <a:cubicBezTo>
                    <a:pt x="28" y="80"/>
                    <a:pt x="28" y="80"/>
                    <a:pt x="28" y="80"/>
                  </a:cubicBezTo>
                  <a:cubicBezTo>
                    <a:pt x="26" y="80"/>
                    <a:pt x="24" y="82"/>
                    <a:pt x="24" y="84"/>
                  </a:cubicBezTo>
                  <a:cubicBezTo>
                    <a:pt x="24" y="86"/>
                    <a:pt x="26" y="88"/>
                    <a:pt x="28" y="88"/>
                  </a:cubicBezTo>
                  <a:moveTo>
                    <a:pt x="28" y="112"/>
                  </a:moveTo>
                  <a:cubicBezTo>
                    <a:pt x="116" y="112"/>
                    <a:pt x="116" y="112"/>
                    <a:pt x="116" y="112"/>
                  </a:cubicBezTo>
                  <a:cubicBezTo>
                    <a:pt x="118" y="112"/>
                    <a:pt x="120" y="110"/>
                    <a:pt x="120" y="108"/>
                  </a:cubicBezTo>
                  <a:cubicBezTo>
                    <a:pt x="120" y="106"/>
                    <a:pt x="118" y="104"/>
                    <a:pt x="116" y="104"/>
                  </a:cubicBezTo>
                  <a:cubicBezTo>
                    <a:pt x="28" y="104"/>
                    <a:pt x="28" y="104"/>
                    <a:pt x="28" y="104"/>
                  </a:cubicBezTo>
                  <a:cubicBezTo>
                    <a:pt x="26" y="104"/>
                    <a:pt x="24" y="106"/>
                    <a:pt x="24" y="108"/>
                  </a:cubicBezTo>
                  <a:cubicBezTo>
                    <a:pt x="24" y="110"/>
                    <a:pt x="26" y="112"/>
                    <a:pt x="28" y="112"/>
                  </a:cubicBezTo>
                  <a:moveTo>
                    <a:pt x="28" y="136"/>
                  </a:moveTo>
                  <a:cubicBezTo>
                    <a:pt x="100" y="136"/>
                    <a:pt x="100" y="136"/>
                    <a:pt x="100" y="136"/>
                  </a:cubicBezTo>
                  <a:cubicBezTo>
                    <a:pt x="102" y="136"/>
                    <a:pt x="104" y="134"/>
                    <a:pt x="104" y="132"/>
                  </a:cubicBezTo>
                  <a:cubicBezTo>
                    <a:pt x="104" y="130"/>
                    <a:pt x="102" y="128"/>
                    <a:pt x="100" y="128"/>
                  </a:cubicBezTo>
                  <a:cubicBezTo>
                    <a:pt x="28" y="128"/>
                    <a:pt x="28" y="128"/>
                    <a:pt x="28" y="128"/>
                  </a:cubicBezTo>
                  <a:cubicBezTo>
                    <a:pt x="26" y="128"/>
                    <a:pt x="24" y="130"/>
                    <a:pt x="24" y="132"/>
                  </a:cubicBezTo>
                  <a:cubicBezTo>
                    <a:pt x="24" y="134"/>
                    <a:pt x="26" y="136"/>
                    <a:pt x="28" y="136"/>
                  </a:cubicBezTo>
                  <a:moveTo>
                    <a:pt x="136" y="24"/>
                  </a:moveTo>
                  <a:cubicBezTo>
                    <a:pt x="104" y="24"/>
                    <a:pt x="104" y="24"/>
                    <a:pt x="104" y="24"/>
                  </a:cubicBezTo>
                  <a:cubicBezTo>
                    <a:pt x="104" y="16"/>
                    <a:pt x="104" y="16"/>
                    <a:pt x="104" y="16"/>
                  </a:cubicBezTo>
                  <a:cubicBezTo>
                    <a:pt x="104" y="12"/>
                    <a:pt x="100" y="8"/>
                    <a:pt x="96" y="8"/>
                  </a:cubicBezTo>
                  <a:cubicBezTo>
                    <a:pt x="80" y="8"/>
                    <a:pt x="80" y="8"/>
                    <a:pt x="80" y="8"/>
                  </a:cubicBezTo>
                  <a:cubicBezTo>
                    <a:pt x="80" y="4"/>
                    <a:pt x="76" y="0"/>
                    <a:pt x="72" y="0"/>
                  </a:cubicBezTo>
                  <a:cubicBezTo>
                    <a:pt x="68" y="0"/>
                    <a:pt x="64" y="4"/>
                    <a:pt x="64" y="8"/>
                  </a:cubicBezTo>
                  <a:cubicBezTo>
                    <a:pt x="48" y="8"/>
                    <a:pt x="48" y="8"/>
                    <a:pt x="48" y="8"/>
                  </a:cubicBezTo>
                  <a:cubicBezTo>
                    <a:pt x="44" y="8"/>
                    <a:pt x="40" y="12"/>
                    <a:pt x="40" y="16"/>
                  </a:cubicBezTo>
                  <a:cubicBezTo>
                    <a:pt x="40" y="24"/>
                    <a:pt x="40" y="24"/>
                    <a:pt x="40" y="24"/>
                  </a:cubicBezTo>
                  <a:cubicBezTo>
                    <a:pt x="8" y="24"/>
                    <a:pt x="8" y="24"/>
                    <a:pt x="8" y="24"/>
                  </a:cubicBezTo>
                  <a:cubicBezTo>
                    <a:pt x="4" y="24"/>
                    <a:pt x="0" y="28"/>
                    <a:pt x="0" y="32"/>
                  </a:cubicBezTo>
                  <a:cubicBezTo>
                    <a:pt x="0" y="168"/>
                    <a:pt x="0" y="168"/>
                    <a:pt x="0" y="168"/>
                  </a:cubicBezTo>
                  <a:cubicBezTo>
                    <a:pt x="0" y="172"/>
                    <a:pt x="4" y="176"/>
                    <a:pt x="8" y="176"/>
                  </a:cubicBezTo>
                  <a:cubicBezTo>
                    <a:pt x="136" y="176"/>
                    <a:pt x="136" y="176"/>
                    <a:pt x="136" y="176"/>
                  </a:cubicBezTo>
                  <a:cubicBezTo>
                    <a:pt x="140" y="176"/>
                    <a:pt x="144" y="172"/>
                    <a:pt x="144" y="168"/>
                  </a:cubicBezTo>
                  <a:cubicBezTo>
                    <a:pt x="144" y="32"/>
                    <a:pt x="144" y="32"/>
                    <a:pt x="144" y="32"/>
                  </a:cubicBezTo>
                  <a:cubicBezTo>
                    <a:pt x="144" y="28"/>
                    <a:pt x="140" y="24"/>
                    <a:pt x="136" y="24"/>
                  </a:cubicBezTo>
                  <a:moveTo>
                    <a:pt x="48" y="16"/>
                  </a:moveTo>
                  <a:cubicBezTo>
                    <a:pt x="96" y="16"/>
                    <a:pt x="96" y="16"/>
                    <a:pt x="96" y="16"/>
                  </a:cubicBezTo>
                  <a:cubicBezTo>
                    <a:pt x="96" y="32"/>
                    <a:pt x="96" y="32"/>
                    <a:pt x="96" y="32"/>
                  </a:cubicBezTo>
                  <a:cubicBezTo>
                    <a:pt x="48" y="32"/>
                    <a:pt x="48" y="32"/>
                    <a:pt x="48" y="32"/>
                  </a:cubicBezTo>
                  <a:lnTo>
                    <a:pt x="48" y="16"/>
                  </a:lnTo>
                  <a:close/>
                  <a:moveTo>
                    <a:pt x="136" y="168"/>
                  </a:moveTo>
                  <a:cubicBezTo>
                    <a:pt x="8" y="168"/>
                    <a:pt x="8" y="168"/>
                    <a:pt x="8" y="168"/>
                  </a:cubicBezTo>
                  <a:cubicBezTo>
                    <a:pt x="8" y="56"/>
                    <a:pt x="8" y="56"/>
                    <a:pt x="8" y="56"/>
                  </a:cubicBezTo>
                  <a:cubicBezTo>
                    <a:pt x="136" y="56"/>
                    <a:pt x="136" y="56"/>
                    <a:pt x="136" y="56"/>
                  </a:cubicBezTo>
                  <a:lnTo>
                    <a:pt x="136" y="168"/>
                  </a:lnTo>
                  <a:close/>
                  <a:moveTo>
                    <a:pt x="136" y="48"/>
                  </a:moveTo>
                  <a:cubicBezTo>
                    <a:pt x="8" y="48"/>
                    <a:pt x="8" y="48"/>
                    <a:pt x="8" y="48"/>
                  </a:cubicBezTo>
                  <a:cubicBezTo>
                    <a:pt x="8" y="32"/>
                    <a:pt x="8" y="32"/>
                    <a:pt x="8" y="32"/>
                  </a:cubicBezTo>
                  <a:cubicBezTo>
                    <a:pt x="40" y="32"/>
                    <a:pt x="40" y="32"/>
                    <a:pt x="40" y="32"/>
                  </a:cubicBezTo>
                  <a:cubicBezTo>
                    <a:pt x="40" y="36"/>
                    <a:pt x="44" y="40"/>
                    <a:pt x="48" y="40"/>
                  </a:cubicBezTo>
                  <a:cubicBezTo>
                    <a:pt x="96" y="40"/>
                    <a:pt x="96" y="40"/>
                    <a:pt x="96" y="40"/>
                  </a:cubicBezTo>
                  <a:cubicBezTo>
                    <a:pt x="100" y="40"/>
                    <a:pt x="104" y="36"/>
                    <a:pt x="104" y="32"/>
                  </a:cubicBezTo>
                  <a:cubicBezTo>
                    <a:pt x="136" y="32"/>
                    <a:pt x="136" y="32"/>
                    <a:pt x="136" y="32"/>
                  </a:cubicBezTo>
                  <a:lnTo>
                    <a:pt x="136" y="48"/>
                  </a:lnTo>
                  <a:close/>
                </a:path>
              </a:pathLst>
            </a:custGeom>
            <a:solidFill>
              <a:schemeClr val="bg1"/>
            </a:solidFill>
            <a:ln>
              <a:noFill/>
            </a:ln>
          </p:spPr>
          <p:txBody>
            <a:bodyPr vert="horz" wrap="square" lIns="60960" tIns="30480" rIns="60960" bIns="30480" numCol="1" anchor="t" anchorCtr="0" compatLnSpc="1">
              <a:prstTxWarp prst="textNoShape">
                <a:avLst/>
              </a:prstTxWarp>
            </a:bodyPr>
            <a:lstStyle/>
            <a:p>
              <a:pPr defTabSz="914446"/>
              <a:endParaRPr lang="uk-UA">
                <a:solidFill>
                  <a:srgbClr val="0A091B"/>
                </a:solidFill>
                <a:latin typeface="Roboto"/>
              </a:endParaRPr>
            </a:p>
          </p:txBody>
        </p:sp>
      </p:grpSp>
      <p:sp>
        <p:nvSpPr>
          <p:cNvPr id="27" name="Freeform 15">
            <a:extLst>
              <a:ext uri="{FF2B5EF4-FFF2-40B4-BE49-F238E27FC236}">
                <a16:creationId xmlns:a16="http://schemas.microsoft.com/office/drawing/2014/main" id="{A90E76BF-5A7C-449D-A1D9-DCAC1BC5B10C}"/>
              </a:ext>
            </a:extLst>
          </p:cNvPr>
          <p:cNvSpPr>
            <a:spLocks noEditPoints="1"/>
          </p:cNvSpPr>
          <p:nvPr/>
        </p:nvSpPr>
        <p:spPr bwMode="auto">
          <a:xfrm>
            <a:off x="2587612" y="2931461"/>
            <a:ext cx="247029" cy="247029"/>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bg1"/>
          </a:solidFill>
          <a:ln>
            <a:noFill/>
          </a:ln>
        </p:spPr>
        <p:txBody>
          <a:bodyPr vert="horz" wrap="square" lIns="60960" tIns="30480" rIns="60960" bIns="30480" numCol="1" anchor="t" anchorCtr="0" compatLnSpc="1">
            <a:prstTxWarp prst="textNoShape">
              <a:avLst/>
            </a:prstTxWarp>
          </a:bodyPr>
          <a:lstStyle/>
          <a:p>
            <a:pPr defTabSz="914446"/>
            <a:endParaRPr lang="uk-UA" dirty="0">
              <a:solidFill>
                <a:srgbClr val="0A091B"/>
              </a:solidFill>
              <a:latin typeface="Roboto"/>
            </a:endParaRPr>
          </a:p>
        </p:txBody>
      </p:sp>
    </p:spTree>
    <p:extLst>
      <p:ext uri="{BB962C8B-B14F-4D97-AF65-F5344CB8AC3E}">
        <p14:creationId xmlns:p14="http://schemas.microsoft.com/office/powerpoint/2010/main" val="2602523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700" y="642198"/>
            <a:ext cx="9735457" cy="923330"/>
          </a:xfrm>
        </p:spPr>
        <p:txBody>
          <a:bodyPr/>
          <a:lstStyle/>
          <a:p>
            <a:r>
              <a:rPr lang="en-US" dirty="0">
                <a:solidFill>
                  <a:srgbClr val="00B0F0"/>
                </a:solidFill>
              </a:rPr>
              <a:t>“What Other Bloggers Say”</a:t>
            </a:r>
            <a:br>
              <a:rPr lang="en-US" dirty="0">
                <a:solidFill>
                  <a:srgbClr val="00B0F0"/>
                </a:solidFill>
              </a:rPr>
            </a:br>
            <a:endParaRPr lang="en-US" dirty="0">
              <a:solidFill>
                <a:srgbClr val="00B0F0"/>
              </a:solidFill>
            </a:endParaRPr>
          </a:p>
        </p:txBody>
      </p:sp>
      <p:sp>
        <p:nvSpPr>
          <p:cNvPr id="4" name="Rectangle 3"/>
          <p:cNvSpPr/>
          <p:nvPr/>
        </p:nvSpPr>
        <p:spPr>
          <a:xfrm>
            <a:off x="441695" y="2512408"/>
            <a:ext cx="11103429" cy="193899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858591"/>
                </a:solidFill>
                <a:effectLst/>
                <a:uLnTx/>
                <a:uFillTx/>
                <a:latin typeface="Roboto"/>
                <a:ea typeface="+mn-ea"/>
                <a:cs typeface="+mn-cs"/>
              </a:rPr>
              <a:t>“Often, programmers will use </a:t>
            </a:r>
            <a:r>
              <a:rPr kumimoji="0" lang="en-US" sz="2400" b="0" i="1" u="none" strike="noStrike" kern="1200" cap="none" spc="0" normalizeH="0" baseline="0" noProof="0" dirty="0" err="1">
                <a:ln>
                  <a:noFill/>
                </a:ln>
                <a:solidFill>
                  <a:srgbClr val="858591"/>
                </a:solidFill>
                <a:effectLst/>
                <a:uLnTx/>
                <a:uFillTx/>
                <a:latin typeface="Roboto"/>
                <a:ea typeface="+mn-ea"/>
                <a:cs typeface="+mn-cs"/>
              </a:rPr>
              <a:t>RegEx</a:t>
            </a:r>
            <a:r>
              <a:rPr kumimoji="0" lang="en-US" sz="2400" b="0" i="1" u="none" strike="noStrike" kern="1200" cap="none" spc="0" normalizeH="0" baseline="0" noProof="0" dirty="0">
                <a:ln>
                  <a:noFill/>
                </a:ln>
                <a:solidFill>
                  <a:srgbClr val="858591"/>
                </a:solidFill>
                <a:effectLst/>
                <a:uLnTx/>
                <a:uFillTx/>
                <a:latin typeface="Roboto"/>
                <a:ea typeface="+mn-ea"/>
                <a:cs typeface="+mn-cs"/>
              </a:rPr>
              <a:t> to validate that an input received from a user conforms to an expected condition. A vulnerable Regular Expression is known as one which applies repetition to a repeating capturing group, and where the string to match is composed of a suffix of a valid matching pattern plus characters that aren't matching the capturing group.”</a:t>
            </a:r>
          </a:p>
        </p:txBody>
      </p:sp>
      <p:sp>
        <p:nvSpPr>
          <p:cNvPr id="5" name="Freeform 41"/>
          <p:cNvSpPr>
            <a:spLocks noEditPoints="1"/>
          </p:cNvSpPr>
          <p:nvPr/>
        </p:nvSpPr>
        <p:spPr bwMode="auto">
          <a:xfrm>
            <a:off x="10529515" y="13531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6" name="Rectangle 5"/>
          <p:cNvSpPr/>
          <p:nvPr/>
        </p:nvSpPr>
        <p:spPr>
          <a:xfrm>
            <a:off x="771896" y="5169577"/>
            <a:ext cx="4788490"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Roboto"/>
                <a:ea typeface="+mn-ea"/>
                <a:cs typeface="+mn-cs"/>
              </a:rPr>
              <a:t>From the Essential Node.js Security book by</a:t>
            </a:r>
            <a:r>
              <a:rPr kumimoji="0" lang="en-US" sz="1800" b="0" i="0" u="none" strike="noStrike" kern="1200" cap="none" spc="0" normalizeH="0" baseline="0" noProof="0" dirty="0">
                <a:ln>
                  <a:noFill/>
                </a:ln>
                <a:solidFill>
                  <a:srgbClr val="0A091B"/>
                </a:solidFill>
                <a:effectLst/>
                <a:uLnTx/>
                <a:uFillTx/>
                <a:latin typeface="Roboto"/>
                <a:ea typeface="+mn-ea"/>
                <a:cs typeface="+mn-cs"/>
              </a:rPr>
              <a:t> </a:t>
            </a:r>
            <a:endParaRPr kumimoji="0" lang="en-US" sz="1800" b="0" i="0" u="none" strike="noStrike" kern="1200" cap="none" spc="0" normalizeH="0" baseline="0" noProof="0" dirty="0">
              <a:ln>
                <a:noFill/>
              </a:ln>
              <a:solidFill>
                <a:srgbClr val="00B0F0"/>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0A091B"/>
                </a:solidFill>
                <a:effectLst/>
                <a:uLnTx/>
                <a:uFillTx/>
                <a:latin typeface="Roboto"/>
                <a:ea typeface="+mn-ea"/>
                <a:cs typeface="+mn-cs"/>
              </a:rPr>
              <a:t>Liran</a:t>
            </a:r>
            <a:r>
              <a:rPr kumimoji="0" lang="en-US" sz="3600" b="1" i="0" u="none" strike="noStrike" kern="1200" cap="none" spc="0" normalizeH="0" baseline="0" noProof="0" dirty="0">
                <a:ln>
                  <a:noFill/>
                </a:ln>
                <a:solidFill>
                  <a:srgbClr val="0A091B"/>
                </a:solidFill>
                <a:effectLst/>
                <a:uLnTx/>
                <a:uFillTx/>
                <a:latin typeface="Roboto"/>
                <a:ea typeface="+mn-ea"/>
                <a:cs typeface="+mn-cs"/>
              </a:rPr>
              <a:t> Tal</a:t>
            </a:r>
          </a:p>
        </p:txBody>
      </p:sp>
    </p:spTree>
    <p:extLst>
      <p:ext uri="{BB962C8B-B14F-4D97-AF65-F5344CB8AC3E}">
        <p14:creationId xmlns:p14="http://schemas.microsoft.com/office/powerpoint/2010/main" val="4171492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4199" y="380942"/>
            <a:ext cx="11457379" cy="1338828"/>
          </a:xfrm>
        </p:spPr>
        <p:txBody>
          <a:bodyPr/>
          <a:lstStyle/>
          <a:p>
            <a:r>
              <a:rPr lang="en-US" dirty="0">
                <a:solidFill>
                  <a:schemeClr val="accent1"/>
                </a:solidFill>
              </a:rPr>
              <a:t>6.17. Avoid module loading require(</a:t>
            </a:r>
            <a:r>
              <a:rPr lang="en-US" dirty="0" err="1">
                <a:solidFill>
                  <a:schemeClr val="accent1"/>
                </a:solidFill>
              </a:rPr>
              <a:t>someVariable</a:t>
            </a:r>
            <a:r>
              <a:rPr lang="en-US" dirty="0">
                <a:solidFill>
                  <a:schemeClr val="accent1"/>
                </a:solidFill>
              </a:rPr>
              <a:t>) using a variable</a:t>
            </a:r>
            <a:br>
              <a:rPr lang="en-US" dirty="0">
                <a:solidFill>
                  <a:schemeClr val="accent1"/>
                </a:solidFill>
              </a:rPr>
            </a:br>
            <a:endParaRPr lang="en-US" dirty="0">
              <a:solidFill>
                <a:schemeClr val="accent1"/>
              </a:solidFill>
            </a:endParaRPr>
          </a:p>
        </p:txBody>
      </p:sp>
      <p:sp>
        <p:nvSpPr>
          <p:cNvPr id="5" name="Rectangle 4"/>
          <p:cNvSpPr/>
          <p:nvPr/>
        </p:nvSpPr>
        <p:spPr>
          <a:xfrm>
            <a:off x="584200" y="1419953"/>
            <a:ext cx="10816112" cy="341632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A091B"/>
                </a:solidFill>
                <a:effectLst/>
                <a:uLnTx/>
                <a:uFillTx/>
                <a:latin typeface="Roboto"/>
                <a:ea typeface="+mn-ea"/>
                <a:cs typeface="+mn-cs"/>
              </a:rPr>
              <a:t>TL;DR: </a:t>
            </a:r>
            <a:r>
              <a:rPr kumimoji="0" lang="en-US" sz="2400" b="0" i="0" u="none" strike="noStrike" kern="1200" cap="none" spc="0" normalizeH="0" baseline="0" noProof="0" dirty="0">
                <a:ln>
                  <a:noFill/>
                </a:ln>
                <a:solidFill>
                  <a:srgbClr val="0A091B"/>
                </a:solidFill>
                <a:effectLst/>
                <a:uLnTx/>
                <a:uFillTx/>
                <a:latin typeface="Roboto"/>
                <a:ea typeface="+mn-ea"/>
                <a:cs typeface="+mn-cs"/>
              </a:rPr>
              <a:t>Avoid requiring/importing another file with a path that was given as parameter due to the concern that it could have originated from user input. This rule can be extended for accessing files in general (i.e. </a:t>
            </a:r>
            <a:r>
              <a:rPr kumimoji="0" lang="en-US" sz="2400" b="0" i="0" u="none" strike="noStrike" kern="1200" cap="none" spc="0" normalizeH="0" baseline="0" noProof="0" dirty="0" err="1">
                <a:ln>
                  <a:noFill/>
                </a:ln>
                <a:solidFill>
                  <a:srgbClr val="0A091B"/>
                </a:solidFill>
                <a:effectLst/>
                <a:uLnTx/>
                <a:uFillTx/>
                <a:latin typeface="Roboto"/>
                <a:ea typeface="+mn-ea"/>
                <a:cs typeface="+mn-cs"/>
              </a:rPr>
              <a:t>fs.readFile</a:t>
            </a:r>
            <a:r>
              <a:rPr kumimoji="0" lang="en-US" sz="2400" b="0" i="0" u="none" strike="noStrike" kern="1200" cap="none" spc="0" normalizeH="0" baseline="0" noProof="0" dirty="0">
                <a:ln>
                  <a:noFill/>
                </a:ln>
                <a:solidFill>
                  <a:srgbClr val="0A091B"/>
                </a:solidFill>
                <a:effectLst/>
                <a:uLnTx/>
                <a:uFillTx/>
                <a:latin typeface="Roboto"/>
                <a:ea typeface="+mn-ea"/>
                <a:cs typeface="+mn-cs"/>
              </a:rPr>
              <a:t>()) or other sensitive resource access with dynamic variables originating from user input.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A091B"/>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A091B"/>
                </a:solidFill>
                <a:effectLst/>
                <a:uLnTx/>
                <a:uFillTx/>
                <a:latin typeface="Roboto"/>
                <a:ea typeface="+mn-ea"/>
                <a:cs typeface="+mn-cs"/>
              </a:rPr>
              <a:t>Otherwise: </a:t>
            </a:r>
            <a:r>
              <a:rPr kumimoji="0" lang="en-US" sz="2400" b="0" i="0" u="none" strike="noStrike" kern="1200" cap="none" spc="0" normalizeH="0" baseline="0" noProof="0" dirty="0">
                <a:ln>
                  <a:noFill/>
                </a:ln>
                <a:solidFill>
                  <a:srgbClr val="0A091B"/>
                </a:solidFill>
                <a:effectLst/>
                <a:uLnTx/>
                <a:uFillTx/>
                <a:latin typeface="Roboto"/>
                <a:ea typeface="+mn-ea"/>
                <a:cs typeface="+mn-cs"/>
              </a:rPr>
              <a:t>Malicious user input could find its way to a parameter that is used to require tampered files, for example a previously uploaded file on the </a:t>
            </a:r>
            <a:r>
              <a:rPr kumimoji="0" lang="en-US" sz="2400" b="0" i="0" u="none" strike="noStrike" kern="1200" cap="none" spc="0" normalizeH="0" baseline="0" noProof="0" dirty="0" err="1">
                <a:ln>
                  <a:noFill/>
                </a:ln>
                <a:solidFill>
                  <a:srgbClr val="0A091B"/>
                </a:solidFill>
                <a:effectLst/>
                <a:uLnTx/>
                <a:uFillTx/>
                <a:latin typeface="Roboto"/>
                <a:ea typeface="+mn-ea"/>
                <a:cs typeface="+mn-cs"/>
              </a:rPr>
              <a:t>filesystem</a:t>
            </a:r>
            <a:r>
              <a:rPr kumimoji="0" lang="en-US" sz="2400" b="0" i="0" u="none" strike="noStrike" kern="1200" cap="none" spc="0" normalizeH="0" baseline="0" noProof="0" dirty="0">
                <a:ln>
                  <a:noFill/>
                </a:ln>
                <a:solidFill>
                  <a:srgbClr val="0A091B"/>
                </a:solidFill>
                <a:effectLst/>
                <a:uLnTx/>
                <a:uFillTx/>
                <a:latin typeface="Roboto"/>
                <a:ea typeface="+mn-ea"/>
                <a:cs typeface="+mn-cs"/>
              </a:rPr>
              <a:t>, or access already existing system files.</a:t>
            </a:r>
          </a:p>
        </p:txBody>
      </p:sp>
    </p:spTree>
    <p:extLst>
      <p:ext uri="{BB962C8B-B14F-4D97-AF65-F5344CB8AC3E}">
        <p14:creationId xmlns:p14="http://schemas.microsoft.com/office/powerpoint/2010/main" val="733155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7" name="Title 6"/>
          <p:cNvSpPr>
            <a:spLocks noGrp="1"/>
          </p:cNvSpPr>
          <p:nvPr>
            <p:ph type="title"/>
          </p:nvPr>
        </p:nvSpPr>
        <p:spPr>
          <a:xfrm>
            <a:off x="607203" y="523306"/>
            <a:ext cx="8124905" cy="923330"/>
          </a:xfrm>
        </p:spPr>
        <p:txBody>
          <a:bodyPr/>
          <a:lstStyle/>
          <a:p>
            <a:r>
              <a:rPr lang="en-US" dirty="0"/>
              <a:t>Code example</a:t>
            </a:r>
            <a:br>
              <a:rPr lang="en-US" dirty="0"/>
            </a:br>
            <a:endParaRPr lang="uk-UA" dirty="0">
              <a:solidFill>
                <a:schemeClr val="accent1"/>
              </a:solidFill>
            </a:endParaRPr>
          </a:p>
        </p:txBody>
      </p:sp>
      <p:sp>
        <p:nvSpPr>
          <p:cNvPr id="3" name="Rectangle 1">
            <a:extLst>
              <a:ext uri="{FF2B5EF4-FFF2-40B4-BE49-F238E27FC236}">
                <a16:creationId xmlns:a16="http://schemas.microsoft.com/office/drawing/2014/main" id="{713BF653-E4DB-4753-B16C-F20D52269D80}"/>
              </a:ext>
            </a:extLst>
          </p:cNvPr>
          <p:cNvSpPr>
            <a:spLocks noChangeArrowheads="1"/>
          </p:cNvSpPr>
          <p:nvPr/>
        </p:nvSpPr>
        <p:spPr bwMode="auto">
          <a:xfrm>
            <a:off x="1699707" y="2994933"/>
            <a:ext cx="10389373" cy="1477328"/>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insecure, as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helperPath</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variable may have been modified by user input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const</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uploadHelpers</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require(</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helperPath</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secure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const</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6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uploadHelpers</a:t>
            </a:r>
            <a:r>
              <a:rPr kumimoji="0" lang="en-US" altLang="en-US" sz="16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require('./helpers/upload');</a:t>
            </a:r>
          </a:p>
        </p:txBody>
      </p:sp>
      <p:sp>
        <p:nvSpPr>
          <p:cNvPr id="5"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Tree>
    <p:extLst>
      <p:ext uri="{BB962C8B-B14F-4D97-AF65-F5344CB8AC3E}">
        <p14:creationId xmlns:p14="http://schemas.microsoft.com/office/powerpoint/2010/main" val="1503534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4200" y="547196"/>
            <a:ext cx="9296070" cy="923330"/>
          </a:xfrm>
        </p:spPr>
        <p:txBody>
          <a:bodyPr/>
          <a:lstStyle/>
          <a:p>
            <a:r>
              <a:rPr lang="en-US" dirty="0">
                <a:solidFill>
                  <a:schemeClr val="accent1"/>
                </a:solidFill>
              </a:rPr>
              <a:t>6.18. Run unsafe code in a sandbox</a:t>
            </a:r>
            <a:br>
              <a:rPr lang="en-US" dirty="0">
                <a:solidFill>
                  <a:schemeClr val="accent1"/>
                </a:solidFill>
              </a:rPr>
            </a:br>
            <a:endParaRPr lang="en-US" dirty="0">
              <a:solidFill>
                <a:schemeClr val="accent1"/>
              </a:solidFill>
            </a:endParaRPr>
          </a:p>
        </p:txBody>
      </p:sp>
      <p:sp>
        <p:nvSpPr>
          <p:cNvPr id="4" name="Rectangle 3"/>
          <p:cNvSpPr/>
          <p:nvPr/>
        </p:nvSpPr>
        <p:spPr>
          <a:xfrm>
            <a:off x="748145" y="1470526"/>
            <a:ext cx="10877798" cy="286232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24292E"/>
                </a:solidFill>
                <a:effectLst/>
                <a:uLnTx/>
                <a:uFillTx/>
                <a:latin typeface="Roboto"/>
                <a:ea typeface="+mn-ea"/>
                <a:cs typeface="+mn-cs"/>
              </a:rPr>
              <a:t>TL;DR:</a:t>
            </a:r>
            <a:r>
              <a:rPr kumimoji="0" lang="en-US" sz="3600" b="0" i="0" u="none" strike="noStrike" kern="1200" cap="none" spc="0" normalizeH="0" baseline="0" noProof="0" dirty="0">
                <a:ln>
                  <a:noFill/>
                </a:ln>
                <a:solidFill>
                  <a:srgbClr val="24292E"/>
                </a:solidFill>
                <a:effectLst/>
                <a:uLnTx/>
                <a:uFillTx/>
                <a:latin typeface="Roboto"/>
                <a:ea typeface="+mn-ea"/>
                <a:cs typeface="+mn-cs"/>
              </a:rPr>
              <a:t> Here we will write about the need to run untrusted code, for example third-party components. In that case, we'd like to isolate our code from weakness of the 3rd party code. We can achieve that by running our code in a sandbox</a:t>
            </a:r>
            <a:endParaRPr kumimoji="0" lang="en-US" sz="3600" b="0"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616525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4200" y="582822"/>
            <a:ext cx="10839862" cy="923330"/>
          </a:xfrm>
        </p:spPr>
        <p:txBody>
          <a:bodyPr/>
          <a:lstStyle/>
          <a:p>
            <a:r>
              <a:rPr lang="en-US" dirty="0">
                <a:solidFill>
                  <a:schemeClr val="accent1"/>
                </a:solidFill>
              </a:rPr>
              <a:t>6.19. Take extra care when working with child processes</a:t>
            </a:r>
            <a:br>
              <a:rPr lang="en-US" dirty="0">
                <a:solidFill>
                  <a:schemeClr val="accent1"/>
                </a:solidFill>
              </a:rPr>
            </a:br>
            <a:endParaRPr lang="en-US" dirty="0">
              <a:solidFill>
                <a:schemeClr val="accent1"/>
              </a:solidFill>
            </a:endParaRPr>
          </a:p>
        </p:txBody>
      </p:sp>
      <p:sp>
        <p:nvSpPr>
          <p:cNvPr id="5" name="Rectangle 4"/>
          <p:cNvSpPr/>
          <p:nvPr/>
        </p:nvSpPr>
        <p:spPr>
          <a:xfrm>
            <a:off x="334818" y="1506152"/>
            <a:ext cx="11338626" cy="501675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A091B"/>
                </a:solidFill>
                <a:effectLst/>
                <a:uLnTx/>
                <a:uFillTx/>
                <a:latin typeface="Roboto"/>
                <a:ea typeface="+mn-ea"/>
                <a:cs typeface="+mn-cs"/>
              </a:rPr>
              <a:t>TL;DR: </a:t>
            </a:r>
            <a:r>
              <a:rPr kumimoji="0" lang="en-US" sz="3200" b="0" i="0" u="none" strike="noStrike" kern="1200" cap="none" spc="0" normalizeH="0" baseline="0" noProof="0" dirty="0">
                <a:ln>
                  <a:noFill/>
                </a:ln>
                <a:solidFill>
                  <a:srgbClr val="0A091B"/>
                </a:solidFill>
                <a:effectLst/>
                <a:uLnTx/>
                <a:uFillTx/>
                <a:latin typeface="Roboto"/>
                <a:ea typeface="+mn-ea"/>
                <a:cs typeface="+mn-cs"/>
              </a:rPr>
              <a:t>Avoid using </a:t>
            </a:r>
            <a:r>
              <a:rPr kumimoji="0" lang="en-US" sz="3200" b="0" i="0" u="none" strike="noStrike" kern="1200" cap="none" spc="0" normalizeH="0" baseline="0" noProof="0" dirty="0" err="1">
                <a:ln>
                  <a:noFill/>
                </a:ln>
                <a:solidFill>
                  <a:srgbClr val="0A091B"/>
                </a:solidFill>
                <a:effectLst/>
                <a:uLnTx/>
                <a:uFillTx/>
                <a:latin typeface="Roboto"/>
                <a:ea typeface="+mn-ea"/>
                <a:cs typeface="+mn-cs"/>
              </a:rPr>
              <a:t>child_process.exec</a:t>
            </a:r>
            <a:r>
              <a:rPr kumimoji="0" lang="en-US" sz="3200" b="0" i="0" u="none" strike="noStrike" kern="1200" cap="none" spc="0" normalizeH="0" baseline="0" noProof="0" dirty="0">
                <a:ln>
                  <a:noFill/>
                </a:ln>
                <a:solidFill>
                  <a:srgbClr val="0A091B"/>
                </a:solidFill>
                <a:effectLst/>
                <a:uLnTx/>
                <a:uFillTx/>
                <a:latin typeface="Roboto"/>
                <a:ea typeface="+mn-ea"/>
                <a:cs typeface="+mn-cs"/>
              </a:rPr>
              <a:t> when possible or validate and sanitize input to mitigate shell injection attacks. Prefer using </a:t>
            </a:r>
            <a:r>
              <a:rPr kumimoji="0" lang="en-US" sz="3200" b="0" i="0" u="none" strike="noStrike" kern="1200" cap="none" spc="0" normalizeH="0" baseline="0" noProof="0" dirty="0" err="1">
                <a:ln>
                  <a:noFill/>
                </a:ln>
                <a:solidFill>
                  <a:srgbClr val="0A091B"/>
                </a:solidFill>
                <a:effectLst/>
                <a:uLnTx/>
                <a:uFillTx/>
                <a:latin typeface="Roboto"/>
                <a:ea typeface="+mn-ea"/>
                <a:cs typeface="+mn-cs"/>
              </a:rPr>
              <a:t>child_process.execFile</a:t>
            </a:r>
            <a:r>
              <a:rPr kumimoji="0" lang="en-US" sz="3200" b="0" i="0" u="none" strike="noStrike" kern="1200" cap="none" spc="0" normalizeH="0" baseline="0" noProof="0" dirty="0">
                <a:ln>
                  <a:noFill/>
                </a:ln>
                <a:solidFill>
                  <a:srgbClr val="0A091B"/>
                </a:solidFill>
                <a:effectLst/>
                <a:uLnTx/>
                <a:uFillTx/>
                <a:latin typeface="Roboto"/>
                <a:ea typeface="+mn-ea"/>
                <a:cs typeface="+mn-cs"/>
              </a:rPr>
              <a:t> which by definition will only execute a single command with a set of attributes and will not allow shell parameter expansion.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A091B"/>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A091B"/>
                </a:solidFill>
                <a:effectLst/>
                <a:uLnTx/>
                <a:uFillTx/>
                <a:latin typeface="Roboto"/>
                <a:ea typeface="+mn-ea"/>
                <a:cs typeface="+mn-cs"/>
              </a:rPr>
              <a:t>Otherwise: </a:t>
            </a:r>
            <a:r>
              <a:rPr kumimoji="0" lang="en-US" sz="3200" b="0" i="0" u="none" strike="noStrike" kern="1200" cap="none" spc="0" normalizeH="0" baseline="0" noProof="0" dirty="0">
                <a:ln>
                  <a:noFill/>
                </a:ln>
                <a:solidFill>
                  <a:srgbClr val="0A091B"/>
                </a:solidFill>
                <a:effectLst/>
                <a:uLnTx/>
                <a:uFillTx/>
                <a:latin typeface="Roboto"/>
                <a:ea typeface="+mn-ea"/>
                <a:cs typeface="+mn-cs"/>
              </a:rPr>
              <a:t>Naive use of </a:t>
            </a:r>
            <a:r>
              <a:rPr kumimoji="0" lang="en-US" sz="3200" b="0" i="0" u="none" strike="noStrike" kern="1200" cap="none" spc="0" normalizeH="0" baseline="0" noProof="0" dirty="0" err="1">
                <a:ln>
                  <a:noFill/>
                </a:ln>
                <a:solidFill>
                  <a:srgbClr val="0A091B"/>
                </a:solidFill>
                <a:effectLst/>
                <a:uLnTx/>
                <a:uFillTx/>
                <a:latin typeface="Roboto"/>
                <a:ea typeface="+mn-ea"/>
                <a:cs typeface="+mn-cs"/>
              </a:rPr>
              <a:t>child_process.exec</a:t>
            </a:r>
            <a:r>
              <a:rPr kumimoji="0" lang="en-US" sz="3200" b="0" i="0" u="none" strike="noStrike" kern="1200" cap="none" spc="0" normalizeH="0" baseline="0" noProof="0" dirty="0">
                <a:ln>
                  <a:noFill/>
                </a:ln>
                <a:solidFill>
                  <a:srgbClr val="0A091B"/>
                </a:solidFill>
                <a:effectLst/>
                <a:uLnTx/>
                <a:uFillTx/>
                <a:latin typeface="Roboto"/>
                <a:ea typeface="+mn-ea"/>
                <a:cs typeface="+mn-cs"/>
              </a:rPr>
              <a:t> could result in remote command execution or shell injection attacks due to malicious user input passed to an </a:t>
            </a:r>
            <a:r>
              <a:rPr kumimoji="0" lang="en-US" sz="3200" b="0" i="0" u="none" strike="noStrike" kern="1200" cap="none" spc="0" normalizeH="0" baseline="0" noProof="0" dirty="0" err="1">
                <a:ln>
                  <a:noFill/>
                </a:ln>
                <a:solidFill>
                  <a:srgbClr val="0A091B"/>
                </a:solidFill>
                <a:effectLst/>
                <a:uLnTx/>
                <a:uFillTx/>
                <a:latin typeface="Roboto"/>
                <a:ea typeface="+mn-ea"/>
                <a:cs typeface="+mn-cs"/>
              </a:rPr>
              <a:t>unsanitized</a:t>
            </a:r>
            <a:r>
              <a:rPr kumimoji="0" lang="en-US" sz="3200" b="0" i="0" u="none" strike="noStrike" kern="1200" cap="none" spc="0" normalizeH="0" baseline="0" noProof="0" dirty="0">
                <a:ln>
                  <a:noFill/>
                </a:ln>
                <a:solidFill>
                  <a:srgbClr val="0A091B"/>
                </a:solidFill>
                <a:effectLst/>
                <a:uLnTx/>
                <a:uFillTx/>
                <a:latin typeface="Roboto"/>
                <a:ea typeface="+mn-ea"/>
                <a:cs typeface="+mn-cs"/>
              </a:rPr>
              <a:t> system command.</a:t>
            </a:r>
          </a:p>
        </p:txBody>
      </p:sp>
    </p:spTree>
    <p:extLst>
      <p:ext uri="{BB962C8B-B14F-4D97-AF65-F5344CB8AC3E}">
        <p14:creationId xmlns:p14="http://schemas.microsoft.com/office/powerpoint/2010/main" val="3314835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4200" y="380941"/>
            <a:ext cx="11607800" cy="1338828"/>
          </a:xfrm>
        </p:spPr>
        <p:txBody>
          <a:bodyPr/>
          <a:lstStyle/>
          <a:p>
            <a:r>
              <a:rPr lang="en-US" dirty="0">
                <a:solidFill>
                  <a:schemeClr val="accent1"/>
                </a:solidFill>
              </a:rPr>
              <a:t>6.20. Hide error details from client (e.g. default Express </a:t>
            </a:r>
            <a:r>
              <a:rPr lang="en-US" dirty="0" err="1">
                <a:solidFill>
                  <a:schemeClr val="accent1"/>
                </a:solidFill>
              </a:rPr>
              <a:t>behaviour</a:t>
            </a:r>
            <a:r>
              <a:rPr lang="en-US" dirty="0">
                <a:solidFill>
                  <a:schemeClr val="accent1"/>
                </a:solidFill>
              </a:rPr>
              <a:t>)</a:t>
            </a:r>
            <a:br>
              <a:rPr lang="en-US" dirty="0">
                <a:solidFill>
                  <a:schemeClr val="accent1"/>
                </a:solidFill>
              </a:rPr>
            </a:br>
            <a:endParaRPr lang="en-US" dirty="0">
              <a:solidFill>
                <a:schemeClr val="accent1"/>
              </a:solidFill>
            </a:endParaRPr>
          </a:p>
        </p:txBody>
      </p:sp>
      <p:sp>
        <p:nvSpPr>
          <p:cNvPr id="4" name="Rectangle 3"/>
          <p:cNvSpPr/>
          <p:nvPr/>
        </p:nvSpPr>
        <p:spPr>
          <a:xfrm>
            <a:off x="584200" y="1719769"/>
            <a:ext cx="10970490" cy="35394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TL;DR:</a:t>
            </a:r>
            <a:r>
              <a:rPr kumimoji="0" lang="en-US" sz="2800" b="0" i="0" u="none" strike="noStrike" kern="1200" cap="none" spc="0" normalizeH="0" baseline="0" noProof="0" dirty="0">
                <a:ln>
                  <a:noFill/>
                </a:ln>
                <a:solidFill>
                  <a:srgbClr val="24292E"/>
                </a:solidFill>
                <a:effectLst/>
                <a:uLnTx/>
                <a:uFillTx/>
                <a:latin typeface="Roboto"/>
                <a:ea typeface="+mn-ea"/>
                <a:cs typeface="+mn-cs"/>
              </a:rPr>
              <a:t> Use the default Express error handler, or ensure that custom error handlers avoid exposing error details to the client when running an application outside of development.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4292E"/>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92E"/>
                </a:solidFill>
                <a:effectLst/>
                <a:uLnTx/>
                <a:uFillTx/>
                <a:latin typeface="Roboto"/>
                <a:ea typeface="+mn-ea"/>
                <a:cs typeface="+mn-cs"/>
              </a:rPr>
              <a:t>Otherwise:</a:t>
            </a:r>
            <a:r>
              <a:rPr kumimoji="0" lang="en-US" sz="2800" b="0" i="0" u="none" strike="noStrike" kern="1200" cap="none" spc="0" normalizeH="0" baseline="0" noProof="0" dirty="0">
                <a:ln>
                  <a:noFill/>
                </a:ln>
                <a:solidFill>
                  <a:srgbClr val="24292E"/>
                </a:solidFill>
                <a:effectLst/>
                <a:uLnTx/>
                <a:uFillTx/>
                <a:latin typeface="Roboto"/>
                <a:ea typeface="+mn-ea"/>
                <a:cs typeface="+mn-cs"/>
              </a:rPr>
              <a:t> Sensitive application details such as server </a:t>
            </a:r>
            <a:r>
              <a:rPr kumimoji="0" lang="en-US" sz="2800" b="0" i="0" u="none" strike="noStrike" kern="1200" cap="none" spc="0" normalizeH="0" baseline="0" noProof="0" dirty="0" err="1">
                <a:ln>
                  <a:noFill/>
                </a:ln>
                <a:solidFill>
                  <a:srgbClr val="24292E"/>
                </a:solidFill>
                <a:effectLst/>
                <a:uLnTx/>
                <a:uFillTx/>
                <a:latin typeface="Roboto"/>
                <a:ea typeface="+mn-ea"/>
                <a:cs typeface="+mn-cs"/>
              </a:rPr>
              <a:t>filepaths</a:t>
            </a:r>
            <a:r>
              <a:rPr kumimoji="0" lang="en-US" sz="2800" b="0" i="0" u="none" strike="noStrike" kern="1200" cap="none" spc="0" normalizeH="0" baseline="0" noProof="0" dirty="0">
                <a:ln>
                  <a:noFill/>
                </a:ln>
                <a:solidFill>
                  <a:srgbClr val="24292E"/>
                </a:solidFill>
                <a:effectLst/>
                <a:uLnTx/>
                <a:uFillTx/>
                <a:latin typeface="Roboto"/>
                <a:ea typeface="+mn-ea"/>
                <a:cs typeface="+mn-cs"/>
              </a:rPr>
              <a:t>, third party modules in use, and other internal workings of the application which could be exploited by an attacker from information found in a stack trace.</a:t>
            </a:r>
          </a:p>
        </p:txBody>
      </p:sp>
    </p:spTree>
    <p:extLst>
      <p:ext uri="{BB962C8B-B14F-4D97-AF65-F5344CB8AC3E}">
        <p14:creationId xmlns:p14="http://schemas.microsoft.com/office/powerpoint/2010/main" val="1358353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0" y="2132748"/>
            <a:ext cx="10436101" cy="317009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58591"/>
                </a:solidFill>
                <a:effectLst/>
                <a:uLnTx/>
                <a:uFillTx/>
                <a:latin typeface="Roboto"/>
                <a:ea typeface="+mn-ea"/>
                <a:cs typeface="+mn-cs"/>
              </a:rPr>
              <a:t>Exposing application error details to the client in production should be avoided due to risk of exposing sensitive application details such as server </a:t>
            </a:r>
            <a:r>
              <a:rPr kumimoji="0" lang="en-US" sz="2000" b="0" i="0" u="none" strike="noStrike" kern="1200" cap="none" spc="0" normalizeH="0" baseline="0" noProof="0" dirty="0" err="1">
                <a:ln>
                  <a:noFill/>
                </a:ln>
                <a:solidFill>
                  <a:srgbClr val="858591"/>
                </a:solidFill>
                <a:effectLst/>
                <a:uLnTx/>
                <a:uFillTx/>
                <a:latin typeface="Roboto"/>
                <a:ea typeface="+mn-ea"/>
                <a:cs typeface="+mn-cs"/>
              </a:rPr>
              <a:t>filepaths</a:t>
            </a:r>
            <a:r>
              <a:rPr kumimoji="0" lang="en-US" sz="2000" b="0" i="0" u="none" strike="noStrike" kern="1200" cap="none" spc="0" normalizeH="0" baseline="0" noProof="0" dirty="0">
                <a:ln>
                  <a:noFill/>
                </a:ln>
                <a:solidFill>
                  <a:srgbClr val="858591"/>
                </a:solidFill>
                <a:effectLst/>
                <a:uLnTx/>
                <a:uFillTx/>
                <a:latin typeface="Roboto"/>
                <a:ea typeface="+mn-ea"/>
                <a:cs typeface="+mn-cs"/>
              </a:rPr>
              <a:t>, third party modules in use, and other internal workings of the application which could be exploited by an attacker. Express comes with a built-in error handler, which takes care of any errors that might be encountered in the app. This default error-handling middleware function is added at the end of the middleware function stack. If you pass an error to next() and you do not handle it in a custom error handler, it will be handled by the built-in Express error handler; the error will be written to the client with the stack trace. This </a:t>
            </a:r>
            <a:r>
              <a:rPr kumimoji="0" lang="en-US" sz="2000" b="0" i="0" u="none" strike="noStrike" kern="1200" cap="none" spc="0" normalizeH="0" baseline="0" noProof="0" dirty="0" err="1">
                <a:ln>
                  <a:noFill/>
                </a:ln>
                <a:solidFill>
                  <a:srgbClr val="858591"/>
                </a:solidFill>
                <a:effectLst/>
                <a:uLnTx/>
                <a:uFillTx/>
                <a:latin typeface="Roboto"/>
                <a:ea typeface="+mn-ea"/>
                <a:cs typeface="+mn-cs"/>
              </a:rPr>
              <a:t>behaviour</a:t>
            </a:r>
            <a:r>
              <a:rPr kumimoji="0" lang="en-US" sz="2000" b="0" i="0" u="none" strike="noStrike" kern="1200" cap="none" spc="0" normalizeH="0" baseline="0" noProof="0" dirty="0">
                <a:ln>
                  <a:noFill/>
                </a:ln>
                <a:solidFill>
                  <a:srgbClr val="858591"/>
                </a:solidFill>
                <a:effectLst/>
                <a:uLnTx/>
                <a:uFillTx/>
                <a:latin typeface="Roboto"/>
                <a:ea typeface="+mn-ea"/>
                <a:cs typeface="+mn-cs"/>
              </a:rPr>
              <a:t> will be true when NODE_ENV is set to development, however when NODE_ENV is set to production, the stack trace is not written, only the HTTP response code.</a:t>
            </a:r>
          </a:p>
        </p:txBody>
      </p:sp>
      <p:sp>
        <p:nvSpPr>
          <p:cNvPr id="6" name="Rectangle 5"/>
          <p:cNvSpPr/>
          <p:nvPr/>
        </p:nvSpPr>
        <p:spPr>
          <a:xfrm>
            <a:off x="584200" y="1451160"/>
            <a:ext cx="386035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A091B"/>
                </a:solidFill>
                <a:effectLst/>
                <a:uLnTx/>
                <a:uFillTx/>
                <a:latin typeface="Roboto"/>
                <a:ea typeface="+mn-ea"/>
                <a:cs typeface="+mn-cs"/>
              </a:rPr>
              <a:t>One Paragraph Explainer</a:t>
            </a:r>
          </a:p>
        </p:txBody>
      </p:sp>
      <p:sp>
        <p:nvSpPr>
          <p:cNvPr id="7" name="Title 2"/>
          <p:cNvSpPr>
            <a:spLocks noGrp="1"/>
          </p:cNvSpPr>
          <p:nvPr>
            <p:ph type="title"/>
          </p:nvPr>
        </p:nvSpPr>
        <p:spPr>
          <a:xfrm>
            <a:off x="584199" y="380941"/>
            <a:ext cx="10649857" cy="923330"/>
          </a:xfrm>
        </p:spPr>
        <p:txBody>
          <a:bodyPr/>
          <a:lstStyle/>
          <a:p>
            <a:r>
              <a:rPr lang="en-US" dirty="0">
                <a:solidFill>
                  <a:schemeClr val="accent1"/>
                </a:solidFill>
              </a:rPr>
              <a:t>6.20. Hide error details from client (e.g. default Express </a:t>
            </a:r>
            <a:r>
              <a:rPr lang="en-US" dirty="0" err="1">
                <a:solidFill>
                  <a:schemeClr val="accent1"/>
                </a:solidFill>
              </a:rPr>
              <a:t>behaviour</a:t>
            </a:r>
            <a:r>
              <a:rPr lang="en-US" dirty="0">
                <a:solidFill>
                  <a:schemeClr val="accent1"/>
                </a:solidFill>
              </a:rPr>
              <a:t>)</a:t>
            </a:r>
            <a:br>
              <a:rPr lang="en-US" dirty="0">
                <a:solidFill>
                  <a:schemeClr val="accent1"/>
                </a:solidFill>
              </a:rPr>
            </a:br>
            <a:endParaRPr lang="en-US" dirty="0">
              <a:solidFill>
                <a:schemeClr val="accent1"/>
              </a:solidFill>
            </a:endParaRPr>
          </a:p>
        </p:txBody>
      </p:sp>
    </p:spTree>
    <p:extLst>
      <p:ext uri="{BB962C8B-B14F-4D97-AF65-F5344CB8AC3E}">
        <p14:creationId xmlns:p14="http://schemas.microsoft.com/office/powerpoint/2010/main" val="1568680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7" name="Title 6"/>
          <p:cNvSpPr>
            <a:spLocks noGrp="1"/>
          </p:cNvSpPr>
          <p:nvPr>
            <p:ph type="title"/>
          </p:nvPr>
        </p:nvSpPr>
        <p:spPr>
          <a:xfrm>
            <a:off x="607203" y="523306"/>
            <a:ext cx="8124905" cy="923330"/>
          </a:xfrm>
        </p:spPr>
        <p:txBody>
          <a:bodyPr/>
          <a:lstStyle/>
          <a:p>
            <a:r>
              <a:rPr lang="en-US" dirty="0"/>
              <a:t>Code example</a:t>
            </a:r>
            <a:br>
              <a:rPr lang="en-US" dirty="0"/>
            </a:br>
            <a:endParaRPr lang="uk-UA" dirty="0">
              <a:solidFill>
                <a:schemeClr val="accent1"/>
              </a:solidFill>
            </a:endParaRPr>
          </a:p>
        </p:txBody>
      </p:sp>
      <p:sp>
        <p:nvSpPr>
          <p:cNvPr id="3" name="Rectangle 1">
            <a:extLst>
              <a:ext uri="{FF2B5EF4-FFF2-40B4-BE49-F238E27FC236}">
                <a16:creationId xmlns:a16="http://schemas.microsoft.com/office/drawing/2014/main" id="{713BF653-E4DB-4753-B16C-F20D52269D80}"/>
              </a:ext>
            </a:extLst>
          </p:cNvPr>
          <p:cNvSpPr>
            <a:spLocks noChangeArrowheads="1"/>
          </p:cNvSpPr>
          <p:nvPr/>
        </p:nvSpPr>
        <p:spPr bwMode="auto">
          <a:xfrm>
            <a:off x="1699707" y="1794605"/>
            <a:ext cx="10389373" cy="3877985"/>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production error handler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no </a:t>
            </a:r>
            <a:r>
              <a:rPr kumimoji="0" lang="en-US" altLang="en-US" sz="2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stacktraces</a:t>
            </a:r>
            <a:r>
              <a:rPr kumimoji="0" lang="en-US" altLang="en-US" sz="2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leaked to user</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app.use</a:t>
            </a:r>
            <a:r>
              <a:rPr kumimoji="0" lang="en-US" altLang="en-US" sz="2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(function(err, </a:t>
            </a:r>
            <a:r>
              <a:rPr kumimoji="0" lang="en-US" altLang="en-US" sz="2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req</a:t>
            </a:r>
            <a:r>
              <a:rPr kumimoji="0" lang="en-US" altLang="en-US" sz="2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res, next)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2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res.status</a:t>
            </a:r>
            <a:r>
              <a:rPr kumimoji="0" lang="en-US" altLang="en-US" sz="2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r>
              <a:rPr kumimoji="0" lang="en-US" altLang="en-US" sz="2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err.status</a:t>
            </a:r>
            <a:r>
              <a:rPr kumimoji="0" lang="en-US" altLang="en-US" sz="2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500);</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2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res.render</a:t>
            </a:r>
            <a:r>
              <a:rPr kumimoji="0" lang="en-US" altLang="en-US" sz="2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('error',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message: </a:t>
            </a:r>
            <a:r>
              <a:rPr kumimoji="0" lang="en-US" altLang="en-US" sz="28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err.message</a:t>
            </a:r>
            <a:r>
              <a:rPr kumimoji="0" lang="en-US" altLang="en-US" sz="2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error: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p:txBody>
      </p:sp>
      <p:sp>
        <p:nvSpPr>
          <p:cNvPr id="5"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Tree>
    <p:extLst>
      <p:ext uri="{BB962C8B-B14F-4D97-AF65-F5344CB8AC3E}">
        <p14:creationId xmlns:p14="http://schemas.microsoft.com/office/powerpoint/2010/main" val="3236426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6076" y="582822"/>
            <a:ext cx="9794834" cy="923330"/>
          </a:xfrm>
        </p:spPr>
        <p:txBody>
          <a:bodyPr/>
          <a:lstStyle/>
          <a:p>
            <a:r>
              <a:rPr lang="en-US" dirty="0">
                <a:solidFill>
                  <a:schemeClr val="accent1"/>
                </a:solidFill>
              </a:rPr>
              <a:t>6.21. Modify session middleware settings</a:t>
            </a:r>
            <a:br>
              <a:rPr lang="en-US" dirty="0">
                <a:solidFill>
                  <a:schemeClr val="accent1"/>
                </a:solidFill>
              </a:rPr>
            </a:br>
            <a:endParaRPr lang="en-US" dirty="0">
              <a:solidFill>
                <a:schemeClr val="accent1"/>
              </a:solidFill>
            </a:endParaRPr>
          </a:p>
        </p:txBody>
      </p:sp>
      <p:sp>
        <p:nvSpPr>
          <p:cNvPr id="5" name="Rectangle 4"/>
          <p:cNvSpPr/>
          <p:nvPr/>
        </p:nvSpPr>
        <p:spPr>
          <a:xfrm>
            <a:off x="771896" y="1164134"/>
            <a:ext cx="10485911" cy="35394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A091B"/>
                </a:solidFill>
                <a:effectLst/>
                <a:uLnTx/>
                <a:uFillTx/>
                <a:latin typeface="Roboto"/>
                <a:ea typeface="+mn-ea"/>
                <a:cs typeface="+mn-cs"/>
              </a:rPr>
              <a:t>TL;DR: </a:t>
            </a:r>
            <a:r>
              <a:rPr kumimoji="0" lang="en-US" sz="2800" b="0" i="0" u="none" strike="noStrike" kern="1200" cap="none" spc="0" normalizeH="0" baseline="0" noProof="0" dirty="0">
                <a:ln>
                  <a:noFill/>
                </a:ln>
                <a:solidFill>
                  <a:srgbClr val="0A091B"/>
                </a:solidFill>
                <a:effectLst/>
                <a:uLnTx/>
                <a:uFillTx/>
                <a:latin typeface="Roboto"/>
                <a:ea typeface="+mn-ea"/>
                <a:cs typeface="+mn-cs"/>
              </a:rPr>
              <a:t>Using the default settings for session middleware can be expose your app to module and framework specific hijacking attacks in a similar way to the X-Powered-By header.</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A091B"/>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A091B"/>
                </a:solidFill>
                <a:effectLst/>
                <a:uLnTx/>
                <a:uFillTx/>
                <a:latin typeface="Roboto"/>
                <a:ea typeface="+mn-ea"/>
                <a:cs typeface="+mn-cs"/>
              </a:rPr>
              <a:t>Otherwise: </a:t>
            </a:r>
            <a:r>
              <a:rPr kumimoji="0" lang="en-US" sz="2800" b="0" i="0" u="none" strike="noStrike" kern="1200" cap="none" spc="0" normalizeH="0" baseline="0" noProof="0" dirty="0">
                <a:ln>
                  <a:noFill/>
                </a:ln>
                <a:solidFill>
                  <a:srgbClr val="0A091B"/>
                </a:solidFill>
                <a:effectLst/>
                <a:uLnTx/>
                <a:uFillTx/>
                <a:latin typeface="Roboto"/>
                <a:ea typeface="+mn-ea"/>
                <a:cs typeface="+mn-cs"/>
              </a:rPr>
              <a:t>Cookies could be sent over insecure connections, and an attacker can use session identification to identify the underlying framework of the web application, as well as module-specific vulnerabilities.</a:t>
            </a:r>
          </a:p>
        </p:txBody>
      </p:sp>
    </p:spTree>
    <p:extLst>
      <p:ext uri="{BB962C8B-B14F-4D97-AF65-F5344CB8AC3E}">
        <p14:creationId xmlns:p14="http://schemas.microsoft.com/office/powerpoint/2010/main" val="3620181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1" y="1883504"/>
            <a:ext cx="11077368" cy="313932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58591"/>
                </a:solidFill>
                <a:effectLst/>
                <a:uLnTx/>
                <a:uFillTx/>
                <a:latin typeface="Roboto"/>
                <a:ea typeface="+mn-ea"/>
                <a:cs typeface="+mn-cs"/>
              </a:rPr>
              <a:t>Many popular session </a:t>
            </a:r>
            <a:r>
              <a:rPr kumimoji="0" lang="en-US" sz="1800" b="0" i="0" u="none" strike="noStrike" kern="1200" cap="none" spc="0" normalizeH="0" baseline="0" noProof="0" dirty="0" err="1">
                <a:ln>
                  <a:noFill/>
                </a:ln>
                <a:solidFill>
                  <a:srgbClr val="858591"/>
                </a:solidFill>
                <a:effectLst/>
                <a:uLnTx/>
                <a:uFillTx/>
                <a:latin typeface="Roboto"/>
                <a:ea typeface="+mn-ea"/>
                <a:cs typeface="+mn-cs"/>
              </a:rPr>
              <a:t>middlewares</a:t>
            </a:r>
            <a:r>
              <a:rPr kumimoji="0" lang="en-US" sz="1800" b="0" i="0" u="none" strike="noStrike" kern="1200" cap="none" spc="0" normalizeH="0" baseline="0" noProof="0" dirty="0">
                <a:ln>
                  <a:noFill/>
                </a:ln>
                <a:solidFill>
                  <a:srgbClr val="858591"/>
                </a:solidFill>
                <a:effectLst/>
                <a:uLnTx/>
                <a:uFillTx/>
                <a:latin typeface="Roboto"/>
                <a:ea typeface="+mn-ea"/>
                <a:cs typeface="+mn-cs"/>
              </a:rPr>
              <a:t> do not apply best practice/secure cookie settings out of the box. Tweaking these settings from the defaults offers more protection for both the user and the application, by reducing the threat of attacks such as session hijacking and session identification.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58591"/>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58591"/>
                </a:solidFill>
                <a:effectLst/>
                <a:uLnTx/>
                <a:uFillTx/>
                <a:latin typeface="Roboto"/>
                <a:ea typeface="+mn-ea"/>
                <a:cs typeface="+mn-cs"/>
              </a:rPr>
              <a:t>The most common setting left to default is the session name - in express-session this is </a:t>
            </a:r>
            <a:r>
              <a:rPr kumimoji="0" lang="en-US" sz="1800" b="0" i="0" u="none" strike="noStrike" kern="1200" cap="none" spc="0" normalizeH="0" baseline="0" noProof="0" dirty="0" err="1">
                <a:ln>
                  <a:noFill/>
                </a:ln>
                <a:solidFill>
                  <a:srgbClr val="858591"/>
                </a:solidFill>
                <a:effectLst/>
                <a:uLnTx/>
                <a:uFillTx/>
                <a:latin typeface="Roboto"/>
                <a:ea typeface="+mn-ea"/>
                <a:cs typeface="+mn-cs"/>
              </a:rPr>
              <a:t>connect.sid</a:t>
            </a:r>
            <a:r>
              <a:rPr kumimoji="0" lang="en-US" sz="1800" b="0" i="0" u="none" strike="noStrike" kern="1200" cap="none" spc="0" normalizeH="0" baseline="0" noProof="0" dirty="0">
                <a:ln>
                  <a:noFill/>
                </a:ln>
                <a:solidFill>
                  <a:srgbClr val="858591"/>
                </a:solidFill>
                <a:effectLst/>
                <a:uLnTx/>
                <a:uFillTx/>
                <a:latin typeface="Roboto"/>
                <a:ea typeface="+mn-ea"/>
                <a:cs typeface="+mn-cs"/>
              </a:rPr>
              <a:t>. An attacker can use this information to identify the underlying framework of the web application as well as module specific vulnerabilities. Changing this value to something other than the default will make it harder to determine what session mechanism is being used.</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58591"/>
              </a:solidFill>
              <a:effectLst/>
              <a:uLnTx/>
              <a:uFillTx/>
              <a:latin typeface="Robot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58591"/>
                </a:solidFill>
                <a:effectLst/>
                <a:uLnTx/>
                <a:uFillTx/>
                <a:latin typeface="Roboto"/>
                <a:ea typeface="+mn-ea"/>
                <a:cs typeface="+mn-cs"/>
              </a:rPr>
              <a:t>Also in express-session, the option </a:t>
            </a:r>
            <a:r>
              <a:rPr kumimoji="0" lang="en-US" sz="1800" b="0" i="0" u="none" strike="noStrike" kern="1200" cap="none" spc="0" normalizeH="0" baseline="0" noProof="0" dirty="0" err="1">
                <a:ln>
                  <a:noFill/>
                </a:ln>
                <a:solidFill>
                  <a:srgbClr val="858591"/>
                </a:solidFill>
                <a:effectLst/>
                <a:uLnTx/>
                <a:uFillTx/>
                <a:latin typeface="Roboto"/>
                <a:ea typeface="+mn-ea"/>
                <a:cs typeface="+mn-cs"/>
              </a:rPr>
              <a:t>cookie.secure</a:t>
            </a:r>
            <a:r>
              <a:rPr kumimoji="0" lang="en-US" sz="1800" b="0" i="0" u="none" strike="noStrike" kern="1200" cap="none" spc="0" normalizeH="0" baseline="0" noProof="0" dirty="0">
                <a:ln>
                  <a:noFill/>
                </a:ln>
                <a:solidFill>
                  <a:srgbClr val="858591"/>
                </a:solidFill>
                <a:effectLst/>
                <a:uLnTx/>
                <a:uFillTx/>
                <a:latin typeface="Roboto"/>
                <a:ea typeface="+mn-ea"/>
                <a:cs typeface="+mn-cs"/>
              </a:rPr>
              <a:t> is set to false as the default value. Changing this to true will restrict transport of the cookie to https only which provides safety from man in the middle type attacks</a:t>
            </a:r>
          </a:p>
        </p:txBody>
      </p:sp>
      <p:sp>
        <p:nvSpPr>
          <p:cNvPr id="6" name="Rectangle 5"/>
          <p:cNvSpPr/>
          <p:nvPr/>
        </p:nvSpPr>
        <p:spPr>
          <a:xfrm>
            <a:off x="584200" y="1351509"/>
            <a:ext cx="447750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A091B"/>
                </a:solidFill>
                <a:effectLst/>
                <a:uLnTx/>
                <a:uFillTx/>
                <a:latin typeface="Roboto"/>
                <a:ea typeface="+mn-ea"/>
                <a:cs typeface="+mn-cs"/>
              </a:rPr>
              <a:t>One Paragraph Explainer</a:t>
            </a:r>
          </a:p>
        </p:txBody>
      </p:sp>
      <p:sp>
        <p:nvSpPr>
          <p:cNvPr id="7" name="Title 2"/>
          <p:cNvSpPr>
            <a:spLocks noGrp="1"/>
          </p:cNvSpPr>
          <p:nvPr>
            <p:ph type="title"/>
          </p:nvPr>
        </p:nvSpPr>
        <p:spPr>
          <a:xfrm>
            <a:off x="584200" y="494122"/>
            <a:ext cx="8916060" cy="923330"/>
          </a:xfrm>
        </p:spPr>
        <p:txBody>
          <a:bodyPr/>
          <a:lstStyle/>
          <a:p>
            <a:r>
              <a:rPr lang="en-US" dirty="0">
                <a:solidFill>
                  <a:schemeClr val="accent1"/>
                </a:solidFill>
              </a:rPr>
              <a:t>6.21. Modify session middleware settings</a:t>
            </a:r>
            <a:br>
              <a:rPr lang="en-US" dirty="0">
                <a:solidFill>
                  <a:schemeClr val="accent1"/>
                </a:solidFill>
              </a:rPr>
            </a:br>
            <a:endParaRPr lang="en-US" dirty="0">
              <a:solidFill>
                <a:schemeClr val="accent1"/>
              </a:solidFill>
            </a:endParaRPr>
          </a:p>
        </p:txBody>
      </p:sp>
    </p:spTree>
    <p:extLst>
      <p:ext uri="{BB962C8B-B14F-4D97-AF65-F5344CB8AC3E}">
        <p14:creationId xmlns:p14="http://schemas.microsoft.com/office/powerpoint/2010/main" val="3457732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A943-C555-46A7-B46F-914CA647AD13}"/>
              </a:ext>
            </a:extLst>
          </p:cNvPr>
          <p:cNvSpPr>
            <a:spLocks noGrp="1"/>
          </p:cNvSpPr>
          <p:nvPr>
            <p:ph type="title"/>
          </p:nvPr>
        </p:nvSpPr>
        <p:spPr>
          <a:xfrm>
            <a:off x="584200" y="380941"/>
            <a:ext cx="3632200" cy="923330"/>
          </a:xfrm>
        </p:spPr>
        <p:txBody>
          <a:bodyPr/>
          <a:lstStyle/>
          <a:p>
            <a:r>
              <a:rPr lang="en-US" dirty="0" err="1"/>
              <a:t>Async</a:t>
            </a:r>
            <a:r>
              <a:rPr lang="en-US" dirty="0"/>
              <a:t> Techniques</a:t>
            </a:r>
            <a:br>
              <a:rPr lang="en-US" dirty="0"/>
            </a:br>
            <a:r>
              <a:rPr lang="en-US" dirty="0">
                <a:solidFill>
                  <a:srgbClr val="00B0F0"/>
                </a:solidFill>
              </a:rPr>
              <a:t>Compared</a:t>
            </a:r>
          </a:p>
        </p:txBody>
      </p:sp>
      <p:graphicFrame>
        <p:nvGraphicFramePr>
          <p:cNvPr id="3" name="Table 2">
            <a:extLst>
              <a:ext uri="{FF2B5EF4-FFF2-40B4-BE49-F238E27FC236}">
                <a16:creationId xmlns:a16="http://schemas.microsoft.com/office/drawing/2014/main" id="{F0E8750F-EA4E-4AF2-B6D6-616B872B35C2}"/>
              </a:ext>
            </a:extLst>
          </p:cNvPr>
          <p:cNvGraphicFramePr>
            <a:graphicFrameLocks noGrp="1"/>
          </p:cNvGraphicFramePr>
          <p:nvPr>
            <p:extLst/>
          </p:nvPr>
        </p:nvGraphicFramePr>
        <p:xfrm>
          <a:off x="191558" y="1379546"/>
          <a:ext cx="11488812" cy="5755078"/>
        </p:xfrm>
        <a:graphic>
          <a:graphicData uri="http://schemas.openxmlformats.org/drawingml/2006/table">
            <a:tbl>
              <a:tblPr firstRow="1" bandRow="1">
                <a:tableStyleId>{5940675A-B579-460E-94D1-54222C63F5DA}</a:tableStyleId>
              </a:tblPr>
              <a:tblGrid>
                <a:gridCol w="2872203">
                  <a:extLst>
                    <a:ext uri="{9D8B030D-6E8A-4147-A177-3AD203B41FA5}">
                      <a16:colId xmlns:a16="http://schemas.microsoft.com/office/drawing/2014/main" val="1254073692"/>
                    </a:ext>
                  </a:extLst>
                </a:gridCol>
                <a:gridCol w="2872203">
                  <a:extLst>
                    <a:ext uri="{9D8B030D-6E8A-4147-A177-3AD203B41FA5}">
                      <a16:colId xmlns:a16="http://schemas.microsoft.com/office/drawing/2014/main" val="3771577831"/>
                    </a:ext>
                  </a:extLst>
                </a:gridCol>
                <a:gridCol w="2872203">
                  <a:extLst>
                    <a:ext uri="{9D8B030D-6E8A-4147-A177-3AD203B41FA5}">
                      <a16:colId xmlns:a16="http://schemas.microsoft.com/office/drawing/2014/main" val="1477109874"/>
                    </a:ext>
                  </a:extLst>
                </a:gridCol>
                <a:gridCol w="2872203">
                  <a:extLst>
                    <a:ext uri="{9D8B030D-6E8A-4147-A177-3AD203B41FA5}">
                      <a16:colId xmlns:a16="http://schemas.microsoft.com/office/drawing/2014/main" val="2380017169"/>
                    </a:ext>
                  </a:extLst>
                </a:gridCol>
              </a:tblGrid>
              <a:tr h="1117600">
                <a:tc>
                  <a:txBody>
                    <a:bodyPr/>
                    <a:lstStyle/>
                    <a:p>
                      <a:pPr algn="l" rtl="0"/>
                      <a:endParaRPr lang="en-US" sz="1200" dirty="0"/>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tcPr>
                </a:tc>
                <a:tc>
                  <a:txBody>
                    <a:bodyPr/>
                    <a:lstStyle/>
                    <a:p>
                      <a:pPr marL="0" marR="0" lvl="0" indent="0" algn="l" defTabSz="1007943" rtl="0" eaLnBrk="1" fontAlgn="auto" latinLnBrk="0" hangingPunct="1">
                        <a:lnSpc>
                          <a:spcPct val="100000"/>
                        </a:lnSpc>
                        <a:spcBef>
                          <a:spcPts val="0"/>
                        </a:spcBef>
                        <a:spcAft>
                          <a:spcPts val="0"/>
                        </a:spcAft>
                        <a:buClrTx/>
                        <a:buSzTx/>
                        <a:buFontTx/>
                        <a:buNone/>
                        <a:tabLst/>
                        <a:defRPr/>
                      </a:pPr>
                      <a:r>
                        <a:rPr lang="en-US" sz="4000" b="1" dirty="0">
                          <a:latin typeface="+mj-lt"/>
                          <a:cs typeface="Calibri" panose="020F0502020204030204" pitchFamily="34" charset="0"/>
                        </a:rPr>
                        <a:t>Callback</a:t>
                      </a:r>
                    </a:p>
                    <a:p>
                      <a:pPr algn="l" rtl="0"/>
                      <a:endParaRPr lang="en-US" sz="2900" b="1" dirty="0">
                        <a:latin typeface="+mj-lt"/>
                        <a:cs typeface="Calibri" panose="020F0502020204030204" pitchFamily="34" charset="0"/>
                      </a:endParaRP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tcPr>
                </a:tc>
                <a:tc>
                  <a:txBody>
                    <a:bodyPr/>
                    <a:lstStyle/>
                    <a:p>
                      <a:pPr algn="l" rtl="0"/>
                      <a:r>
                        <a:rPr lang="en-US" sz="2900" b="1" dirty="0">
                          <a:latin typeface="+mj-lt"/>
                          <a:cs typeface="Calibri" panose="020F0502020204030204" pitchFamily="34" charset="0"/>
                        </a:rPr>
                        <a:t>Promise</a:t>
                      </a: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tcPr>
                </a:tc>
                <a:tc>
                  <a:txBody>
                    <a:bodyPr/>
                    <a:lstStyle/>
                    <a:p>
                      <a:pPr marL="0" marR="0" lvl="0" indent="0" algn="l" defTabSz="1007943" rtl="0" eaLnBrk="1" fontAlgn="auto" latinLnBrk="0" hangingPunct="1">
                        <a:lnSpc>
                          <a:spcPct val="100000"/>
                        </a:lnSpc>
                        <a:spcBef>
                          <a:spcPts val="0"/>
                        </a:spcBef>
                        <a:spcAft>
                          <a:spcPts val="0"/>
                        </a:spcAft>
                        <a:buClrTx/>
                        <a:buSzTx/>
                        <a:buFontTx/>
                        <a:buNone/>
                        <a:tabLst/>
                        <a:defRPr/>
                      </a:pPr>
                      <a:r>
                        <a:rPr lang="en-US" sz="2900" b="1" dirty="0" err="1">
                          <a:latin typeface="+mj-lt"/>
                          <a:cs typeface="Calibri" panose="020F0502020204030204" pitchFamily="34" charset="0"/>
                        </a:rPr>
                        <a:t>Async</a:t>
                      </a:r>
                      <a:r>
                        <a:rPr lang="en-US" sz="2900" b="1" dirty="0">
                          <a:latin typeface="+mj-lt"/>
                          <a:cs typeface="Calibri" panose="020F0502020204030204" pitchFamily="34" charset="0"/>
                        </a:rPr>
                        <a:t> Await</a:t>
                      </a:r>
                    </a:p>
                    <a:p>
                      <a:pPr algn="l" rtl="0"/>
                      <a:endParaRPr lang="en-US" sz="2900" b="1" dirty="0">
                        <a:latin typeface="+mj-lt"/>
                        <a:cs typeface="Calibri" panose="020F0502020204030204" pitchFamily="34" charset="0"/>
                      </a:endParaRPr>
                    </a:p>
                  </a:txBody>
                  <a:tcPr marL="60960" marR="60960" marT="30480" marB="30480">
                    <a:lnL w="12700" cap="flat" cmpd="sng" algn="ctr">
                      <a:solidFill>
                        <a:schemeClr val="bg1">
                          <a:lumMod val="50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tcPr>
                </a:tc>
                <a:extLst>
                  <a:ext uri="{0D108BD9-81ED-4DB2-BD59-A6C34878D82A}">
                    <a16:rowId xmlns:a16="http://schemas.microsoft.com/office/drawing/2014/main" val="2766164199"/>
                  </a:ext>
                </a:extLst>
              </a:tr>
              <a:tr h="547890">
                <a:tc>
                  <a:txBody>
                    <a:bodyPr/>
                    <a:lstStyle/>
                    <a:p>
                      <a:pPr algn="l" rtl="0"/>
                      <a:r>
                        <a:rPr lang="en-US" sz="1600" b="1" dirty="0"/>
                        <a:t>Nesting</a:t>
                      </a:r>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r>
                        <a:rPr lang="en-US" sz="1200" dirty="0"/>
                        <a:t>High </a:t>
                      </a: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485017010"/>
                  </a:ext>
                </a:extLst>
              </a:tr>
              <a:tr h="547890">
                <a:tc>
                  <a:txBody>
                    <a:bodyPr/>
                    <a:lstStyle/>
                    <a:p>
                      <a:pPr algn="l" rtl="0"/>
                      <a:r>
                        <a:rPr lang="en-US" sz="1600" b="1" dirty="0"/>
                        <a:t>Try-Catch</a:t>
                      </a:r>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r>
                        <a:rPr lang="en-US" sz="1200" dirty="0"/>
                        <a:t>No</a:t>
                      </a: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51260786"/>
                  </a:ext>
                </a:extLst>
              </a:tr>
              <a:tr h="649853">
                <a:tc>
                  <a:txBody>
                    <a:bodyPr/>
                    <a:lstStyle/>
                    <a:p>
                      <a:pPr algn="l" rtl="0"/>
                      <a:r>
                        <a:rPr lang="en-US" sz="1600" b="1" dirty="0"/>
                        <a:t>Debugging</a:t>
                      </a:r>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r>
                        <a:rPr lang="en-US" sz="1200" dirty="0"/>
                        <a:t>Tolerable</a:t>
                      </a: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59738135"/>
                  </a:ext>
                </a:extLst>
              </a:tr>
              <a:tr h="649853">
                <a:tc>
                  <a:txBody>
                    <a:bodyPr/>
                    <a:lstStyle/>
                    <a:p>
                      <a:pPr algn="l" rtl="0"/>
                      <a:r>
                        <a:rPr lang="en-US" sz="1600" b="1" dirty="0" err="1"/>
                        <a:t>Stacktrace</a:t>
                      </a:r>
                      <a:endParaRPr lang="en-US" sz="1600" b="1" dirty="0"/>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r>
                        <a:rPr lang="en-US" sz="1200" dirty="0"/>
                        <a:t>Named functions</a:t>
                      </a: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3025188"/>
                  </a:ext>
                </a:extLst>
              </a:tr>
              <a:tr h="649853">
                <a:tc>
                  <a:txBody>
                    <a:bodyPr/>
                    <a:lstStyle/>
                    <a:p>
                      <a:pPr algn="l" rtl="0"/>
                      <a:r>
                        <a:rPr lang="en-US" sz="1600" b="1" dirty="0"/>
                        <a:t>Synchronous loop</a:t>
                      </a:r>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r>
                        <a:rPr lang="en-US" sz="1200" dirty="0"/>
                        <a:t>No</a:t>
                      </a: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706261398"/>
                  </a:ext>
                </a:extLst>
              </a:tr>
              <a:tr h="649853">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600" b="1" dirty="0"/>
                        <a:t>Asynchronous loop</a:t>
                      </a:r>
                    </a:p>
                    <a:p>
                      <a:pPr algn="l" rtl="0"/>
                      <a:endParaRPr lang="en-US" sz="1600" b="1" dirty="0"/>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r>
                        <a:rPr lang="en-US" sz="1200" dirty="0"/>
                        <a:t>No</a:t>
                      </a: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877563290"/>
                  </a:ext>
                </a:extLst>
              </a:tr>
              <a:tr h="942286">
                <a:tc>
                  <a:txBody>
                    <a:bodyPr/>
                    <a:lstStyle/>
                    <a:p>
                      <a:pPr algn="l" rtl="0"/>
                      <a:r>
                        <a:rPr lang="en-US" sz="1600" b="1" dirty="0"/>
                        <a:t>Bottom Line</a:t>
                      </a:r>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chemeClr val="bg1">
                        <a:lumMod val="95000"/>
                      </a:schemeClr>
                    </a:solidFill>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chemeClr val="bg1">
                        <a:lumMod val="95000"/>
                      </a:schemeClr>
                    </a:solidFill>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chemeClr val="bg1">
                        <a:lumMod val="95000"/>
                      </a:schemeClr>
                    </a:solidFill>
                  </a:tcPr>
                </a:tc>
                <a:tc>
                  <a:txBody>
                    <a:bodyPr/>
                    <a:lstStyle/>
                    <a:p>
                      <a:pPr algn="l" rtl="0"/>
                      <a:endParaRPr lang="en-US" sz="1200" dirty="0"/>
                    </a:p>
                  </a:txBody>
                  <a:tcPr marL="60960" marR="60960" marT="30480" marB="30480">
                    <a:lnL w="12700" cap="flat" cmpd="sng" algn="ctr">
                      <a:solidFill>
                        <a:schemeClr val="bg1">
                          <a:lumMod val="50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solidFill>
                      <a:schemeClr val="bg1">
                        <a:lumMod val="95000"/>
                      </a:schemeClr>
                    </a:solidFill>
                  </a:tcPr>
                </a:tc>
                <a:extLst>
                  <a:ext uri="{0D108BD9-81ED-4DB2-BD59-A6C34878D82A}">
                    <a16:rowId xmlns:a16="http://schemas.microsoft.com/office/drawing/2014/main" val="332972113"/>
                  </a:ext>
                </a:extLst>
              </a:tr>
            </a:tbl>
          </a:graphicData>
        </a:graphic>
      </p:graphicFrame>
      <p:pic>
        <p:nvPicPr>
          <p:cNvPr id="5" name="Picture 4">
            <a:extLst>
              <a:ext uri="{FF2B5EF4-FFF2-40B4-BE49-F238E27FC236}">
                <a16:creationId xmlns:a16="http://schemas.microsoft.com/office/drawing/2014/main" id="{D899A35E-B6F5-4B79-8C72-4A7AA488E42B}"/>
              </a:ext>
            </a:extLst>
          </p:cNvPr>
          <p:cNvPicPr>
            <a:picLocks/>
          </p:cNvPicPr>
          <p:nvPr/>
        </p:nvPicPr>
        <p:blipFill>
          <a:blip r:embed="rId3">
            <a:clrChange>
              <a:clrFrom>
                <a:srgbClr val="FFFFFF"/>
              </a:clrFrom>
              <a:clrTo>
                <a:srgbClr val="FFFFFF">
                  <a:alpha val="0"/>
                </a:srgbClr>
              </a:clrTo>
            </a:clrChange>
          </a:blip>
          <a:stretch>
            <a:fillRect/>
          </a:stretch>
        </p:blipFill>
        <p:spPr>
          <a:xfrm>
            <a:off x="5453743" y="2528432"/>
            <a:ext cx="304800" cy="304800"/>
          </a:xfrm>
          <a:prstGeom prst="rect">
            <a:avLst/>
          </a:prstGeom>
        </p:spPr>
      </p:pic>
      <p:pic>
        <p:nvPicPr>
          <p:cNvPr id="7" name="Picture 6">
            <a:extLst>
              <a:ext uri="{FF2B5EF4-FFF2-40B4-BE49-F238E27FC236}">
                <a16:creationId xmlns:a16="http://schemas.microsoft.com/office/drawing/2014/main" id="{A0174874-0645-42F3-9A53-BD6F5BF3B4CC}"/>
              </a:ext>
            </a:extLst>
          </p:cNvPr>
          <p:cNvPicPr>
            <a:picLocks/>
          </p:cNvPicPr>
          <p:nvPr/>
        </p:nvPicPr>
        <p:blipFill>
          <a:blip r:embed="rId3">
            <a:clrChange>
              <a:clrFrom>
                <a:srgbClr val="FFFFFF"/>
              </a:clrFrom>
              <a:clrTo>
                <a:srgbClr val="FFFFFF">
                  <a:alpha val="0"/>
                </a:srgbClr>
              </a:clrTo>
            </a:clrChange>
          </a:blip>
          <a:stretch>
            <a:fillRect/>
          </a:stretch>
        </p:blipFill>
        <p:spPr>
          <a:xfrm>
            <a:off x="5453743" y="3071713"/>
            <a:ext cx="304800" cy="304800"/>
          </a:xfrm>
          <a:prstGeom prst="rect">
            <a:avLst/>
          </a:prstGeom>
        </p:spPr>
      </p:pic>
      <p:pic>
        <p:nvPicPr>
          <p:cNvPr id="8" name="Picture 7">
            <a:extLst>
              <a:ext uri="{FF2B5EF4-FFF2-40B4-BE49-F238E27FC236}">
                <a16:creationId xmlns:a16="http://schemas.microsoft.com/office/drawing/2014/main" id="{34DF8021-A812-4336-96CC-D09045E40B9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398876" y="3614994"/>
            <a:ext cx="304800" cy="376083"/>
          </a:xfrm>
          <a:prstGeom prst="rect">
            <a:avLst/>
          </a:prstGeom>
        </p:spPr>
      </p:pic>
      <p:pic>
        <p:nvPicPr>
          <p:cNvPr id="9" name="Picture 8">
            <a:extLst>
              <a:ext uri="{FF2B5EF4-FFF2-40B4-BE49-F238E27FC236}">
                <a16:creationId xmlns:a16="http://schemas.microsoft.com/office/drawing/2014/main" id="{46B7B0CB-B110-4C52-A405-EB092FC7303D}"/>
              </a:ext>
            </a:extLst>
          </p:cNvPr>
          <p:cNvPicPr>
            <a:picLocks/>
          </p:cNvPicPr>
          <p:nvPr/>
        </p:nvPicPr>
        <p:blipFill>
          <a:blip r:embed="rId3">
            <a:clrChange>
              <a:clrFrom>
                <a:srgbClr val="FFFFFF"/>
              </a:clrFrom>
              <a:clrTo>
                <a:srgbClr val="FFFFFF">
                  <a:alpha val="0"/>
                </a:srgbClr>
              </a:clrTo>
            </a:clrChange>
          </a:blip>
          <a:stretch>
            <a:fillRect/>
          </a:stretch>
        </p:blipFill>
        <p:spPr>
          <a:xfrm>
            <a:off x="5428772" y="4275083"/>
            <a:ext cx="304800" cy="304800"/>
          </a:xfrm>
          <a:prstGeom prst="rect">
            <a:avLst/>
          </a:prstGeom>
        </p:spPr>
      </p:pic>
      <p:pic>
        <p:nvPicPr>
          <p:cNvPr id="10" name="Picture 9">
            <a:extLst>
              <a:ext uri="{FF2B5EF4-FFF2-40B4-BE49-F238E27FC236}">
                <a16:creationId xmlns:a16="http://schemas.microsoft.com/office/drawing/2014/main" id="{F10BA232-050E-46A4-868C-3F5723189ECC}"/>
              </a:ext>
            </a:extLst>
          </p:cNvPr>
          <p:cNvPicPr>
            <a:picLocks/>
          </p:cNvPicPr>
          <p:nvPr/>
        </p:nvPicPr>
        <p:blipFill>
          <a:blip r:embed="rId3">
            <a:clrChange>
              <a:clrFrom>
                <a:srgbClr val="FFFFFF"/>
              </a:clrFrom>
              <a:clrTo>
                <a:srgbClr val="FFFFFF">
                  <a:alpha val="0"/>
                </a:srgbClr>
              </a:clrTo>
            </a:clrChange>
          </a:blip>
          <a:stretch>
            <a:fillRect/>
          </a:stretch>
        </p:blipFill>
        <p:spPr>
          <a:xfrm>
            <a:off x="5398876" y="4881608"/>
            <a:ext cx="304800" cy="304800"/>
          </a:xfrm>
          <a:prstGeom prst="rect">
            <a:avLst/>
          </a:prstGeom>
        </p:spPr>
      </p:pic>
      <p:pic>
        <p:nvPicPr>
          <p:cNvPr id="13" name="Picture 12">
            <a:extLst>
              <a:ext uri="{FF2B5EF4-FFF2-40B4-BE49-F238E27FC236}">
                <a16:creationId xmlns:a16="http://schemas.microsoft.com/office/drawing/2014/main" id="{1641190D-1848-41C3-AF1E-409C58C528B5}"/>
              </a:ext>
            </a:extLst>
          </p:cNvPr>
          <p:cNvPicPr>
            <a:picLocks/>
          </p:cNvPicPr>
          <p:nvPr/>
        </p:nvPicPr>
        <p:blipFill>
          <a:blip r:embed="rId3">
            <a:clrChange>
              <a:clrFrom>
                <a:srgbClr val="FFFFFF"/>
              </a:clrFrom>
              <a:clrTo>
                <a:srgbClr val="FFFFFF">
                  <a:alpha val="0"/>
                </a:srgbClr>
              </a:clrTo>
            </a:clrChange>
          </a:blip>
          <a:stretch>
            <a:fillRect/>
          </a:stretch>
        </p:blipFill>
        <p:spPr>
          <a:xfrm>
            <a:off x="5434938" y="5478454"/>
            <a:ext cx="304800" cy="304800"/>
          </a:xfrm>
          <a:prstGeom prst="rect">
            <a:avLst/>
          </a:prstGeom>
        </p:spPr>
      </p:pic>
    </p:spTree>
    <p:extLst>
      <p:ext uri="{BB962C8B-B14F-4D97-AF65-F5344CB8AC3E}">
        <p14:creationId xmlns:p14="http://schemas.microsoft.com/office/powerpoint/2010/main" val="864616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67" b="0" i="0" u="none" strike="noStrike" kern="1200" cap="none" spc="0" normalizeH="0" baseline="0" noProof="0" dirty="0">
              <a:ln>
                <a:noFill/>
              </a:ln>
              <a:solidFill>
                <a:srgbClr val="F2F2F5"/>
              </a:solidFill>
              <a:effectLst/>
              <a:uLnTx/>
              <a:uFillTx/>
              <a:latin typeface="Roboto"/>
              <a:ea typeface="+mn-ea"/>
              <a:cs typeface="+mn-cs"/>
            </a:endParaRPr>
          </a:p>
        </p:txBody>
      </p:sp>
      <p:sp>
        <p:nvSpPr>
          <p:cNvPr id="7" name="Title 6"/>
          <p:cNvSpPr>
            <a:spLocks noGrp="1"/>
          </p:cNvSpPr>
          <p:nvPr>
            <p:ph type="title"/>
          </p:nvPr>
        </p:nvSpPr>
        <p:spPr>
          <a:xfrm>
            <a:off x="607203" y="523306"/>
            <a:ext cx="10650605" cy="1754326"/>
          </a:xfrm>
        </p:spPr>
        <p:txBody>
          <a:bodyPr/>
          <a:lstStyle/>
          <a:p>
            <a:r>
              <a:rPr lang="en-US" dirty="0"/>
              <a:t>Code example: Setting secure cookie settings</a:t>
            </a:r>
            <a:br>
              <a:rPr lang="en-US" dirty="0"/>
            </a:br>
            <a:br>
              <a:rPr lang="en-US" dirty="0"/>
            </a:br>
            <a:endParaRPr lang="uk-UA" dirty="0">
              <a:solidFill>
                <a:schemeClr val="accent1"/>
              </a:solidFill>
            </a:endParaRPr>
          </a:p>
        </p:txBody>
      </p:sp>
      <p:sp>
        <p:nvSpPr>
          <p:cNvPr id="3" name="Rectangle 1">
            <a:extLst>
              <a:ext uri="{FF2B5EF4-FFF2-40B4-BE49-F238E27FC236}">
                <a16:creationId xmlns:a16="http://schemas.microsoft.com/office/drawing/2014/main" id="{713BF653-E4DB-4753-B16C-F20D52269D80}"/>
              </a:ext>
            </a:extLst>
          </p:cNvPr>
          <p:cNvSpPr>
            <a:spLocks noChangeArrowheads="1"/>
          </p:cNvSpPr>
          <p:nvPr/>
        </p:nvSpPr>
        <p:spPr bwMode="auto">
          <a:xfrm>
            <a:off x="1699707" y="2717935"/>
            <a:ext cx="10389373" cy="2031325"/>
          </a:xfrm>
          <a:prstGeom prst="rect">
            <a:avLst/>
          </a:prstGeom>
          <a:noFill/>
          <a:ln>
            <a:noFill/>
          </a:ln>
          <a:effectLst/>
          <a:extLst/>
        </p:spPr>
        <p:txBody>
          <a:bodyPr vert="horz" wrap="square" lIns="60960" tIns="0" rIns="60960" bIns="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using the express session middleware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app.use</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(session({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secret: '</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youruniquesecret</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secret string used in the signing of the session ID that is stored in the cookie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name: '</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youruniquename</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 set a unique name to remove the default </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connect.sid</a:t>
            </a:r>
            <a:endPar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cookie: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httpOnly</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true, // minimize risk of XSS attacks by restricting the client from reading the cookie</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secure: true, // only send cookie over https</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maxAge</a:t>
            </a: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60000*60*24 // set cookie expiry length in </a:t>
            </a:r>
            <a:r>
              <a:rPr kumimoji="0" lang="en-US" altLang="en-US" sz="1200" b="0" i="0" u="none" strike="noStrike" kern="1200" cap="none" spc="0" normalizeH="0" baseline="0" noProof="0" dirty="0" err="1">
                <a:ln>
                  <a:noFill/>
                </a:ln>
                <a:solidFill>
                  <a:srgbClr val="F2F2F5"/>
                </a:solidFill>
                <a:effectLst/>
                <a:uLnTx/>
                <a:uFillTx/>
                <a:latin typeface="Consolas" panose="020B0609020204030204" pitchFamily="49" charset="0"/>
                <a:ea typeface="+mn-ea"/>
                <a:cs typeface="+mn-cs"/>
              </a:rPr>
              <a:t>ms</a:t>
            </a:r>
            <a:endPar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 }</a:t>
            </a:r>
          </a:p>
          <a:p>
            <a:pPr marL="0" marR="0" lvl="0" indent="0" algn="l" defTabSz="60963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rPr>
              <a:t>}));</a:t>
            </a:r>
          </a:p>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F2F2F5"/>
              </a:solidFill>
              <a:effectLst/>
              <a:uLnTx/>
              <a:uFillTx/>
              <a:latin typeface="Consolas" panose="020B0609020204030204" pitchFamily="49" charset="0"/>
              <a:ea typeface="+mn-ea"/>
              <a:cs typeface="+mn-cs"/>
            </a:endParaRPr>
          </a:p>
        </p:txBody>
      </p:sp>
      <p:sp>
        <p:nvSpPr>
          <p:cNvPr id="5" name="Freeform 238">
            <a:extLst>
              <a:ext uri="{FF2B5EF4-FFF2-40B4-BE49-F238E27FC236}">
                <a16:creationId xmlns:a16="http://schemas.microsoft.com/office/drawing/2014/main" id="{5C0B5BA8-7854-4B43-B556-27C77F80C4F0}"/>
              </a:ext>
            </a:extLst>
          </p:cNvPr>
          <p:cNvSpPr>
            <a:spLocks noEditPoints="1"/>
          </p:cNvSpPr>
          <p:nvPr/>
        </p:nvSpPr>
        <p:spPr bwMode="auto">
          <a:xfrm>
            <a:off x="204560" y="1867301"/>
            <a:ext cx="1290587" cy="1290587"/>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solidFill>
                  <a:srgbClr val="F2F2F5"/>
                </a:solidFill>
              </a:ln>
              <a:solidFill>
                <a:srgbClr val="F2F2F5"/>
              </a:solidFill>
              <a:effectLst/>
              <a:uLnTx/>
              <a:uFillTx/>
              <a:latin typeface="Roboto"/>
              <a:ea typeface="+mn-ea"/>
              <a:cs typeface="+mn-cs"/>
            </a:endParaRPr>
          </a:p>
        </p:txBody>
      </p:sp>
    </p:spTree>
    <p:extLst>
      <p:ext uri="{BB962C8B-B14F-4D97-AF65-F5344CB8AC3E}">
        <p14:creationId xmlns:p14="http://schemas.microsoft.com/office/powerpoint/2010/main" val="1275658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700" y="642198"/>
            <a:ext cx="9735457" cy="923330"/>
          </a:xfrm>
        </p:spPr>
        <p:txBody>
          <a:bodyPr/>
          <a:lstStyle/>
          <a:p>
            <a:r>
              <a:rPr lang="en-US" dirty="0">
                <a:solidFill>
                  <a:srgbClr val="00B0F0"/>
                </a:solidFill>
              </a:rPr>
              <a:t>“What Other Bloggers Say”</a:t>
            </a:r>
            <a:br>
              <a:rPr lang="en-US" dirty="0">
                <a:solidFill>
                  <a:srgbClr val="00B0F0"/>
                </a:solidFill>
              </a:rPr>
            </a:br>
            <a:endParaRPr lang="en-US" dirty="0">
              <a:solidFill>
                <a:srgbClr val="00B0F0"/>
              </a:solidFill>
            </a:endParaRPr>
          </a:p>
        </p:txBody>
      </p:sp>
      <p:sp>
        <p:nvSpPr>
          <p:cNvPr id="4" name="Rectangle 3"/>
          <p:cNvSpPr/>
          <p:nvPr/>
        </p:nvSpPr>
        <p:spPr>
          <a:xfrm>
            <a:off x="441695" y="2512408"/>
            <a:ext cx="11103429" cy="830997"/>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858591"/>
                </a:solidFill>
                <a:effectLst/>
                <a:uLnTx/>
                <a:uFillTx/>
                <a:latin typeface="Roboto"/>
                <a:ea typeface="+mn-ea"/>
                <a:cs typeface="+mn-cs"/>
              </a:rPr>
              <a:t>“...Express has default cookie settings that aren’t highly secure. They can be manually tightened to enhance security - for both an application and its user.*”</a:t>
            </a:r>
          </a:p>
        </p:txBody>
      </p:sp>
      <p:sp>
        <p:nvSpPr>
          <p:cNvPr id="5" name="Freeform 41"/>
          <p:cNvSpPr>
            <a:spLocks noEditPoints="1"/>
          </p:cNvSpPr>
          <p:nvPr/>
        </p:nvSpPr>
        <p:spPr bwMode="auto">
          <a:xfrm>
            <a:off x="10529515" y="1353105"/>
            <a:ext cx="1128412" cy="1005767"/>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a:ln>
                <a:noFill/>
              </a:ln>
              <a:solidFill>
                <a:srgbClr val="0A091B"/>
              </a:solidFill>
              <a:effectLst/>
              <a:uLnTx/>
              <a:uFillTx/>
              <a:latin typeface="Roboto"/>
              <a:ea typeface="+mn-ea"/>
              <a:cs typeface="+mn-cs"/>
            </a:endParaRPr>
          </a:p>
        </p:txBody>
      </p:sp>
      <p:sp>
        <p:nvSpPr>
          <p:cNvPr id="6" name="Rectangle 5"/>
          <p:cNvSpPr/>
          <p:nvPr/>
        </p:nvSpPr>
        <p:spPr>
          <a:xfrm>
            <a:off x="771896" y="5169577"/>
            <a:ext cx="4006225"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Roboto"/>
                <a:ea typeface="+mn-ea"/>
                <a:cs typeface="+mn-cs"/>
              </a:rPr>
              <a:t>From the </a:t>
            </a:r>
            <a:r>
              <a:rPr kumimoji="0" lang="en-US" sz="1800" b="0" i="0" u="none" strike="noStrike" kern="1200" cap="none" spc="0" normalizeH="0" baseline="0" noProof="0" dirty="0">
                <a:ln>
                  <a:noFill/>
                </a:ln>
                <a:solidFill>
                  <a:srgbClr val="0A091B"/>
                </a:solidFill>
                <a:effectLst/>
                <a:uLnTx/>
                <a:uFillTx/>
                <a:latin typeface="Roboto"/>
                <a:ea typeface="+mn-ea"/>
                <a:cs typeface="+mn-cs"/>
              </a:rPr>
              <a:t> </a:t>
            </a:r>
            <a:endParaRPr kumimoji="0" lang="en-US" sz="1800" b="0" i="0" u="none" strike="noStrike" kern="1200" cap="none" spc="0" normalizeH="0" baseline="0" noProof="0" dirty="0">
              <a:ln>
                <a:noFill/>
              </a:ln>
              <a:solidFill>
                <a:srgbClr val="00B0F0"/>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0A091B"/>
                </a:solidFill>
                <a:effectLst/>
                <a:uLnTx/>
                <a:uFillTx/>
                <a:latin typeface="Roboto"/>
                <a:ea typeface="+mn-ea"/>
                <a:cs typeface="+mn-cs"/>
              </a:rPr>
              <a:t>NodeSource</a:t>
            </a:r>
            <a:r>
              <a:rPr kumimoji="0" lang="en-US" sz="3600" b="1" i="0" u="none" strike="noStrike" kern="1200" cap="none" spc="0" normalizeH="0" baseline="0" noProof="0" dirty="0">
                <a:ln>
                  <a:noFill/>
                </a:ln>
                <a:solidFill>
                  <a:srgbClr val="0A091B"/>
                </a:solidFill>
                <a:effectLst/>
                <a:uLnTx/>
                <a:uFillTx/>
                <a:latin typeface="Roboto"/>
                <a:ea typeface="+mn-ea"/>
                <a:cs typeface="+mn-cs"/>
              </a:rPr>
              <a:t> blog</a:t>
            </a:r>
          </a:p>
        </p:txBody>
      </p:sp>
      <p:sp>
        <p:nvSpPr>
          <p:cNvPr id="3" name="Rectangle 2"/>
          <p:cNvSpPr/>
          <p:nvPr/>
        </p:nvSpPr>
        <p:spPr>
          <a:xfrm>
            <a:off x="4586612" y="3244334"/>
            <a:ext cx="301877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92E"/>
                </a:solidFill>
                <a:effectLst/>
                <a:uLnTx/>
                <a:uFillTx/>
                <a:latin typeface="-apple-system"/>
                <a:ea typeface="+mn-ea"/>
                <a:cs typeface="+mn-cs"/>
              </a:rPr>
              <a:t>From the </a:t>
            </a:r>
            <a:r>
              <a:rPr kumimoji="0" lang="en-US" sz="1800" b="0" i="0" u="none" strike="noStrike" kern="1200" cap="none" spc="0" normalizeH="0" baseline="0" noProof="0" dirty="0" err="1">
                <a:ln>
                  <a:noFill/>
                </a:ln>
                <a:solidFill>
                  <a:srgbClr val="0366D6"/>
                </a:solidFill>
                <a:effectLst/>
                <a:uLnTx/>
                <a:uFillTx/>
                <a:latin typeface="-apple-system"/>
                <a:ea typeface="+mn-ea"/>
                <a:cs typeface="+mn-cs"/>
                <a:hlinkClick r:id="rId2"/>
              </a:rPr>
              <a:t>NodeSource</a:t>
            </a:r>
            <a:r>
              <a:rPr kumimoji="0" lang="en-US" sz="1800" b="0" i="0" u="none" strike="noStrike" kern="1200" cap="none" spc="0" normalizeH="0" baseline="0" noProof="0" dirty="0">
                <a:ln>
                  <a:noFill/>
                </a:ln>
                <a:solidFill>
                  <a:srgbClr val="0366D6"/>
                </a:solidFill>
                <a:effectLst/>
                <a:uLnTx/>
                <a:uFillTx/>
                <a:latin typeface="-apple-system"/>
                <a:ea typeface="+mn-ea"/>
                <a:cs typeface="+mn-cs"/>
                <a:hlinkClick r:id="rId2"/>
              </a:rPr>
              <a:t> blog</a:t>
            </a:r>
            <a:r>
              <a:rPr kumimoji="0" lang="en-US" sz="1800" b="0" i="0" u="none" strike="noStrike" kern="1200" cap="none" spc="0" normalizeH="0" baseline="0" noProof="0" dirty="0">
                <a:ln>
                  <a:noFill/>
                </a:ln>
                <a:solidFill>
                  <a:srgbClr val="24292E"/>
                </a:solidFill>
                <a:effectLst/>
                <a:uLnTx/>
                <a:uFillTx/>
                <a:latin typeface="-apple-system"/>
                <a:ea typeface="+mn-ea"/>
                <a:cs typeface="+mn-cs"/>
              </a:rPr>
              <a:t>:</a:t>
            </a:r>
            <a:endParaRPr kumimoji="0" lang="en-US" sz="1800" b="0" i="0" u="none" strike="noStrike" kern="1200" cap="none" spc="0" normalizeH="0" baseline="0" noProof="0" dirty="0">
              <a:ln>
                <a:noFill/>
              </a:ln>
              <a:solidFill>
                <a:srgbClr val="0A091B"/>
              </a:solidFill>
              <a:effectLst/>
              <a:uLnTx/>
              <a:uFillTx/>
              <a:latin typeface="Roboto"/>
              <a:ea typeface="+mn-ea"/>
              <a:cs typeface="+mn-cs"/>
            </a:endParaRPr>
          </a:p>
        </p:txBody>
      </p:sp>
    </p:spTree>
    <p:extLst>
      <p:ext uri="{BB962C8B-B14F-4D97-AF65-F5344CB8AC3E}">
        <p14:creationId xmlns:p14="http://schemas.microsoft.com/office/powerpoint/2010/main" val="3734897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1" y="2413338"/>
            <a:ext cx="11291124" cy="304698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858591"/>
                </a:solidFill>
                <a:effectLst/>
                <a:uLnTx/>
                <a:uFillTx/>
                <a:latin typeface="Roboto"/>
                <a:ea typeface="+mn-ea"/>
                <a:cs typeface="+mn-cs"/>
              </a:rPr>
              <a:t>Avoid requiring/importing another file with a path that was given as parameter due to the concern that it could have originated from user input. This rule can be extended for accessing files in general (i.e. </a:t>
            </a:r>
            <a:r>
              <a:rPr kumimoji="0" lang="en-US" sz="3200" b="0" i="0" u="none" strike="noStrike" kern="1200" cap="none" spc="0" normalizeH="0" baseline="0" noProof="0" dirty="0" err="1">
                <a:ln>
                  <a:noFill/>
                </a:ln>
                <a:solidFill>
                  <a:srgbClr val="858591"/>
                </a:solidFill>
                <a:effectLst/>
                <a:uLnTx/>
                <a:uFillTx/>
                <a:latin typeface="Roboto"/>
                <a:ea typeface="+mn-ea"/>
                <a:cs typeface="+mn-cs"/>
              </a:rPr>
              <a:t>fs.readFile</a:t>
            </a:r>
            <a:r>
              <a:rPr kumimoji="0" lang="en-US" sz="3200" b="0" i="0" u="none" strike="noStrike" kern="1200" cap="none" spc="0" normalizeH="0" baseline="0" noProof="0" dirty="0">
                <a:ln>
                  <a:noFill/>
                </a:ln>
                <a:solidFill>
                  <a:srgbClr val="858591"/>
                </a:solidFill>
                <a:effectLst/>
                <a:uLnTx/>
                <a:uFillTx/>
                <a:latin typeface="Roboto"/>
                <a:ea typeface="+mn-ea"/>
                <a:cs typeface="+mn-cs"/>
              </a:rPr>
              <a:t>()) or other sensitive resource access with dynamic variables originating from user input.</a:t>
            </a:r>
          </a:p>
        </p:txBody>
      </p:sp>
      <p:sp>
        <p:nvSpPr>
          <p:cNvPr id="6" name="Rectangle 5"/>
          <p:cNvSpPr/>
          <p:nvPr/>
        </p:nvSpPr>
        <p:spPr>
          <a:xfrm>
            <a:off x="584200" y="1674138"/>
            <a:ext cx="386035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A091B"/>
                </a:solidFill>
                <a:effectLst/>
                <a:uLnTx/>
                <a:uFillTx/>
                <a:latin typeface="Roboto"/>
                <a:ea typeface="+mn-ea"/>
                <a:cs typeface="+mn-cs"/>
              </a:rPr>
              <a:t>One Paragraph Explainer</a:t>
            </a:r>
          </a:p>
        </p:txBody>
      </p:sp>
      <p:sp>
        <p:nvSpPr>
          <p:cNvPr id="7" name="Title 2"/>
          <p:cNvSpPr>
            <a:spLocks noGrp="1"/>
          </p:cNvSpPr>
          <p:nvPr>
            <p:ph type="title"/>
          </p:nvPr>
        </p:nvSpPr>
        <p:spPr>
          <a:xfrm>
            <a:off x="584200" y="380941"/>
            <a:ext cx="7111010" cy="923330"/>
          </a:xfrm>
        </p:spPr>
        <p:txBody>
          <a:bodyPr/>
          <a:lstStyle/>
          <a:p>
            <a:r>
              <a:rPr lang="en-US" dirty="0">
                <a:solidFill>
                  <a:schemeClr val="accent1"/>
                </a:solidFill>
              </a:rPr>
              <a:t>6.21. Modify session middleware settings</a:t>
            </a:r>
            <a:br>
              <a:rPr lang="en-US" dirty="0">
                <a:solidFill>
                  <a:schemeClr val="accent1"/>
                </a:solidFill>
              </a:rPr>
            </a:br>
            <a:endParaRPr lang="en-US" dirty="0">
              <a:solidFill>
                <a:schemeClr val="accent1"/>
              </a:solidFill>
            </a:endParaRPr>
          </a:p>
        </p:txBody>
      </p:sp>
    </p:spTree>
    <p:extLst>
      <p:ext uri="{BB962C8B-B14F-4D97-AF65-F5344CB8AC3E}">
        <p14:creationId xmlns:p14="http://schemas.microsoft.com/office/powerpoint/2010/main" val="3709807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1" y="2413338"/>
            <a:ext cx="11291124" cy="304698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858591"/>
                </a:solidFill>
                <a:effectLst/>
                <a:uLnTx/>
                <a:uFillTx/>
                <a:latin typeface="Roboto"/>
                <a:ea typeface="+mn-ea"/>
                <a:cs typeface="+mn-cs"/>
              </a:rPr>
              <a:t>Avoid requiring/importing another file with a path that was given as parameter due to the concern that it could have originated from user input. This rule can be extended for accessing files in general (i.e. </a:t>
            </a:r>
            <a:r>
              <a:rPr kumimoji="0" lang="en-US" sz="3200" b="0" i="0" u="none" strike="noStrike" kern="1200" cap="none" spc="0" normalizeH="0" baseline="0" noProof="0" dirty="0" err="1">
                <a:ln>
                  <a:noFill/>
                </a:ln>
                <a:solidFill>
                  <a:srgbClr val="858591"/>
                </a:solidFill>
                <a:effectLst/>
                <a:uLnTx/>
                <a:uFillTx/>
                <a:latin typeface="Roboto"/>
                <a:ea typeface="+mn-ea"/>
                <a:cs typeface="+mn-cs"/>
              </a:rPr>
              <a:t>fs.readFile</a:t>
            </a:r>
            <a:r>
              <a:rPr kumimoji="0" lang="en-US" sz="3200" b="0" i="0" u="none" strike="noStrike" kern="1200" cap="none" spc="0" normalizeH="0" baseline="0" noProof="0" dirty="0">
                <a:ln>
                  <a:noFill/>
                </a:ln>
                <a:solidFill>
                  <a:srgbClr val="858591"/>
                </a:solidFill>
                <a:effectLst/>
                <a:uLnTx/>
                <a:uFillTx/>
                <a:latin typeface="Roboto"/>
                <a:ea typeface="+mn-ea"/>
                <a:cs typeface="+mn-cs"/>
              </a:rPr>
              <a:t>()) or other sensitive resource access with dynamic variables originating from user input.</a:t>
            </a:r>
          </a:p>
        </p:txBody>
      </p:sp>
      <p:sp>
        <p:nvSpPr>
          <p:cNvPr id="6" name="Rectangle 5"/>
          <p:cNvSpPr/>
          <p:nvPr/>
        </p:nvSpPr>
        <p:spPr>
          <a:xfrm>
            <a:off x="584200" y="1674138"/>
            <a:ext cx="386035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A091B"/>
                </a:solidFill>
                <a:effectLst/>
                <a:uLnTx/>
                <a:uFillTx/>
                <a:latin typeface="Roboto"/>
                <a:ea typeface="+mn-ea"/>
                <a:cs typeface="+mn-cs"/>
              </a:rPr>
              <a:t>One Paragraph Explainer</a:t>
            </a:r>
          </a:p>
        </p:txBody>
      </p:sp>
      <p:sp>
        <p:nvSpPr>
          <p:cNvPr id="7" name="Title 2"/>
          <p:cNvSpPr>
            <a:spLocks noGrp="1"/>
          </p:cNvSpPr>
          <p:nvPr>
            <p:ph type="title"/>
          </p:nvPr>
        </p:nvSpPr>
        <p:spPr>
          <a:xfrm>
            <a:off x="584200" y="380941"/>
            <a:ext cx="7859156" cy="923330"/>
          </a:xfrm>
        </p:spPr>
        <p:txBody>
          <a:bodyPr/>
          <a:lstStyle/>
          <a:p>
            <a:r>
              <a:rPr lang="en-US" dirty="0">
                <a:solidFill>
                  <a:schemeClr val="accent1"/>
                </a:solidFill>
              </a:rPr>
              <a:t>6.21. Modify session middleware settings</a:t>
            </a:r>
            <a:br>
              <a:rPr lang="en-US" dirty="0">
                <a:solidFill>
                  <a:schemeClr val="accent1"/>
                </a:solidFill>
              </a:rPr>
            </a:br>
            <a:endParaRPr lang="en-US" dirty="0">
              <a:solidFill>
                <a:schemeClr val="accent1"/>
              </a:solidFill>
            </a:endParaRPr>
          </a:p>
        </p:txBody>
      </p:sp>
    </p:spTree>
    <p:extLst>
      <p:ext uri="{BB962C8B-B14F-4D97-AF65-F5344CB8AC3E}">
        <p14:creationId xmlns:p14="http://schemas.microsoft.com/office/powerpoint/2010/main" val="3677542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8178" y="2546708"/>
            <a:ext cx="10002592" cy="913199"/>
          </a:xfrm>
          <a:prstGeom prst="rect">
            <a:avLst/>
          </a:prstGeom>
          <a:noFill/>
        </p:spPr>
        <p:txBody>
          <a:bodyPr wrap="square" rtlCol="0">
            <a:sp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US" sz="5334" b="1" i="0" u="none" strike="noStrike" kern="1200" cap="none" spc="0" normalizeH="0" baseline="0" noProof="0" dirty="0">
                <a:ln>
                  <a:noFill/>
                </a:ln>
                <a:solidFill>
                  <a:srgbClr val="00B0F0"/>
                </a:solidFill>
                <a:effectLst/>
                <a:uLnTx/>
                <a:uFillTx/>
                <a:latin typeface="Roboto"/>
                <a:ea typeface="Roboto Condensed" panose="02000000000000000000" pitchFamily="2" charset="0"/>
                <a:cs typeface="Lato Semibold" panose="020F0502020204030203" pitchFamily="34" charset="0"/>
              </a:rPr>
              <a:t>End</a:t>
            </a:r>
          </a:p>
        </p:txBody>
      </p:sp>
    </p:spTree>
    <p:extLst>
      <p:ext uri="{BB962C8B-B14F-4D97-AF65-F5344CB8AC3E}">
        <p14:creationId xmlns:p14="http://schemas.microsoft.com/office/powerpoint/2010/main" val="4199359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A8B0-A28B-46AA-B804-4DC78B992466}"/>
              </a:ext>
            </a:extLst>
          </p:cNvPr>
          <p:cNvSpPr>
            <a:spLocks noGrp="1"/>
          </p:cNvSpPr>
          <p:nvPr>
            <p:ph type="title"/>
          </p:nvPr>
        </p:nvSpPr>
        <p:spPr>
          <a:xfrm>
            <a:off x="653211" y="564971"/>
            <a:ext cx="5104122" cy="507831"/>
          </a:xfrm>
        </p:spPr>
        <p:txBody>
          <a:bodyPr/>
          <a:lstStyle/>
          <a:p>
            <a:r>
              <a:rPr lang="en-US" dirty="0"/>
              <a:t>Option 3: </a:t>
            </a:r>
            <a:r>
              <a:rPr lang="en-US" dirty="0" err="1"/>
              <a:t>Async</a:t>
            </a:r>
            <a:r>
              <a:rPr lang="en-US" dirty="0"/>
              <a:t>/await</a:t>
            </a:r>
            <a:endParaRPr lang="en-US" dirty="0">
              <a:solidFill>
                <a:srgbClr val="00B0F0"/>
              </a:solidFill>
            </a:endParaRPr>
          </a:p>
        </p:txBody>
      </p:sp>
      <p:sp>
        <p:nvSpPr>
          <p:cNvPr id="3" name="TextBox 2">
            <a:extLst>
              <a:ext uri="{FF2B5EF4-FFF2-40B4-BE49-F238E27FC236}">
                <a16:creationId xmlns:a16="http://schemas.microsoft.com/office/drawing/2014/main" id="{798565EB-5E04-4795-999D-D8C6722719EA}"/>
              </a:ext>
            </a:extLst>
          </p:cNvPr>
          <p:cNvSpPr txBox="1"/>
          <p:nvPr/>
        </p:nvSpPr>
        <p:spPr>
          <a:xfrm>
            <a:off x="2324492" y="1786116"/>
            <a:ext cx="8978509" cy="2965364"/>
          </a:xfrm>
          <a:prstGeom prst="rect">
            <a:avLst/>
          </a:prstGeom>
          <a:noFill/>
        </p:spPr>
        <p:txBody>
          <a:bodyPr wrap="square" rtlCol="0">
            <a:spAutoFit/>
          </a:bodyPr>
          <a:lstStyle/>
          <a:p>
            <a:pPr defTabSz="914446"/>
            <a:r>
              <a:rPr lang="en-US" sz="2667" b="1" dirty="0">
                <a:solidFill>
                  <a:srgbClr val="0A091B"/>
                </a:solidFill>
                <a:latin typeface="Roboto"/>
              </a:rPr>
              <a:t>New, since v8.9</a:t>
            </a:r>
          </a:p>
          <a:p>
            <a:pPr defTabSz="914446"/>
            <a:endParaRPr lang="en-US" sz="2667" b="1" dirty="0">
              <a:solidFill>
                <a:srgbClr val="0A091B"/>
              </a:solidFill>
              <a:latin typeface="Roboto"/>
            </a:endParaRPr>
          </a:p>
          <a:p>
            <a:pPr defTabSz="914446"/>
            <a:r>
              <a:rPr lang="en-US" sz="2667" b="1" dirty="0">
                <a:solidFill>
                  <a:srgbClr val="0A091B"/>
                </a:solidFill>
                <a:latin typeface="Roboto"/>
              </a:rPr>
              <a:t>Main idea – synchronous programming alike!</a:t>
            </a:r>
          </a:p>
          <a:p>
            <a:pPr defTabSz="914446"/>
            <a:endParaRPr lang="en-US" sz="2667" b="1" dirty="0">
              <a:solidFill>
                <a:srgbClr val="0A091B"/>
              </a:solidFill>
              <a:latin typeface="Roboto"/>
            </a:endParaRPr>
          </a:p>
          <a:p>
            <a:pPr defTabSz="914446"/>
            <a:r>
              <a:rPr lang="en-US" sz="2667" b="1" i="1" dirty="0">
                <a:solidFill>
                  <a:srgbClr val="0A091B"/>
                </a:solidFill>
                <a:latin typeface="Roboto"/>
              </a:rPr>
              <a:t>//Example: call some </a:t>
            </a:r>
            <a:r>
              <a:rPr lang="en-US" sz="2667" b="1" i="1" dirty="0" err="1">
                <a:solidFill>
                  <a:srgbClr val="0A091B"/>
                </a:solidFill>
                <a:latin typeface="Roboto"/>
              </a:rPr>
              <a:t>async</a:t>
            </a:r>
            <a:r>
              <a:rPr lang="en-US" sz="2667" b="1" i="1" dirty="0">
                <a:solidFill>
                  <a:srgbClr val="0A091B"/>
                </a:solidFill>
                <a:latin typeface="Roboto"/>
              </a:rPr>
              <a:t> function</a:t>
            </a:r>
          </a:p>
          <a:p>
            <a:pPr defTabSz="914446"/>
            <a:r>
              <a:rPr lang="en-US" sz="2667" i="1" dirty="0">
                <a:solidFill>
                  <a:srgbClr val="0A091B"/>
                </a:solidFill>
                <a:latin typeface="Roboto"/>
              </a:rPr>
              <a:t>let result = </a:t>
            </a:r>
            <a:r>
              <a:rPr lang="en-US" sz="2667" b="1" i="1" dirty="0">
                <a:solidFill>
                  <a:srgbClr val="0A091B"/>
                </a:solidFill>
                <a:latin typeface="Roboto"/>
              </a:rPr>
              <a:t>await</a:t>
            </a:r>
            <a:r>
              <a:rPr lang="en-US" sz="2667" i="1" dirty="0">
                <a:solidFill>
                  <a:srgbClr val="0A091B"/>
                </a:solidFill>
                <a:latin typeface="Roboto"/>
              </a:rPr>
              <a:t> </a:t>
            </a:r>
            <a:r>
              <a:rPr lang="en-US" sz="2667" i="1" dirty="0" err="1">
                <a:solidFill>
                  <a:srgbClr val="0A091B"/>
                </a:solidFill>
                <a:latin typeface="Roboto"/>
              </a:rPr>
              <a:t>searchOrders</a:t>
            </a:r>
            <a:r>
              <a:rPr lang="en-US" sz="2667" i="1" dirty="0">
                <a:solidFill>
                  <a:srgbClr val="0A091B"/>
                </a:solidFill>
                <a:latin typeface="Roboto"/>
              </a:rPr>
              <a:t>(‘USA’);</a:t>
            </a:r>
          </a:p>
          <a:p>
            <a:pPr defTabSz="914446"/>
            <a:r>
              <a:rPr lang="en-US" sz="2667" i="1" dirty="0">
                <a:solidFill>
                  <a:srgbClr val="00B0F0"/>
                </a:solidFill>
                <a:latin typeface="Roboto"/>
              </a:rPr>
              <a:t>console.log(‘This are the orders’ + result)</a:t>
            </a:r>
            <a:endParaRPr lang="en-US" sz="2667" dirty="0">
              <a:solidFill>
                <a:srgbClr val="00B0F0"/>
              </a:solidFill>
              <a:latin typeface="Roboto"/>
            </a:endParaRPr>
          </a:p>
        </p:txBody>
      </p:sp>
    </p:spTree>
    <p:extLst>
      <p:ext uri="{BB962C8B-B14F-4D97-AF65-F5344CB8AC3E}">
        <p14:creationId xmlns:p14="http://schemas.microsoft.com/office/powerpoint/2010/main" val="2453647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A943-C555-46A7-B46F-914CA647AD13}"/>
              </a:ext>
            </a:extLst>
          </p:cNvPr>
          <p:cNvSpPr>
            <a:spLocks noGrp="1"/>
          </p:cNvSpPr>
          <p:nvPr>
            <p:ph type="title"/>
          </p:nvPr>
        </p:nvSpPr>
        <p:spPr>
          <a:xfrm>
            <a:off x="584200" y="380941"/>
            <a:ext cx="3632200" cy="923330"/>
          </a:xfrm>
        </p:spPr>
        <p:txBody>
          <a:bodyPr/>
          <a:lstStyle/>
          <a:p>
            <a:r>
              <a:rPr lang="en-US" dirty="0"/>
              <a:t>From Promises To</a:t>
            </a:r>
            <a:br>
              <a:rPr lang="en-US" dirty="0"/>
            </a:br>
            <a:r>
              <a:rPr lang="en-US" dirty="0" err="1">
                <a:solidFill>
                  <a:srgbClr val="00B0F0"/>
                </a:solidFill>
              </a:rPr>
              <a:t>Async</a:t>
            </a:r>
            <a:r>
              <a:rPr lang="en-US" dirty="0">
                <a:solidFill>
                  <a:srgbClr val="00B0F0"/>
                </a:solidFill>
              </a:rPr>
              <a:t>/await</a:t>
            </a:r>
          </a:p>
        </p:txBody>
      </p:sp>
      <p:cxnSp>
        <p:nvCxnSpPr>
          <p:cNvPr id="26" name="Straight Arrow Connector 25">
            <a:extLst>
              <a:ext uri="{FF2B5EF4-FFF2-40B4-BE49-F238E27FC236}">
                <a16:creationId xmlns:a16="http://schemas.microsoft.com/office/drawing/2014/main" id="{1B571F03-9D68-424A-A126-528B8A6DB2DA}"/>
              </a:ext>
            </a:extLst>
          </p:cNvPr>
          <p:cNvCxnSpPr>
            <a:cxnSpLocks/>
          </p:cNvCxnSpPr>
          <p:nvPr/>
        </p:nvCxnSpPr>
        <p:spPr>
          <a:xfrm>
            <a:off x="5722620" y="3429000"/>
            <a:ext cx="746760" cy="0"/>
          </a:xfrm>
          <a:prstGeom prst="straightConnector1">
            <a:avLst/>
          </a:prstGeom>
          <a:ln w="5715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217E4A1-6BBA-4052-BCD0-9F211BE14855}"/>
              </a:ext>
            </a:extLst>
          </p:cNvPr>
          <p:cNvSpPr txBox="1"/>
          <p:nvPr/>
        </p:nvSpPr>
        <p:spPr>
          <a:xfrm>
            <a:off x="477520" y="2156352"/>
            <a:ext cx="4907280" cy="3252878"/>
          </a:xfrm>
          <a:prstGeom prst="rect">
            <a:avLst/>
          </a:prstGeom>
          <a:noFill/>
          <a:ln>
            <a:solidFill>
              <a:srgbClr val="00B0F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914446"/>
            <a:r>
              <a:rPr lang="en-US" sz="1867" i="1" dirty="0">
                <a:solidFill>
                  <a:srgbClr val="0A091B"/>
                </a:solidFill>
                <a:latin typeface="Consolas" panose="020B0609020204030204" pitchFamily="49" charset="0"/>
              </a:rPr>
              <a:t>function do(){</a:t>
            </a:r>
          </a:p>
          <a:p>
            <a:pPr defTabSz="914446"/>
            <a:r>
              <a:rPr lang="en-US" sz="1867" b="1" i="1" dirty="0">
                <a:solidFill>
                  <a:srgbClr val="0A091B"/>
                </a:solidFill>
                <a:latin typeface="Consolas" panose="020B0609020204030204" pitchFamily="49" charset="0"/>
              </a:rPr>
              <a:t>new Promise((resolve, reject) =&gt;{</a:t>
            </a:r>
          </a:p>
          <a:p>
            <a:pPr defTabSz="914446"/>
            <a:r>
              <a:rPr lang="en-US" sz="1867" i="1" dirty="0">
                <a:solidFill>
                  <a:srgbClr val="0A091B"/>
                </a:solidFill>
                <a:latin typeface="Consolas" panose="020B0609020204030204" pitchFamily="49" charset="0"/>
              </a:rPr>
              <a:t>  </a:t>
            </a:r>
            <a:r>
              <a:rPr lang="en-US" sz="1867" i="1" dirty="0" err="1">
                <a:solidFill>
                  <a:srgbClr val="0A091B"/>
                </a:solidFill>
                <a:latin typeface="Consolas" panose="020B0609020204030204" pitchFamily="49" charset="0"/>
              </a:rPr>
              <a:t>logIn</a:t>
            </a:r>
            <a:r>
              <a:rPr lang="en-US" sz="1867" i="1" dirty="0">
                <a:solidFill>
                  <a:srgbClr val="0A091B"/>
                </a:solidFill>
                <a:latin typeface="Consolas" panose="020B0609020204030204" pitchFamily="49" charset="0"/>
              </a:rPr>
              <a:t>("username", “p")</a:t>
            </a:r>
          </a:p>
          <a:p>
            <a:pPr defTabSz="914446"/>
            <a:r>
              <a:rPr lang="en-US" sz="1867" b="1" i="1" dirty="0">
                <a:solidFill>
                  <a:srgbClr val="0A091B"/>
                </a:solidFill>
                <a:latin typeface="Consolas" panose="020B0609020204030204" pitchFamily="49" charset="0"/>
              </a:rPr>
              <a:t>   .then((user) =&gt; { 	</a:t>
            </a:r>
            <a:r>
              <a:rPr lang="en-US" sz="1867" i="1" dirty="0" err="1">
                <a:solidFill>
                  <a:srgbClr val="0A091B"/>
                </a:solidFill>
                <a:latin typeface="Consolas" panose="020B0609020204030204" pitchFamily="49" charset="0"/>
              </a:rPr>
              <a:t>getOrders</a:t>
            </a:r>
            <a:r>
              <a:rPr lang="en-US" sz="1867" i="1" dirty="0">
                <a:solidFill>
                  <a:srgbClr val="0A091B"/>
                </a:solidFill>
                <a:latin typeface="Consolas" panose="020B0609020204030204" pitchFamily="49" charset="0"/>
              </a:rPr>
              <a:t>(user.name)</a:t>
            </a:r>
            <a:r>
              <a:rPr lang="en-US" sz="1867" b="1" i="1" dirty="0">
                <a:solidFill>
                  <a:srgbClr val="0A091B"/>
                </a:solidFill>
                <a:latin typeface="Consolas" panose="020B0609020204030204" pitchFamily="49" charset="0"/>
              </a:rPr>
              <a:t>})</a:t>
            </a:r>
          </a:p>
          <a:p>
            <a:pPr defTabSz="914446"/>
            <a:r>
              <a:rPr lang="en-US" sz="1867" b="1" i="1" dirty="0">
                <a:solidFill>
                  <a:srgbClr val="0A091B"/>
                </a:solidFill>
                <a:latin typeface="Consolas" panose="020B0609020204030204" pitchFamily="49" charset="0"/>
              </a:rPr>
              <a:t>	   .then((orders)=&gt; {</a:t>
            </a:r>
          </a:p>
          <a:p>
            <a:pPr defTabSz="914446"/>
            <a:r>
              <a:rPr lang="en-US" sz="1867" i="1" dirty="0">
                <a:solidFill>
                  <a:srgbClr val="0A091B"/>
                </a:solidFill>
                <a:latin typeface="Consolas" panose="020B0609020204030204" pitchFamily="49" charset="0"/>
              </a:rPr>
              <a:t>		resolve(orders)</a:t>
            </a:r>
          </a:p>
          <a:p>
            <a:pPr defTabSz="914446"/>
            <a:r>
              <a:rPr lang="en-US" sz="1867" i="1" dirty="0">
                <a:solidFill>
                  <a:srgbClr val="0A091B"/>
                </a:solidFill>
                <a:latin typeface="Consolas" panose="020B0609020204030204" pitchFamily="49" charset="0"/>
              </a:rPr>
              <a:t>	}	</a:t>
            </a:r>
          </a:p>
          <a:p>
            <a:pPr defTabSz="914446"/>
            <a:r>
              <a:rPr lang="en-US" sz="1867" b="1" i="1" dirty="0">
                <a:solidFill>
                  <a:srgbClr val="0A091B"/>
                </a:solidFill>
                <a:latin typeface="Consolas" panose="020B0609020204030204" pitchFamily="49" charset="0"/>
              </a:rPr>
              <a:t>})</a:t>
            </a:r>
          </a:p>
          <a:p>
            <a:pPr defTabSz="914446"/>
            <a:r>
              <a:rPr lang="en-US" sz="1867" i="1" dirty="0">
                <a:solidFill>
                  <a:srgbClr val="0A091B"/>
                </a:solidFill>
                <a:latin typeface="Consolas" panose="020B0609020204030204" pitchFamily="49" charset="0"/>
              </a:rPr>
              <a:t>  </a:t>
            </a:r>
          </a:p>
          <a:p>
            <a:pPr defTabSz="914446"/>
            <a:r>
              <a:rPr lang="en-US" sz="1867" i="1" dirty="0">
                <a:solidFill>
                  <a:srgbClr val="0A091B"/>
                </a:solidFill>
                <a:latin typeface="Consolas" panose="020B0609020204030204" pitchFamily="49" charset="0"/>
              </a:rPr>
              <a:t>}</a:t>
            </a:r>
          </a:p>
        </p:txBody>
      </p:sp>
      <p:sp>
        <p:nvSpPr>
          <p:cNvPr id="31" name="TextBox 30">
            <a:extLst>
              <a:ext uri="{FF2B5EF4-FFF2-40B4-BE49-F238E27FC236}">
                <a16:creationId xmlns:a16="http://schemas.microsoft.com/office/drawing/2014/main" id="{CF3A9609-EAA6-434C-A1F9-C76320D9BB35}"/>
              </a:ext>
            </a:extLst>
          </p:cNvPr>
          <p:cNvSpPr txBox="1"/>
          <p:nvPr/>
        </p:nvSpPr>
        <p:spPr>
          <a:xfrm>
            <a:off x="6807200" y="2156351"/>
            <a:ext cx="5090160" cy="2103589"/>
          </a:xfrm>
          <a:prstGeom prst="rect">
            <a:avLst/>
          </a:prstGeom>
          <a:noFill/>
          <a:ln>
            <a:solidFill>
              <a:srgbClr val="00B0F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914446"/>
            <a:r>
              <a:rPr lang="en-US" sz="1867" b="1" i="1" dirty="0" err="1">
                <a:solidFill>
                  <a:srgbClr val="0A091B"/>
                </a:solidFill>
                <a:latin typeface="Consolas" panose="020B0609020204030204" pitchFamily="49" charset="0"/>
              </a:rPr>
              <a:t>async</a:t>
            </a:r>
            <a:r>
              <a:rPr lang="en-US" sz="1867" b="1" i="1" dirty="0">
                <a:solidFill>
                  <a:srgbClr val="0A091B"/>
                </a:solidFill>
                <a:latin typeface="Consolas" panose="020B0609020204030204" pitchFamily="49" charset="0"/>
              </a:rPr>
              <a:t> </a:t>
            </a:r>
            <a:r>
              <a:rPr lang="en-US" sz="1867" i="1" dirty="0">
                <a:solidFill>
                  <a:srgbClr val="0A091B"/>
                </a:solidFill>
                <a:latin typeface="Consolas" panose="020B0609020204030204" pitchFamily="49" charset="0"/>
              </a:rPr>
              <a:t>function </a:t>
            </a:r>
            <a:r>
              <a:rPr lang="en-US" sz="1867" i="1" dirty="0" err="1">
                <a:solidFill>
                  <a:srgbClr val="0A091B"/>
                </a:solidFill>
                <a:latin typeface="Consolas" panose="020B0609020204030204" pitchFamily="49" charset="0"/>
              </a:rPr>
              <a:t>getOrders</a:t>
            </a:r>
            <a:r>
              <a:rPr lang="en-US" sz="1867" i="1" dirty="0">
                <a:solidFill>
                  <a:srgbClr val="0A091B"/>
                </a:solidFill>
                <a:latin typeface="Consolas" panose="020B0609020204030204" pitchFamily="49" charset="0"/>
              </a:rPr>
              <a:t>(){</a:t>
            </a:r>
          </a:p>
          <a:p>
            <a:pPr defTabSz="914446"/>
            <a:r>
              <a:rPr lang="en-US" sz="1867" i="1" dirty="0" err="1">
                <a:solidFill>
                  <a:srgbClr val="0A091B"/>
                </a:solidFill>
                <a:latin typeface="Consolas" panose="020B0609020204030204" pitchFamily="49" charset="0"/>
              </a:rPr>
              <a:t>const</a:t>
            </a:r>
            <a:r>
              <a:rPr lang="en-US" sz="1867" i="1" dirty="0">
                <a:solidFill>
                  <a:srgbClr val="0A091B"/>
                </a:solidFill>
                <a:latin typeface="Consolas" panose="020B0609020204030204" pitchFamily="49" charset="0"/>
              </a:rPr>
              <a:t> user = </a:t>
            </a:r>
            <a:r>
              <a:rPr lang="en-US" sz="1867" b="1" i="1" dirty="0">
                <a:solidFill>
                  <a:srgbClr val="0A091B"/>
                </a:solidFill>
                <a:latin typeface="Consolas" panose="020B0609020204030204" pitchFamily="49" charset="0"/>
              </a:rPr>
              <a:t>await </a:t>
            </a:r>
            <a:r>
              <a:rPr lang="en-US" sz="1867" i="1" dirty="0" err="1">
                <a:solidFill>
                  <a:srgbClr val="0A091B"/>
                </a:solidFill>
                <a:latin typeface="Consolas" panose="020B0609020204030204" pitchFamily="49" charset="0"/>
              </a:rPr>
              <a:t>logIn</a:t>
            </a:r>
            <a:r>
              <a:rPr lang="en-US" sz="1867" i="1" dirty="0">
                <a:solidFill>
                  <a:srgbClr val="0A091B"/>
                </a:solidFill>
                <a:latin typeface="Consolas" panose="020B0609020204030204" pitchFamily="49" charset="0"/>
              </a:rPr>
              <a:t>(“user”, “p”);</a:t>
            </a:r>
          </a:p>
          <a:p>
            <a:pPr defTabSz="914446"/>
            <a:r>
              <a:rPr lang="en-US" sz="1867" i="1" dirty="0" err="1">
                <a:solidFill>
                  <a:srgbClr val="0A091B"/>
                </a:solidFill>
                <a:latin typeface="Consolas" panose="020B0609020204030204" pitchFamily="49" charset="0"/>
              </a:rPr>
              <a:t>const</a:t>
            </a:r>
            <a:r>
              <a:rPr lang="en-US" sz="1867" i="1" dirty="0">
                <a:solidFill>
                  <a:srgbClr val="0A091B"/>
                </a:solidFill>
                <a:latin typeface="Consolas" panose="020B0609020204030204" pitchFamily="49" charset="0"/>
              </a:rPr>
              <a:t> orders = </a:t>
            </a:r>
            <a:r>
              <a:rPr lang="en-US" sz="1867" b="1" i="1" dirty="0">
                <a:solidFill>
                  <a:srgbClr val="0A091B"/>
                </a:solidFill>
                <a:latin typeface="Consolas" panose="020B0609020204030204" pitchFamily="49" charset="0"/>
              </a:rPr>
              <a:t>await</a:t>
            </a:r>
            <a:r>
              <a:rPr lang="en-US" sz="1867" i="1" dirty="0">
                <a:solidFill>
                  <a:srgbClr val="0A091B"/>
                </a:solidFill>
                <a:latin typeface="Consolas" panose="020B0609020204030204" pitchFamily="49" charset="0"/>
              </a:rPr>
              <a:t> </a:t>
            </a:r>
            <a:r>
              <a:rPr lang="en-US" sz="1867" i="1" dirty="0" err="1">
                <a:solidFill>
                  <a:srgbClr val="0A091B"/>
                </a:solidFill>
                <a:latin typeface="Consolas" panose="020B0609020204030204" pitchFamily="49" charset="0"/>
              </a:rPr>
              <a:t>getOrders</a:t>
            </a:r>
            <a:r>
              <a:rPr lang="en-US" sz="1867" i="1" dirty="0">
                <a:solidFill>
                  <a:srgbClr val="0A091B"/>
                </a:solidFill>
                <a:latin typeface="Consolas" panose="020B0609020204030204" pitchFamily="49" charset="0"/>
              </a:rPr>
              <a:t>(user);</a:t>
            </a:r>
          </a:p>
          <a:p>
            <a:pPr defTabSz="914446"/>
            <a:endParaRPr lang="en-US" sz="1867" i="1" dirty="0">
              <a:solidFill>
                <a:srgbClr val="0A091B"/>
              </a:solidFill>
              <a:latin typeface="Consolas" panose="020B0609020204030204" pitchFamily="49" charset="0"/>
            </a:endParaRPr>
          </a:p>
          <a:p>
            <a:pPr defTabSz="914446"/>
            <a:r>
              <a:rPr lang="en-US" sz="1867" i="1" dirty="0">
                <a:solidFill>
                  <a:srgbClr val="0A091B"/>
                </a:solidFill>
                <a:latin typeface="Consolas" panose="020B0609020204030204" pitchFamily="49" charset="0"/>
              </a:rPr>
              <a:t>return orders</a:t>
            </a:r>
          </a:p>
          <a:p>
            <a:pPr defTabSz="914446"/>
            <a:r>
              <a:rPr lang="en-US" sz="1867" i="1" dirty="0">
                <a:solidFill>
                  <a:srgbClr val="0A091B"/>
                </a:solidFill>
                <a:latin typeface="Consolas" panose="020B0609020204030204" pitchFamily="49" charset="0"/>
              </a:rPr>
              <a:t>}</a:t>
            </a:r>
          </a:p>
        </p:txBody>
      </p:sp>
    </p:spTree>
    <p:extLst>
      <p:ext uri="{BB962C8B-B14F-4D97-AF65-F5344CB8AC3E}">
        <p14:creationId xmlns:p14="http://schemas.microsoft.com/office/powerpoint/2010/main" val="1382853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dirty="0">
              <a:solidFill>
                <a:srgbClr val="F2F2F5"/>
              </a:solidFill>
              <a:latin typeface="Roboto"/>
            </a:endParaRPr>
          </a:p>
        </p:txBody>
      </p:sp>
      <p:sp>
        <p:nvSpPr>
          <p:cNvPr id="7" name="Title 6"/>
          <p:cNvSpPr>
            <a:spLocks noGrp="1"/>
          </p:cNvSpPr>
          <p:nvPr>
            <p:ph type="title"/>
          </p:nvPr>
        </p:nvSpPr>
        <p:spPr>
          <a:xfrm>
            <a:off x="607203" y="177423"/>
            <a:ext cx="4818237" cy="923330"/>
          </a:xfrm>
        </p:spPr>
        <p:txBody>
          <a:bodyPr/>
          <a:lstStyle/>
          <a:p>
            <a:br>
              <a:rPr lang="en-US" dirty="0"/>
            </a:br>
            <a:r>
              <a:rPr lang="en-US" dirty="0" err="1"/>
              <a:t>Async</a:t>
            </a:r>
            <a:r>
              <a:rPr lang="en-US" dirty="0"/>
              <a:t>/await Exercise</a:t>
            </a:r>
            <a:endParaRPr lang="uk-UA" dirty="0">
              <a:solidFill>
                <a:schemeClr val="accent1"/>
              </a:solidFill>
            </a:endParaRPr>
          </a:p>
        </p:txBody>
      </p:sp>
      <p:sp>
        <p:nvSpPr>
          <p:cNvPr id="6" name="TextBox 5">
            <a:extLst>
              <a:ext uri="{FF2B5EF4-FFF2-40B4-BE49-F238E27FC236}">
                <a16:creationId xmlns:a16="http://schemas.microsoft.com/office/drawing/2014/main" id="{21754A3F-903B-4A6F-95E1-A04134788FED}"/>
              </a:ext>
            </a:extLst>
          </p:cNvPr>
          <p:cNvSpPr txBox="1"/>
          <p:nvPr/>
        </p:nvSpPr>
        <p:spPr>
          <a:xfrm>
            <a:off x="802226" y="2486660"/>
            <a:ext cx="11981037" cy="3375283"/>
          </a:xfrm>
          <a:prstGeom prst="rect">
            <a:avLst/>
          </a:prstGeom>
          <a:noFill/>
        </p:spPr>
        <p:txBody>
          <a:bodyPr wrap="square" rtlCol="0">
            <a:spAutoFit/>
          </a:bodyPr>
          <a:lstStyle/>
          <a:p>
            <a:pPr defTabSz="914446">
              <a:lnSpc>
                <a:spcPct val="150000"/>
              </a:lnSpc>
            </a:pPr>
            <a:r>
              <a:rPr lang="en-US" sz="1600" b="1" dirty="0">
                <a:solidFill>
                  <a:srgbClr val="F2F2F5"/>
                </a:solidFill>
                <a:latin typeface="Roboto"/>
              </a:rPr>
              <a:t>Goal: </a:t>
            </a:r>
            <a:r>
              <a:rPr lang="en-US" sz="1600" dirty="0">
                <a:solidFill>
                  <a:srgbClr val="F2F2F5"/>
                </a:solidFill>
                <a:latin typeface="Roboto"/>
              </a:rPr>
              <a:t>Understand </a:t>
            </a:r>
            <a:r>
              <a:rPr lang="en-US" sz="1600" dirty="0" err="1">
                <a:solidFill>
                  <a:srgbClr val="F2F2F5"/>
                </a:solidFill>
                <a:latin typeface="Roboto"/>
              </a:rPr>
              <a:t>async</a:t>
            </a:r>
            <a:r>
              <a:rPr lang="en-US" sz="1600" dirty="0">
                <a:solidFill>
                  <a:srgbClr val="F2F2F5"/>
                </a:solidFill>
                <a:latin typeface="Roboto"/>
              </a:rPr>
              <a:t>/await flow</a:t>
            </a:r>
          </a:p>
          <a:p>
            <a:pPr defTabSz="914446">
              <a:lnSpc>
                <a:spcPct val="150000"/>
              </a:lnSpc>
            </a:pPr>
            <a:r>
              <a:rPr lang="en-US" sz="1600" b="1" dirty="0">
                <a:solidFill>
                  <a:srgbClr val="F2F2F5"/>
                </a:solidFill>
                <a:latin typeface="Roboto"/>
              </a:rPr>
              <a:t>Time: </a:t>
            </a:r>
            <a:r>
              <a:rPr lang="en-US" sz="1600" dirty="0">
                <a:solidFill>
                  <a:srgbClr val="F2F2F5"/>
                </a:solidFill>
                <a:latin typeface="Roboto"/>
              </a:rPr>
              <a:t>25 minutes</a:t>
            </a:r>
          </a:p>
          <a:p>
            <a:pPr defTabSz="914446">
              <a:lnSpc>
                <a:spcPct val="150000"/>
              </a:lnSpc>
            </a:pPr>
            <a:r>
              <a:rPr lang="en-US" sz="1600" b="1" dirty="0">
                <a:solidFill>
                  <a:srgbClr val="F2F2F5"/>
                </a:solidFill>
                <a:latin typeface="Roboto"/>
              </a:rPr>
              <a:t>Requirements: </a:t>
            </a:r>
          </a:p>
          <a:p>
            <a:pPr defTabSz="914446">
              <a:lnSpc>
                <a:spcPct val="150000"/>
              </a:lnSpc>
            </a:pPr>
            <a:r>
              <a:rPr lang="en-US" sz="1600" dirty="0">
                <a:solidFill>
                  <a:srgbClr val="F2F2F5"/>
                </a:solidFill>
                <a:latin typeface="Roboto"/>
              </a:rPr>
              <a:t>Get input - traveling city, country &amp; date</a:t>
            </a:r>
            <a:br>
              <a:rPr lang="en-US" sz="1600" dirty="0">
                <a:solidFill>
                  <a:srgbClr val="F2F2F5"/>
                </a:solidFill>
                <a:latin typeface="Roboto"/>
              </a:rPr>
            </a:br>
            <a:r>
              <a:rPr lang="en-US" sz="1600" dirty="0">
                <a:solidFill>
                  <a:srgbClr val="F2F2F5"/>
                </a:solidFill>
                <a:latin typeface="Roboto"/>
              </a:rPr>
              <a:t>Output – whether it’s recommended to travel to the given city on the given date</a:t>
            </a:r>
            <a:br>
              <a:rPr lang="en-US" sz="1600" dirty="0">
                <a:solidFill>
                  <a:srgbClr val="F2F2F5"/>
                </a:solidFill>
                <a:latin typeface="Roboto"/>
              </a:rPr>
            </a:br>
            <a:r>
              <a:rPr lang="en-US" sz="1600" dirty="0">
                <a:solidFill>
                  <a:srgbClr val="F2F2F5"/>
                </a:solidFill>
                <a:latin typeface="Roboto"/>
              </a:rPr>
              <a:t>Logic – If the given date falls on a vacation, print ‘No. The streets will be crowded!’ </a:t>
            </a:r>
          </a:p>
          <a:p>
            <a:pPr defTabSz="914446">
              <a:lnSpc>
                <a:spcPct val="150000"/>
              </a:lnSpc>
            </a:pPr>
            <a:r>
              <a:rPr lang="en-US" sz="1600" dirty="0">
                <a:solidFill>
                  <a:srgbClr val="F2F2F5"/>
                </a:solidFill>
                <a:latin typeface="Roboto"/>
              </a:rPr>
              <a:t>If the temperature might drop below 12 Celsius degree, print ‘Oh no, might be too cold’. Other wise print ‘Sure, go for it’</a:t>
            </a:r>
          </a:p>
          <a:p>
            <a:pPr defTabSz="914446">
              <a:lnSpc>
                <a:spcPct val="150000"/>
              </a:lnSpc>
            </a:pPr>
            <a:r>
              <a:rPr lang="en-US" sz="1600" dirty="0">
                <a:solidFill>
                  <a:srgbClr val="F2F2F5"/>
                </a:solidFill>
                <a:latin typeface="Roboto"/>
              </a:rPr>
              <a:t>Bonus: get dates range, vacation start and end date and check for the entire period</a:t>
            </a:r>
          </a:p>
          <a:p>
            <a:pPr defTabSz="914446">
              <a:lnSpc>
                <a:spcPct val="150000"/>
              </a:lnSpc>
            </a:pPr>
            <a:r>
              <a:rPr lang="en-US" sz="1600" b="1" dirty="0">
                <a:solidFill>
                  <a:srgbClr val="F2F2F5"/>
                </a:solidFill>
                <a:latin typeface="Roboto"/>
              </a:rPr>
              <a:t>Tech:</a:t>
            </a:r>
            <a:r>
              <a:rPr lang="en-US" sz="1600" dirty="0">
                <a:solidFill>
                  <a:srgbClr val="F2F2F5"/>
                </a:solidFill>
                <a:latin typeface="Roboto"/>
              </a:rPr>
              <a:t> use </a:t>
            </a:r>
            <a:r>
              <a:rPr lang="en-US" sz="1600" dirty="0" err="1">
                <a:solidFill>
                  <a:srgbClr val="F2F2F5"/>
                </a:solidFill>
                <a:latin typeface="Roboto"/>
              </a:rPr>
              <a:t>async</a:t>
            </a:r>
            <a:r>
              <a:rPr lang="en-US" sz="1600" dirty="0">
                <a:solidFill>
                  <a:srgbClr val="F2F2F5"/>
                </a:solidFill>
                <a:latin typeface="Roboto"/>
              </a:rPr>
              <a:t>/await only, use the NPM packages: ‘weather-</a:t>
            </a:r>
            <a:r>
              <a:rPr lang="en-US" sz="1600" dirty="0" err="1">
                <a:solidFill>
                  <a:srgbClr val="F2F2F5"/>
                </a:solidFill>
                <a:latin typeface="Roboto"/>
              </a:rPr>
              <a:t>js’</a:t>
            </a:r>
            <a:r>
              <a:rPr lang="en-US" sz="1600" dirty="0">
                <a:solidFill>
                  <a:srgbClr val="F2F2F5"/>
                </a:solidFill>
                <a:latin typeface="Roboto"/>
              </a:rPr>
              <a:t> &amp; ‘date-holidays’</a:t>
            </a:r>
          </a:p>
        </p:txBody>
      </p:sp>
      <p:sp>
        <p:nvSpPr>
          <p:cNvPr id="2" name="TextBox 1"/>
          <p:cNvSpPr txBox="1"/>
          <p:nvPr/>
        </p:nvSpPr>
        <p:spPr>
          <a:xfrm>
            <a:off x="1523262" y="1880981"/>
            <a:ext cx="5787846" cy="461665"/>
          </a:xfrm>
          <a:prstGeom prst="rect">
            <a:avLst/>
          </a:prstGeom>
          <a:noFill/>
        </p:spPr>
        <p:txBody>
          <a:bodyPr wrap="square" rtlCol="0">
            <a:spAutoFit/>
          </a:bodyPr>
          <a:lstStyle/>
          <a:p>
            <a:pPr defTabSz="914446"/>
            <a:r>
              <a:rPr lang="en-US" sz="2400" b="1" dirty="0">
                <a:solidFill>
                  <a:srgbClr val="F2F2F5"/>
                </a:solidFill>
                <a:latin typeface="Roboto Condensed"/>
              </a:rPr>
              <a:t>The travelling recommender</a:t>
            </a:r>
            <a:endParaRPr lang="uk-UA" sz="2400" b="1" dirty="0">
              <a:solidFill>
                <a:srgbClr val="F2F2F5"/>
              </a:solidFill>
              <a:latin typeface="+mj-lt"/>
            </a:endParaRPr>
          </a:p>
        </p:txBody>
      </p:sp>
      <p:grpSp>
        <p:nvGrpSpPr>
          <p:cNvPr id="8" name="Group 7">
            <a:extLst>
              <a:ext uri="{FF2B5EF4-FFF2-40B4-BE49-F238E27FC236}">
                <a16:creationId xmlns:a16="http://schemas.microsoft.com/office/drawing/2014/main" id="{98671352-A194-4275-8038-B137DD925AD9}"/>
              </a:ext>
            </a:extLst>
          </p:cNvPr>
          <p:cNvGrpSpPr/>
          <p:nvPr/>
        </p:nvGrpSpPr>
        <p:grpSpPr>
          <a:xfrm>
            <a:off x="607203" y="1661160"/>
            <a:ext cx="825500" cy="825500"/>
            <a:chOff x="9565997" y="2838450"/>
            <a:chExt cx="1238250" cy="1238250"/>
          </a:xfrm>
        </p:grpSpPr>
        <p:sp>
          <p:nvSpPr>
            <p:cNvPr id="11" name="Oval 10">
              <a:extLst>
                <a:ext uri="{FF2B5EF4-FFF2-40B4-BE49-F238E27FC236}">
                  <a16:creationId xmlns:a16="http://schemas.microsoft.com/office/drawing/2014/main" id="{352125C3-D780-48C8-8F34-C7A261BA896A}"/>
                </a:ext>
              </a:extLst>
            </p:cNvPr>
            <p:cNvSpPr/>
            <p:nvPr/>
          </p:nvSpPr>
          <p:spPr>
            <a:xfrm>
              <a:off x="9565997" y="2838450"/>
              <a:ext cx="1238250" cy="12382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12" name="Freeform 27">
              <a:extLst>
                <a:ext uri="{FF2B5EF4-FFF2-40B4-BE49-F238E27FC236}">
                  <a16:creationId xmlns:a16="http://schemas.microsoft.com/office/drawing/2014/main" id="{77C86C7E-9CF6-4612-BA5F-F983FF79FE9C}"/>
                </a:ext>
              </a:extLst>
            </p:cNvPr>
            <p:cNvSpPr>
              <a:spLocks noEditPoints="1"/>
            </p:cNvSpPr>
            <p:nvPr/>
          </p:nvSpPr>
          <p:spPr bwMode="auto">
            <a:xfrm>
              <a:off x="9926675" y="3143248"/>
              <a:ext cx="516894" cy="628654"/>
            </a:xfrm>
            <a:custGeom>
              <a:avLst/>
              <a:gdLst>
                <a:gd name="T0" fmla="*/ 28 w 144"/>
                <a:gd name="T1" fmla="*/ 88 h 176"/>
                <a:gd name="T2" fmla="*/ 76 w 144"/>
                <a:gd name="T3" fmla="*/ 88 h 176"/>
                <a:gd name="T4" fmla="*/ 80 w 144"/>
                <a:gd name="T5" fmla="*/ 84 h 176"/>
                <a:gd name="T6" fmla="*/ 76 w 144"/>
                <a:gd name="T7" fmla="*/ 80 h 176"/>
                <a:gd name="T8" fmla="*/ 28 w 144"/>
                <a:gd name="T9" fmla="*/ 80 h 176"/>
                <a:gd name="T10" fmla="*/ 24 w 144"/>
                <a:gd name="T11" fmla="*/ 84 h 176"/>
                <a:gd name="T12" fmla="*/ 28 w 144"/>
                <a:gd name="T13" fmla="*/ 88 h 176"/>
                <a:gd name="T14" fmla="*/ 28 w 144"/>
                <a:gd name="T15" fmla="*/ 112 h 176"/>
                <a:gd name="T16" fmla="*/ 116 w 144"/>
                <a:gd name="T17" fmla="*/ 112 h 176"/>
                <a:gd name="T18" fmla="*/ 120 w 144"/>
                <a:gd name="T19" fmla="*/ 108 h 176"/>
                <a:gd name="T20" fmla="*/ 116 w 144"/>
                <a:gd name="T21" fmla="*/ 104 h 176"/>
                <a:gd name="T22" fmla="*/ 28 w 144"/>
                <a:gd name="T23" fmla="*/ 104 h 176"/>
                <a:gd name="T24" fmla="*/ 24 w 144"/>
                <a:gd name="T25" fmla="*/ 108 h 176"/>
                <a:gd name="T26" fmla="*/ 28 w 144"/>
                <a:gd name="T27" fmla="*/ 112 h 176"/>
                <a:gd name="T28" fmla="*/ 28 w 144"/>
                <a:gd name="T29" fmla="*/ 136 h 176"/>
                <a:gd name="T30" fmla="*/ 100 w 144"/>
                <a:gd name="T31" fmla="*/ 136 h 176"/>
                <a:gd name="T32" fmla="*/ 104 w 144"/>
                <a:gd name="T33" fmla="*/ 132 h 176"/>
                <a:gd name="T34" fmla="*/ 100 w 144"/>
                <a:gd name="T35" fmla="*/ 128 h 176"/>
                <a:gd name="T36" fmla="*/ 28 w 144"/>
                <a:gd name="T37" fmla="*/ 128 h 176"/>
                <a:gd name="T38" fmla="*/ 24 w 144"/>
                <a:gd name="T39" fmla="*/ 132 h 176"/>
                <a:gd name="T40" fmla="*/ 28 w 144"/>
                <a:gd name="T41" fmla="*/ 136 h 176"/>
                <a:gd name="T42" fmla="*/ 136 w 144"/>
                <a:gd name="T43" fmla="*/ 24 h 176"/>
                <a:gd name="T44" fmla="*/ 104 w 144"/>
                <a:gd name="T45" fmla="*/ 24 h 176"/>
                <a:gd name="T46" fmla="*/ 104 w 144"/>
                <a:gd name="T47" fmla="*/ 16 h 176"/>
                <a:gd name="T48" fmla="*/ 96 w 144"/>
                <a:gd name="T49" fmla="*/ 8 h 176"/>
                <a:gd name="T50" fmla="*/ 80 w 144"/>
                <a:gd name="T51" fmla="*/ 8 h 176"/>
                <a:gd name="T52" fmla="*/ 72 w 144"/>
                <a:gd name="T53" fmla="*/ 0 h 176"/>
                <a:gd name="T54" fmla="*/ 64 w 144"/>
                <a:gd name="T55" fmla="*/ 8 h 176"/>
                <a:gd name="T56" fmla="*/ 48 w 144"/>
                <a:gd name="T57" fmla="*/ 8 h 176"/>
                <a:gd name="T58" fmla="*/ 40 w 144"/>
                <a:gd name="T59" fmla="*/ 16 h 176"/>
                <a:gd name="T60" fmla="*/ 40 w 144"/>
                <a:gd name="T61" fmla="*/ 24 h 176"/>
                <a:gd name="T62" fmla="*/ 8 w 144"/>
                <a:gd name="T63" fmla="*/ 24 h 176"/>
                <a:gd name="T64" fmla="*/ 0 w 144"/>
                <a:gd name="T65" fmla="*/ 32 h 176"/>
                <a:gd name="T66" fmla="*/ 0 w 144"/>
                <a:gd name="T67" fmla="*/ 168 h 176"/>
                <a:gd name="T68" fmla="*/ 8 w 144"/>
                <a:gd name="T69" fmla="*/ 176 h 176"/>
                <a:gd name="T70" fmla="*/ 136 w 144"/>
                <a:gd name="T71" fmla="*/ 176 h 176"/>
                <a:gd name="T72" fmla="*/ 144 w 144"/>
                <a:gd name="T73" fmla="*/ 168 h 176"/>
                <a:gd name="T74" fmla="*/ 144 w 144"/>
                <a:gd name="T75" fmla="*/ 32 h 176"/>
                <a:gd name="T76" fmla="*/ 136 w 144"/>
                <a:gd name="T77" fmla="*/ 24 h 176"/>
                <a:gd name="T78" fmla="*/ 48 w 144"/>
                <a:gd name="T79" fmla="*/ 16 h 176"/>
                <a:gd name="T80" fmla="*/ 96 w 144"/>
                <a:gd name="T81" fmla="*/ 16 h 176"/>
                <a:gd name="T82" fmla="*/ 96 w 144"/>
                <a:gd name="T83" fmla="*/ 32 h 176"/>
                <a:gd name="T84" fmla="*/ 48 w 144"/>
                <a:gd name="T85" fmla="*/ 32 h 176"/>
                <a:gd name="T86" fmla="*/ 48 w 144"/>
                <a:gd name="T87" fmla="*/ 16 h 176"/>
                <a:gd name="T88" fmla="*/ 136 w 144"/>
                <a:gd name="T89" fmla="*/ 168 h 176"/>
                <a:gd name="T90" fmla="*/ 8 w 144"/>
                <a:gd name="T91" fmla="*/ 168 h 176"/>
                <a:gd name="T92" fmla="*/ 8 w 144"/>
                <a:gd name="T93" fmla="*/ 56 h 176"/>
                <a:gd name="T94" fmla="*/ 136 w 144"/>
                <a:gd name="T95" fmla="*/ 56 h 176"/>
                <a:gd name="T96" fmla="*/ 136 w 144"/>
                <a:gd name="T97" fmla="*/ 168 h 176"/>
                <a:gd name="T98" fmla="*/ 136 w 144"/>
                <a:gd name="T99" fmla="*/ 48 h 176"/>
                <a:gd name="T100" fmla="*/ 8 w 144"/>
                <a:gd name="T101" fmla="*/ 48 h 176"/>
                <a:gd name="T102" fmla="*/ 8 w 144"/>
                <a:gd name="T103" fmla="*/ 32 h 176"/>
                <a:gd name="T104" fmla="*/ 40 w 144"/>
                <a:gd name="T105" fmla="*/ 32 h 176"/>
                <a:gd name="T106" fmla="*/ 48 w 144"/>
                <a:gd name="T107" fmla="*/ 40 h 176"/>
                <a:gd name="T108" fmla="*/ 96 w 144"/>
                <a:gd name="T109" fmla="*/ 40 h 176"/>
                <a:gd name="T110" fmla="*/ 104 w 144"/>
                <a:gd name="T111" fmla="*/ 32 h 176"/>
                <a:gd name="T112" fmla="*/ 136 w 144"/>
                <a:gd name="T113" fmla="*/ 32 h 176"/>
                <a:gd name="T114" fmla="*/ 136 w 144"/>
                <a:gd name="T115"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176">
                  <a:moveTo>
                    <a:pt x="28" y="88"/>
                  </a:moveTo>
                  <a:cubicBezTo>
                    <a:pt x="76" y="88"/>
                    <a:pt x="76" y="88"/>
                    <a:pt x="76" y="88"/>
                  </a:cubicBezTo>
                  <a:cubicBezTo>
                    <a:pt x="78" y="88"/>
                    <a:pt x="80" y="86"/>
                    <a:pt x="80" y="84"/>
                  </a:cubicBezTo>
                  <a:cubicBezTo>
                    <a:pt x="80" y="82"/>
                    <a:pt x="78" y="80"/>
                    <a:pt x="76" y="80"/>
                  </a:cubicBezTo>
                  <a:cubicBezTo>
                    <a:pt x="28" y="80"/>
                    <a:pt x="28" y="80"/>
                    <a:pt x="28" y="80"/>
                  </a:cubicBezTo>
                  <a:cubicBezTo>
                    <a:pt x="26" y="80"/>
                    <a:pt x="24" y="82"/>
                    <a:pt x="24" y="84"/>
                  </a:cubicBezTo>
                  <a:cubicBezTo>
                    <a:pt x="24" y="86"/>
                    <a:pt x="26" y="88"/>
                    <a:pt x="28" y="88"/>
                  </a:cubicBezTo>
                  <a:moveTo>
                    <a:pt x="28" y="112"/>
                  </a:moveTo>
                  <a:cubicBezTo>
                    <a:pt x="116" y="112"/>
                    <a:pt x="116" y="112"/>
                    <a:pt x="116" y="112"/>
                  </a:cubicBezTo>
                  <a:cubicBezTo>
                    <a:pt x="118" y="112"/>
                    <a:pt x="120" y="110"/>
                    <a:pt x="120" y="108"/>
                  </a:cubicBezTo>
                  <a:cubicBezTo>
                    <a:pt x="120" y="106"/>
                    <a:pt x="118" y="104"/>
                    <a:pt x="116" y="104"/>
                  </a:cubicBezTo>
                  <a:cubicBezTo>
                    <a:pt x="28" y="104"/>
                    <a:pt x="28" y="104"/>
                    <a:pt x="28" y="104"/>
                  </a:cubicBezTo>
                  <a:cubicBezTo>
                    <a:pt x="26" y="104"/>
                    <a:pt x="24" y="106"/>
                    <a:pt x="24" y="108"/>
                  </a:cubicBezTo>
                  <a:cubicBezTo>
                    <a:pt x="24" y="110"/>
                    <a:pt x="26" y="112"/>
                    <a:pt x="28" y="112"/>
                  </a:cubicBezTo>
                  <a:moveTo>
                    <a:pt x="28" y="136"/>
                  </a:moveTo>
                  <a:cubicBezTo>
                    <a:pt x="100" y="136"/>
                    <a:pt x="100" y="136"/>
                    <a:pt x="100" y="136"/>
                  </a:cubicBezTo>
                  <a:cubicBezTo>
                    <a:pt x="102" y="136"/>
                    <a:pt x="104" y="134"/>
                    <a:pt x="104" y="132"/>
                  </a:cubicBezTo>
                  <a:cubicBezTo>
                    <a:pt x="104" y="130"/>
                    <a:pt x="102" y="128"/>
                    <a:pt x="100" y="128"/>
                  </a:cubicBezTo>
                  <a:cubicBezTo>
                    <a:pt x="28" y="128"/>
                    <a:pt x="28" y="128"/>
                    <a:pt x="28" y="128"/>
                  </a:cubicBezTo>
                  <a:cubicBezTo>
                    <a:pt x="26" y="128"/>
                    <a:pt x="24" y="130"/>
                    <a:pt x="24" y="132"/>
                  </a:cubicBezTo>
                  <a:cubicBezTo>
                    <a:pt x="24" y="134"/>
                    <a:pt x="26" y="136"/>
                    <a:pt x="28" y="136"/>
                  </a:cubicBezTo>
                  <a:moveTo>
                    <a:pt x="136" y="24"/>
                  </a:moveTo>
                  <a:cubicBezTo>
                    <a:pt x="104" y="24"/>
                    <a:pt x="104" y="24"/>
                    <a:pt x="104" y="24"/>
                  </a:cubicBezTo>
                  <a:cubicBezTo>
                    <a:pt x="104" y="16"/>
                    <a:pt x="104" y="16"/>
                    <a:pt x="104" y="16"/>
                  </a:cubicBezTo>
                  <a:cubicBezTo>
                    <a:pt x="104" y="12"/>
                    <a:pt x="100" y="8"/>
                    <a:pt x="96" y="8"/>
                  </a:cubicBezTo>
                  <a:cubicBezTo>
                    <a:pt x="80" y="8"/>
                    <a:pt x="80" y="8"/>
                    <a:pt x="80" y="8"/>
                  </a:cubicBezTo>
                  <a:cubicBezTo>
                    <a:pt x="80" y="4"/>
                    <a:pt x="76" y="0"/>
                    <a:pt x="72" y="0"/>
                  </a:cubicBezTo>
                  <a:cubicBezTo>
                    <a:pt x="68" y="0"/>
                    <a:pt x="64" y="4"/>
                    <a:pt x="64" y="8"/>
                  </a:cubicBezTo>
                  <a:cubicBezTo>
                    <a:pt x="48" y="8"/>
                    <a:pt x="48" y="8"/>
                    <a:pt x="48" y="8"/>
                  </a:cubicBezTo>
                  <a:cubicBezTo>
                    <a:pt x="44" y="8"/>
                    <a:pt x="40" y="12"/>
                    <a:pt x="40" y="16"/>
                  </a:cubicBezTo>
                  <a:cubicBezTo>
                    <a:pt x="40" y="24"/>
                    <a:pt x="40" y="24"/>
                    <a:pt x="40" y="24"/>
                  </a:cubicBezTo>
                  <a:cubicBezTo>
                    <a:pt x="8" y="24"/>
                    <a:pt x="8" y="24"/>
                    <a:pt x="8" y="24"/>
                  </a:cubicBezTo>
                  <a:cubicBezTo>
                    <a:pt x="4" y="24"/>
                    <a:pt x="0" y="28"/>
                    <a:pt x="0" y="32"/>
                  </a:cubicBezTo>
                  <a:cubicBezTo>
                    <a:pt x="0" y="168"/>
                    <a:pt x="0" y="168"/>
                    <a:pt x="0" y="168"/>
                  </a:cubicBezTo>
                  <a:cubicBezTo>
                    <a:pt x="0" y="172"/>
                    <a:pt x="4" y="176"/>
                    <a:pt x="8" y="176"/>
                  </a:cubicBezTo>
                  <a:cubicBezTo>
                    <a:pt x="136" y="176"/>
                    <a:pt x="136" y="176"/>
                    <a:pt x="136" y="176"/>
                  </a:cubicBezTo>
                  <a:cubicBezTo>
                    <a:pt x="140" y="176"/>
                    <a:pt x="144" y="172"/>
                    <a:pt x="144" y="168"/>
                  </a:cubicBezTo>
                  <a:cubicBezTo>
                    <a:pt x="144" y="32"/>
                    <a:pt x="144" y="32"/>
                    <a:pt x="144" y="32"/>
                  </a:cubicBezTo>
                  <a:cubicBezTo>
                    <a:pt x="144" y="28"/>
                    <a:pt x="140" y="24"/>
                    <a:pt x="136" y="24"/>
                  </a:cubicBezTo>
                  <a:moveTo>
                    <a:pt x="48" y="16"/>
                  </a:moveTo>
                  <a:cubicBezTo>
                    <a:pt x="96" y="16"/>
                    <a:pt x="96" y="16"/>
                    <a:pt x="96" y="16"/>
                  </a:cubicBezTo>
                  <a:cubicBezTo>
                    <a:pt x="96" y="32"/>
                    <a:pt x="96" y="32"/>
                    <a:pt x="96" y="32"/>
                  </a:cubicBezTo>
                  <a:cubicBezTo>
                    <a:pt x="48" y="32"/>
                    <a:pt x="48" y="32"/>
                    <a:pt x="48" y="32"/>
                  </a:cubicBezTo>
                  <a:lnTo>
                    <a:pt x="48" y="16"/>
                  </a:lnTo>
                  <a:close/>
                  <a:moveTo>
                    <a:pt x="136" y="168"/>
                  </a:moveTo>
                  <a:cubicBezTo>
                    <a:pt x="8" y="168"/>
                    <a:pt x="8" y="168"/>
                    <a:pt x="8" y="168"/>
                  </a:cubicBezTo>
                  <a:cubicBezTo>
                    <a:pt x="8" y="56"/>
                    <a:pt x="8" y="56"/>
                    <a:pt x="8" y="56"/>
                  </a:cubicBezTo>
                  <a:cubicBezTo>
                    <a:pt x="136" y="56"/>
                    <a:pt x="136" y="56"/>
                    <a:pt x="136" y="56"/>
                  </a:cubicBezTo>
                  <a:lnTo>
                    <a:pt x="136" y="168"/>
                  </a:lnTo>
                  <a:close/>
                  <a:moveTo>
                    <a:pt x="136" y="48"/>
                  </a:moveTo>
                  <a:cubicBezTo>
                    <a:pt x="8" y="48"/>
                    <a:pt x="8" y="48"/>
                    <a:pt x="8" y="48"/>
                  </a:cubicBezTo>
                  <a:cubicBezTo>
                    <a:pt x="8" y="32"/>
                    <a:pt x="8" y="32"/>
                    <a:pt x="8" y="32"/>
                  </a:cubicBezTo>
                  <a:cubicBezTo>
                    <a:pt x="40" y="32"/>
                    <a:pt x="40" y="32"/>
                    <a:pt x="40" y="32"/>
                  </a:cubicBezTo>
                  <a:cubicBezTo>
                    <a:pt x="40" y="36"/>
                    <a:pt x="44" y="40"/>
                    <a:pt x="48" y="40"/>
                  </a:cubicBezTo>
                  <a:cubicBezTo>
                    <a:pt x="96" y="40"/>
                    <a:pt x="96" y="40"/>
                    <a:pt x="96" y="40"/>
                  </a:cubicBezTo>
                  <a:cubicBezTo>
                    <a:pt x="100" y="40"/>
                    <a:pt x="104" y="36"/>
                    <a:pt x="104" y="32"/>
                  </a:cubicBezTo>
                  <a:cubicBezTo>
                    <a:pt x="136" y="32"/>
                    <a:pt x="136" y="32"/>
                    <a:pt x="136" y="32"/>
                  </a:cubicBezTo>
                  <a:lnTo>
                    <a:pt x="136" y="48"/>
                  </a:lnTo>
                  <a:close/>
                </a:path>
              </a:pathLst>
            </a:custGeom>
            <a:solidFill>
              <a:schemeClr val="bg1"/>
            </a:solidFill>
            <a:ln>
              <a:noFill/>
            </a:ln>
          </p:spPr>
          <p:txBody>
            <a:bodyPr vert="horz" wrap="square" lIns="60960" tIns="30480" rIns="60960" bIns="30480" numCol="1" anchor="t" anchorCtr="0" compatLnSpc="1">
              <a:prstTxWarp prst="textNoShape">
                <a:avLst/>
              </a:prstTxWarp>
            </a:bodyPr>
            <a:lstStyle/>
            <a:p>
              <a:pPr defTabSz="914446"/>
              <a:endParaRPr lang="uk-UA">
                <a:solidFill>
                  <a:srgbClr val="0A091B"/>
                </a:solidFill>
                <a:latin typeface="Roboto"/>
              </a:endParaRPr>
            </a:p>
          </p:txBody>
        </p:sp>
      </p:grpSp>
      <p:sp>
        <p:nvSpPr>
          <p:cNvPr id="27" name="Freeform 15">
            <a:extLst>
              <a:ext uri="{FF2B5EF4-FFF2-40B4-BE49-F238E27FC236}">
                <a16:creationId xmlns:a16="http://schemas.microsoft.com/office/drawing/2014/main" id="{A90E76BF-5A7C-449D-A1D9-DCAC1BC5B10C}"/>
              </a:ext>
            </a:extLst>
          </p:cNvPr>
          <p:cNvSpPr>
            <a:spLocks noEditPoints="1"/>
          </p:cNvSpPr>
          <p:nvPr/>
        </p:nvSpPr>
        <p:spPr bwMode="auto">
          <a:xfrm>
            <a:off x="2587612" y="2931461"/>
            <a:ext cx="247029" cy="247029"/>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bg1"/>
          </a:solidFill>
          <a:ln>
            <a:noFill/>
          </a:ln>
        </p:spPr>
        <p:txBody>
          <a:bodyPr vert="horz" wrap="square" lIns="60960" tIns="30480" rIns="60960" bIns="30480" numCol="1" anchor="t" anchorCtr="0" compatLnSpc="1">
            <a:prstTxWarp prst="textNoShape">
              <a:avLst/>
            </a:prstTxWarp>
          </a:bodyPr>
          <a:lstStyle/>
          <a:p>
            <a:pPr defTabSz="914446"/>
            <a:endParaRPr lang="uk-UA" dirty="0">
              <a:solidFill>
                <a:srgbClr val="0A091B"/>
              </a:solidFill>
              <a:latin typeface="Roboto"/>
            </a:endParaRPr>
          </a:p>
        </p:txBody>
      </p:sp>
    </p:spTree>
    <p:extLst>
      <p:ext uri="{BB962C8B-B14F-4D97-AF65-F5344CB8AC3E}">
        <p14:creationId xmlns:p14="http://schemas.microsoft.com/office/powerpoint/2010/main" val="2833047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8178" y="2546708"/>
            <a:ext cx="10002592" cy="913199"/>
          </a:xfrm>
          <a:prstGeom prst="rect">
            <a:avLst/>
          </a:prstGeom>
          <a:noFill/>
        </p:spPr>
        <p:txBody>
          <a:bodyPr wrap="square" rtlCol="0">
            <a:spAutoFit/>
          </a:bodyPr>
          <a:lstStyle/>
          <a:p>
            <a:pPr algn="ctr" defTabSz="914446"/>
            <a:r>
              <a:rPr lang="en-US" sz="5334" b="1" dirty="0">
                <a:solidFill>
                  <a:srgbClr val="00B0F0"/>
                </a:solidFill>
                <a:latin typeface="Roboto"/>
                <a:ea typeface="Roboto Condensed" panose="02000000000000000000" pitchFamily="2" charset="0"/>
                <a:cs typeface="Lato Semibold" panose="020F0502020204030203" pitchFamily="34" charset="0"/>
              </a:rPr>
              <a:t>What is Node.JS?</a:t>
            </a:r>
          </a:p>
        </p:txBody>
      </p:sp>
      <p:sp>
        <p:nvSpPr>
          <p:cNvPr id="4" name="TextBox 3">
            <a:extLst>
              <a:ext uri="{FF2B5EF4-FFF2-40B4-BE49-F238E27FC236}">
                <a16:creationId xmlns:a16="http://schemas.microsoft.com/office/drawing/2014/main" id="{64976B81-82AE-4844-A2E3-0A9C9B4BE044}"/>
              </a:ext>
            </a:extLst>
          </p:cNvPr>
          <p:cNvSpPr txBox="1"/>
          <p:nvPr/>
        </p:nvSpPr>
        <p:spPr>
          <a:xfrm>
            <a:off x="86140" y="280493"/>
            <a:ext cx="2352261" cy="584775"/>
          </a:xfrm>
          <a:prstGeom prst="rect">
            <a:avLst/>
          </a:prstGeom>
          <a:noFill/>
        </p:spPr>
        <p:txBody>
          <a:bodyPr wrap="square" rtlCol="0">
            <a:spAutoFit/>
          </a:bodyPr>
          <a:lstStyle/>
          <a:p>
            <a:pPr defTabSz="914446"/>
            <a:r>
              <a:rPr lang="en-US" sz="3200" b="1" dirty="0">
                <a:solidFill>
                  <a:srgbClr val="0A091B"/>
                </a:solidFill>
                <a:latin typeface="Roboto"/>
                <a:ea typeface="Roboto Condensed" panose="02000000000000000000" pitchFamily="2" charset="0"/>
                <a:cs typeface="Lato Semibold" panose="020F0502020204030203" pitchFamily="34" charset="0"/>
              </a:rPr>
              <a:t>Intro</a:t>
            </a:r>
          </a:p>
        </p:txBody>
      </p:sp>
    </p:spTree>
    <p:extLst>
      <p:ext uri="{BB962C8B-B14F-4D97-AF65-F5344CB8AC3E}">
        <p14:creationId xmlns:p14="http://schemas.microsoft.com/office/powerpoint/2010/main" val="3561115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dirty="0">
              <a:solidFill>
                <a:srgbClr val="F2F2F5"/>
              </a:solidFill>
              <a:latin typeface="Roboto"/>
            </a:endParaRPr>
          </a:p>
        </p:txBody>
      </p:sp>
      <p:sp>
        <p:nvSpPr>
          <p:cNvPr id="7" name="Title 6"/>
          <p:cNvSpPr>
            <a:spLocks noGrp="1"/>
          </p:cNvSpPr>
          <p:nvPr>
            <p:ph type="title"/>
          </p:nvPr>
        </p:nvSpPr>
        <p:spPr>
          <a:xfrm>
            <a:off x="607203" y="177423"/>
            <a:ext cx="3632200" cy="923330"/>
          </a:xfrm>
        </p:spPr>
        <p:txBody>
          <a:bodyPr/>
          <a:lstStyle/>
          <a:p>
            <a:br>
              <a:rPr lang="en-US" dirty="0"/>
            </a:br>
            <a:r>
              <a:rPr lang="en-US" dirty="0"/>
              <a:t>Promises Exercise</a:t>
            </a:r>
            <a:endParaRPr lang="uk-UA" dirty="0">
              <a:solidFill>
                <a:schemeClr val="accent1"/>
              </a:solidFill>
            </a:endParaRPr>
          </a:p>
        </p:txBody>
      </p:sp>
      <p:sp>
        <p:nvSpPr>
          <p:cNvPr id="6" name="TextBox 5">
            <a:extLst>
              <a:ext uri="{FF2B5EF4-FFF2-40B4-BE49-F238E27FC236}">
                <a16:creationId xmlns:a16="http://schemas.microsoft.com/office/drawing/2014/main" id="{21754A3F-903B-4A6F-95E1-A04134788FED}"/>
              </a:ext>
            </a:extLst>
          </p:cNvPr>
          <p:cNvSpPr txBox="1"/>
          <p:nvPr/>
        </p:nvSpPr>
        <p:spPr>
          <a:xfrm>
            <a:off x="802225" y="2465213"/>
            <a:ext cx="11389775" cy="3739998"/>
          </a:xfrm>
          <a:prstGeom prst="rect">
            <a:avLst/>
          </a:prstGeom>
          <a:noFill/>
        </p:spPr>
        <p:txBody>
          <a:bodyPr wrap="square" rtlCol="0">
            <a:spAutoFit/>
          </a:bodyPr>
          <a:lstStyle/>
          <a:p>
            <a:pPr defTabSz="914446">
              <a:lnSpc>
                <a:spcPct val="150000"/>
              </a:lnSpc>
            </a:pPr>
            <a:r>
              <a:rPr lang="en-US" sz="1600" b="1" dirty="0">
                <a:solidFill>
                  <a:srgbClr val="F2F2F5"/>
                </a:solidFill>
                <a:latin typeface="Roboto Condensed"/>
              </a:rPr>
              <a:t>Goal: </a:t>
            </a:r>
            <a:r>
              <a:rPr lang="en-US" sz="1600" dirty="0">
                <a:solidFill>
                  <a:srgbClr val="F2F2F5"/>
                </a:solidFill>
                <a:latin typeface="Roboto Condensed"/>
              </a:rPr>
              <a:t>Understand promises concurrency and error handling</a:t>
            </a:r>
          </a:p>
          <a:p>
            <a:pPr defTabSz="914446">
              <a:lnSpc>
                <a:spcPct val="150000"/>
              </a:lnSpc>
            </a:pPr>
            <a:r>
              <a:rPr lang="en-US" sz="1600" b="1" dirty="0">
                <a:solidFill>
                  <a:srgbClr val="F2F2F5"/>
                </a:solidFill>
                <a:latin typeface="Roboto Condensed"/>
              </a:rPr>
              <a:t>Time: </a:t>
            </a:r>
            <a:r>
              <a:rPr lang="en-US" sz="1600" dirty="0">
                <a:solidFill>
                  <a:srgbClr val="F2F2F5"/>
                </a:solidFill>
                <a:latin typeface="Roboto Condensed"/>
              </a:rPr>
              <a:t>25 minutes</a:t>
            </a:r>
          </a:p>
          <a:p>
            <a:pPr defTabSz="914446">
              <a:lnSpc>
                <a:spcPct val="150000"/>
              </a:lnSpc>
            </a:pPr>
            <a:r>
              <a:rPr lang="en-US" sz="1600" b="1" dirty="0">
                <a:solidFill>
                  <a:srgbClr val="F2F2F5"/>
                </a:solidFill>
                <a:latin typeface="Roboto Condensed"/>
              </a:rPr>
              <a:t>Requirements: </a:t>
            </a:r>
          </a:p>
          <a:p>
            <a:pPr defTabSz="914446">
              <a:lnSpc>
                <a:spcPct val="150000"/>
              </a:lnSpc>
            </a:pPr>
            <a:r>
              <a:rPr lang="en-US" sz="1600" dirty="0">
                <a:solidFill>
                  <a:srgbClr val="F2F2F5"/>
                </a:solidFill>
                <a:latin typeface="Roboto Condensed"/>
              </a:rPr>
              <a:t>This is based on our basic ‘travelling recommender’ exercise, only now with multiple countries</a:t>
            </a:r>
          </a:p>
          <a:p>
            <a:pPr defTabSz="914446">
              <a:lnSpc>
                <a:spcPct val="150000"/>
              </a:lnSpc>
            </a:pPr>
            <a:r>
              <a:rPr lang="en-US" sz="1600" dirty="0">
                <a:solidFill>
                  <a:srgbClr val="F2F2F5"/>
                </a:solidFill>
                <a:latin typeface="Roboto Condensed"/>
              </a:rPr>
              <a:t>Input – list of traveling countries and cities. Output – whether it’s recommended to travel.</a:t>
            </a:r>
            <a:br>
              <a:rPr lang="en-US" sz="1600" dirty="0">
                <a:solidFill>
                  <a:srgbClr val="F2F2F5"/>
                </a:solidFill>
                <a:latin typeface="Roboto Condensed"/>
              </a:rPr>
            </a:br>
            <a:r>
              <a:rPr lang="en-US" sz="1600" dirty="0">
                <a:solidFill>
                  <a:srgbClr val="F2F2F5"/>
                </a:solidFill>
                <a:latin typeface="Roboto Condensed"/>
              </a:rPr>
              <a:t>Logic – if in *any country, the next X days falls on a vacation - print ‘No. The streets will be crowded!’ </a:t>
            </a:r>
          </a:p>
          <a:p>
            <a:pPr defTabSz="914446">
              <a:lnSpc>
                <a:spcPct val="150000"/>
              </a:lnSpc>
            </a:pPr>
            <a:r>
              <a:rPr lang="en-US" sz="1600" dirty="0">
                <a:solidFill>
                  <a:srgbClr val="F2F2F5"/>
                </a:solidFill>
                <a:latin typeface="Roboto Condensed"/>
              </a:rPr>
              <a:t>If the temperature in *any of the countries might drop below 15 degree, print ‘Oh no, might be too cold’. Other wise print ‘Sure, Go!’. If error occurs (e.g. empty country name), write the error to the console but don’t stop checking other countries</a:t>
            </a:r>
          </a:p>
          <a:p>
            <a:pPr defTabSz="914446">
              <a:lnSpc>
                <a:spcPct val="150000"/>
              </a:lnSpc>
            </a:pPr>
            <a:r>
              <a:rPr lang="en-US" sz="1600" b="1" dirty="0">
                <a:solidFill>
                  <a:srgbClr val="F2F2F5"/>
                </a:solidFill>
                <a:latin typeface="Roboto Condensed"/>
              </a:rPr>
              <a:t>Tech:</a:t>
            </a:r>
            <a:r>
              <a:rPr lang="en-US" sz="1600" dirty="0">
                <a:solidFill>
                  <a:srgbClr val="F2F2F5"/>
                </a:solidFill>
                <a:latin typeface="Roboto Condensed"/>
              </a:rPr>
              <a:t> use promises only, check all countries concurrently (simultaneously). Use the NPM packages ‘weather-</a:t>
            </a:r>
            <a:r>
              <a:rPr lang="en-US" sz="1600" dirty="0" err="1">
                <a:solidFill>
                  <a:srgbClr val="F2F2F5"/>
                </a:solidFill>
                <a:latin typeface="Roboto Condensed"/>
              </a:rPr>
              <a:t>js’</a:t>
            </a:r>
            <a:r>
              <a:rPr lang="en-US" sz="1600" dirty="0">
                <a:solidFill>
                  <a:srgbClr val="F2F2F5"/>
                </a:solidFill>
                <a:latin typeface="Roboto Condensed"/>
              </a:rPr>
              <a:t> &amp; ‘date-holidays’. Use </a:t>
            </a:r>
            <a:r>
              <a:rPr lang="en-US" sz="1600" dirty="0" err="1">
                <a:solidFill>
                  <a:srgbClr val="F2F2F5"/>
                </a:solidFill>
                <a:latin typeface="Roboto Condensed"/>
              </a:rPr>
              <a:t>util.promisify</a:t>
            </a:r>
            <a:endParaRPr lang="en-US" sz="1600" dirty="0">
              <a:solidFill>
                <a:srgbClr val="F2F2F5"/>
              </a:solidFill>
              <a:latin typeface="Roboto Condensed"/>
            </a:endParaRPr>
          </a:p>
        </p:txBody>
      </p:sp>
      <p:sp>
        <p:nvSpPr>
          <p:cNvPr id="2" name="TextBox 1"/>
          <p:cNvSpPr txBox="1"/>
          <p:nvPr/>
        </p:nvSpPr>
        <p:spPr>
          <a:xfrm>
            <a:off x="1523262" y="1880981"/>
            <a:ext cx="5787846" cy="461665"/>
          </a:xfrm>
          <a:prstGeom prst="rect">
            <a:avLst/>
          </a:prstGeom>
          <a:noFill/>
        </p:spPr>
        <p:txBody>
          <a:bodyPr wrap="square" rtlCol="0">
            <a:spAutoFit/>
          </a:bodyPr>
          <a:lstStyle/>
          <a:p>
            <a:pPr defTabSz="914446"/>
            <a:r>
              <a:rPr lang="en-US" sz="2400" b="1" dirty="0">
                <a:solidFill>
                  <a:srgbClr val="F2F2F5"/>
                </a:solidFill>
                <a:latin typeface="Roboto Condensed"/>
              </a:rPr>
              <a:t>The travelling recommender, Part II</a:t>
            </a:r>
            <a:endParaRPr lang="uk-UA" sz="2400" b="1" dirty="0">
              <a:solidFill>
                <a:srgbClr val="F2F2F5"/>
              </a:solidFill>
              <a:latin typeface="+mj-lt"/>
            </a:endParaRPr>
          </a:p>
        </p:txBody>
      </p:sp>
      <p:grpSp>
        <p:nvGrpSpPr>
          <p:cNvPr id="8" name="Group 7">
            <a:extLst>
              <a:ext uri="{FF2B5EF4-FFF2-40B4-BE49-F238E27FC236}">
                <a16:creationId xmlns:a16="http://schemas.microsoft.com/office/drawing/2014/main" id="{98671352-A194-4275-8038-B137DD925AD9}"/>
              </a:ext>
            </a:extLst>
          </p:cNvPr>
          <p:cNvGrpSpPr/>
          <p:nvPr/>
        </p:nvGrpSpPr>
        <p:grpSpPr>
          <a:xfrm>
            <a:off x="607203" y="1661160"/>
            <a:ext cx="825500" cy="825500"/>
            <a:chOff x="9565997" y="2838450"/>
            <a:chExt cx="1238250" cy="1238250"/>
          </a:xfrm>
        </p:grpSpPr>
        <p:sp>
          <p:nvSpPr>
            <p:cNvPr id="11" name="Oval 10">
              <a:extLst>
                <a:ext uri="{FF2B5EF4-FFF2-40B4-BE49-F238E27FC236}">
                  <a16:creationId xmlns:a16="http://schemas.microsoft.com/office/drawing/2014/main" id="{352125C3-D780-48C8-8F34-C7A261BA896A}"/>
                </a:ext>
              </a:extLst>
            </p:cNvPr>
            <p:cNvSpPr/>
            <p:nvPr/>
          </p:nvSpPr>
          <p:spPr>
            <a:xfrm>
              <a:off x="9565997" y="2838450"/>
              <a:ext cx="1238250" cy="12382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12" name="Freeform 27">
              <a:extLst>
                <a:ext uri="{FF2B5EF4-FFF2-40B4-BE49-F238E27FC236}">
                  <a16:creationId xmlns:a16="http://schemas.microsoft.com/office/drawing/2014/main" id="{77C86C7E-9CF6-4612-BA5F-F983FF79FE9C}"/>
                </a:ext>
              </a:extLst>
            </p:cNvPr>
            <p:cNvSpPr>
              <a:spLocks noEditPoints="1"/>
            </p:cNvSpPr>
            <p:nvPr/>
          </p:nvSpPr>
          <p:spPr bwMode="auto">
            <a:xfrm>
              <a:off x="9926675" y="3143248"/>
              <a:ext cx="516894" cy="628654"/>
            </a:xfrm>
            <a:custGeom>
              <a:avLst/>
              <a:gdLst>
                <a:gd name="T0" fmla="*/ 28 w 144"/>
                <a:gd name="T1" fmla="*/ 88 h 176"/>
                <a:gd name="T2" fmla="*/ 76 w 144"/>
                <a:gd name="T3" fmla="*/ 88 h 176"/>
                <a:gd name="T4" fmla="*/ 80 w 144"/>
                <a:gd name="T5" fmla="*/ 84 h 176"/>
                <a:gd name="T6" fmla="*/ 76 w 144"/>
                <a:gd name="T7" fmla="*/ 80 h 176"/>
                <a:gd name="T8" fmla="*/ 28 w 144"/>
                <a:gd name="T9" fmla="*/ 80 h 176"/>
                <a:gd name="T10" fmla="*/ 24 w 144"/>
                <a:gd name="T11" fmla="*/ 84 h 176"/>
                <a:gd name="T12" fmla="*/ 28 w 144"/>
                <a:gd name="T13" fmla="*/ 88 h 176"/>
                <a:gd name="T14" fmla="*/ 28 w 144"/>
                <a:gd name="T15" fmla="*/ 112 h 176"/>
                <a:gd name="T16" fmla="*/ 116 w 144"/>
                <a:gd name="T17" fmla="*/ 112 h 176"/>
                <a:gd name="T18" fmla="*/ 120 w 144"/>
                <a:gd name="T19" fmla="*/ 108 h 176"/>
                <a:gd name="T20" fmla="*/ 116 w 144"/>
                <a:gd name="T21" fmla="*/ 104 h 176"/>
                <a:gd name="T22" fmla="*/ 28 w 144"/>
                <a:gd name="T23" fmla="*/ 104 h 176"/>
                <a:gd name="T24" fmla="*/ 24 w 144"/>
                <a:gd name="T25" fmla="*/ 108 h 176"/>
                <a:gd name="T26" fmla="*/ 28 w 144"/>
                <a:gd name="T27" fmla="*/ 112 h 176"/>
                <a:gd name="T28" fmla="*/ 28 w 144"/>
                <a:gd name="T29" fmla="*/ 136 h 176"/>
                <a:gd name="T30" fmla="*/ 100 w 144"/>
                <a:gd name="T31" fmla="*/ 136 h 176"/>
                <a:gd name="T32" fmla="*/ 104 w 144"/>
                <a:gd name="T33" fmla="*/ 132 h 176"/>
                <a:gd name="T34" fmla="*/ 100 w 144"/>
                <a:gd name="T35" fmla="*/ 128 h 176"/>
                <a:gd name="T36" fmla="*/ 28 w 144"/>
                <a:gd name="T37" fmla="*/ 128 h 176"/>
                <a:gd name="T38" fmla="*/ 24 w 144"/>
                <a:gd name="T39" fmla="*/ 132 h 176"/>
                <a:gd name="T40" fmla="*/ 28 w 144"/>
                <a:gd name="T41" fmla="*/ 136 h 176"/>
                <a:gd name="T42" fmla="*/ 136 w 144"/>
                <a:gd name="T43" fmla="*/ 24 h 176"/>
                <a:gd name="T44" fmla="*/ 104 w 144"/>
                <a:gd name="T45" fmla="*/ 24 h 176"/>
                <a:gd name="T46" fmla="*/ 104 w 144"/>
                <a:gd name="T47" fmla="*/ 16 h 176"/>
                <a:gd name="T48" fmla="*/ 96 w 144"/>
                <a:gd name="T49" fmla="*/ 8 h 176"/>
                <a:gd name="T50" fmla="*/ 80 w 144"/>
                <a:gd name="T51" fmla="*/ 8 h 176"/>
                <a:gd name="T52" fmla="*/ 72 w 144"/>
                <a:gd name="T53" fmla="*/ 0 h 176"/>
                <a:gd name="T54" fmla="*/ 64 w 144"/>
                <a:gd name="T55" fmla="*/ 8 h 176"/>
                <a:gd name="T56" fmla="*/ 48 w 144"/>
                <a:gd name="T57" fmla="*/ 8 h 176"/>
                <a:gd name="T58" fmla="*/ 40 w 144"/>
                <a:gd name="T59" fmla="*/ 16 h 176"/>
                <a:gd name="T60" fmla="*/ 40 w 144"/>
                <a:gd name="T61" fmla="*/ 24 h 176"/>
                <a:gd name="T62" fmla="*/ 8 w 144"/>
                <a:gd name="T63" fmla="*/ 24 h 176"/>
                <a:gd name="T64" fmla="*/ 0 w 144"/>
                <a:gd name="T65" fmla="*/ 32 h 176"/>
                <a:gd name="T66" fmla="*/ 0 w 144"/>
                <a:gd name="T67" fmla="*/ 168 h 176"/>
                <a:gd name="T68" fmla="*/ 8 w 144"/>
                <a:gd name="T69" fmla="*/ 176 h 176"/>
                <a:gd name="T70" fmla="*/ 136 w 144"/>
                <a:gd name="T71" fmla="*/ 176 h 176"/>
                <a:gd name="T72" fmla="*/ 144 w 144"/>
                <a:gd name="T73" fmla="*/ 168 h 176"/>
                <a:gd name="T74" fmla="*/ 144 w 144"/>
                <a:gd name="T75" fmla="*/ 32 h 176"/>
                <a:gd name="T76" fmla="*/ 136 w 144"/>
                <a:gd name="T77" fmla="*/ 24 h 176"/>
                <a:gd name="T78" fmla="*/ 48 w 144"/>
                <a:gd name="T79" fmla="*/ 16 h 176"/>
                <a:gd name="T80" fmla="*/ 96 w 144"/>
                <a:gd name="T81" fmla="*/ 16 h 176"/>
                <a:gd name="T82" fmla="*/ 96 w 144"/>
                <a:gd name="T83" fmla="*/ 32 h 176"/>
                <a:gd name="T84" fmla="*/ 48 w 144"/>
                <a:gd name="T85" fmla="*/ 32 h 176"/>
                <a:gd name="T86" fmla="*/ 48 w 144"/>
                <a:gd name="T87" fmla="*/ 16 h 176"/>
                <a:gd name="T88" fmla="*/ 136 w 144"/>
                <a:gd name="T89" fmla="*/ 168 h 176"/>
                <a:gd name="T90" fmla="*/ 8 w 144"/>
                <a:gd name="T91" fmla="*/ 168 h 176"/>
                <a:gd name="T92" fmla="*/ 8 w 144"/>
                <a:gd name="T93" fmla="*/ 56 h 176"/>
                <a:gd name="T94" fmla="*/ 136 w 144"/>
                <a:gd name="T95" fmla="*/ 56 h 176"/>
                <a:gd name="T96" fmla="*/ 136 w 144"/>
                <a:gd name="T97" fmla="*/ 168 h 176"/>
                <a:gd name="T98" fmla="*/ 136 w 144"/>
                <a:gd name="T99" fmla="*/ 48 h 176"/>
                <a:gd name="T100" fmla="*/ 8 w 144"/>
                <a:gd name="T101" fmla="*/ 48 h 176"/>
                <a:gd name="T102" fmla="*/ 8 w 144"/>
                <a:gd name="T103" fmla="*/ 32 h 176"/>
                <a:gd name="T104" fmla="*/ 40 w 144"/>
                <a:gd name="T105" fmla="*/ 32 h 176"/>
                <a:gd name="T106" fmla="*/ 48 w 144"/>
                <a:gd name="T107" fmla="*/ 40 h 176"/>
                <a:gd name="T108" fmla="*/ 96 w 144"/>
                <a:gd name="T109" fmla="*/ 40 h 176"/>
                <a:gd name="T110" fmla="*/ 104 w 144"/>
                <a:gd name="T111" fmla="*/ 32 h 176"/>
                <a:gd name="T112" fmla="*/ 136 w 144"/>
                <a:gd name="T113" fmla="*/ 32 h 176"/>
                <a:gd name="T114" fmla="*/ 136 w 144"/>
                <a:gd name="T115"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176">
                  <a:moveTo>
                    <a:pt x="28" y="88"/>
                  </a:moveTo>
                  <a:cubicBezTo>
                    <a:pt x="76" y="88"/>
                    <a:pt x="76" y="88"/>
                    <a:pt x="76" y="88"/>
                  </a:cubicBezTo>
                  <a:cubicBezTo>
                    <a:pt x="78" y="88"/>
                    <a:pt x="80" y="86"/>
                    <a:pt x="80" y="84"/>
                  </a:cubicBezTo>
                  <a:cubicBezTo>
                    <a:pt x="80" y="82"/>
                    <a:pt x="78" y="80"/>
                    <a:pt x="76" y="80"/>
                  </a:cubicBezTo>
                  <a:cubicBezTo>
                    <a:pt x="28" y="80"/>
                    <a:pt x="28" y="80"/>
                    <a:pt x="28" y="80"/>
                  </a:cubicBezTo>
                  <a:cubicBezTo>
                    <a:pt x="26" y="80"/>
                    <a:pt x="24" y="82"/>
                    <a:pt x="24" y="84"/>
                  </a:cubicBezTo>
                  <a:cubicBezTo>
                    <a:pt x="24" y="86"/>
                    <a:pt x="26" y="88"/>
                    <a:pt x="28" y="88"/>
                  </a:cubicBezTo>
                  <a:moveTo>
                    <a:pt x="28" y="112"/>
                  </a:moveTo>
                  <a:cubicBezTo>
                    <a:pt x="116" y="112"/>
                    <a:pt x="116" y="112"/>
                    <a:pt x="116" y="112"/>
                  </a:cubicBezTo>
                  <a:cubicBezTo>
                    <a:pt x="118" y="112"/>
                    <a:pt x="120" y="110"/>
                    <a:pt x="120" y="108"/>
                  </a:cubicBezTo>
                  <a:cubicBezTo>
                    <a:pt x="120" y="106"/>
                    <a:pt x="118" y="104"/>
                    <a:pt x="116" y="104"/>
                  </a:cubicBezTo>
                  <a:cubicBezTo>
                    <a:pt x="28" y="104"/>
                    <a:pt x="28" y="104"/>
                    <a:pt x="28" y="104"/>
                  </a:cubicBezTo>
                  <a:cubicBezTo>
                    <a:pt x="26" y="104"/>
                    <a:pt x="24" y="106"/>
                    <a:pt x="24" y="108"/>
                  </a:cubicBezTo>
                  <a:cubicBezTo>
                    <a:pt x="24" y="110"/>
                    <a:pt x="26" y="112"/>
                    <a:pt x="28" y="112"/>
                  </a:cubicBezTo>
                  <a:moveTo>
                    <a:pt x="28" y="136"/>
                  </a:moveTo>
                  <a:cubicBezTo>
                    <a:pt x="100" y="136"/>
                    <a:pt x="100" y="136"/>
                    <a:pt x="100" y="136"/>
                  </a:cubicBezTo>
                  <a:cubicBezTo>
                    <a:pt x="102" y="136"/>
                    <a:pt x="104" y="134"/>
                    <a:pt x="104" y="132"/>
                  </a:cubicBezTo>
                  <a:cubicBezTo>
                    <a:pt x="104" y="130"/>
                    <a:pt x="102" y="128"/>
                    <a:pt x="100" y="128"/>
                  </a:cubicBezTo>
                  <a:cubicBezTo>
                    <a:pt x="28" y="128"/>
                    <a:pt x="28" y="128"/>
                    <a:pt x="28" y="128"/>
                  </a:cubicBezTo>
                  <a:cubicBezTo>
                    <a:pt x="26" y="128"/>
                    <a:pt x="24" y="130"/>
                    <a:pt x="24" y="132"/>
                  </a:cubicBezTo>
                  <a:cubicBezTo>
                    <a:pt x="24" y="134"/>
                    <a:pt x="26" y="136"/>
                    <a:pt x="28" y="136"/>
                  </a:cubicBezTo>
                  <a:moveTo>
                    <a:pt x="136" y="24"/>
                  </a:moveTo>
                  <a:cubicBezTo>
                    <a:pt x="104" y="24"/>
                    <a:pt x="104" y="24"/>
                    <a:pt x="104" y="24"/>
                  </a:cubicBezTo>
                  <a:cubicBezTo>
                    <a:pt x="104" y="16"/>
                    <a:pt x="104" y="16"/>
                    <a:pt x="104" y="16"/>
                  </a:cubicBezTo>
                  <a:cubicBezTo>
                    <a:pt x="104" y="12"/>
                    <a:pt x="100" y="8"/>
                    <a:pt x="96" y="8"/>
                  </a:cubicBezTo>
                  <a:cubicBezTo>
                    <a:pt x="80" y="8"/>
                    <a:pt x="80" y="8"/>
                    <a:pt x="80" y="8"/>
                  </a:cubicBezTo>
                  <a:cubicBezTo>
                    <a:pt x="80" y="4"/>
                    <a:pt x="76" y="0"/>
                    <a:pt x="72" y="0"/>
                  </a:cubicBezTo>
                  <a:cubicBezTo>
                    <a:pt x="68" y="0"/>
                    <a:pt x="64" y="4"/>
                    <a:pt x="64" y="8"/>
                  </a:cubicBezTo>
                  <a:cubicBezTo>
                    <a:pt x="48" y="8"/>
                    <a:pt x="48" y="8"/>
                    <a:pt x="48" y="8"/>
                  </a:cubicBezTo>
                  <a:cubicBezTo>
                    <a:pt x="44" y="8"/>
                    <a:pt x="40" y="12"/>
                    <a:pt x="40" y="16"/>
                  </a:cubicBezTo>
                  <a:cubicBezTo>
                    <a:pt x="40" y="24"/>
                    <a:pt x="40" y="24"/>
                    <a:pt x="40" y="24"/>
                  </a:cubicBezTo>
                  <a:cubicBezTo>
                    <a:pt x="8" y="24"/>
                    <a:pt x="8" y="24"/>
                    <a:pt x="8" y="24"/>
                  </a:cubicBezTo>
                  <a:cubicBezTo>
                    <a:pt x="4" y="24"/>
                    <a:pt x="0" y="28"/>
                    <a:pt x="0" y="32"/>
                  </a:cubicBezTo>
                  <a:cubicBezTo>
                    <a:pt x="0" y="168"/>
                    <a:pt x="0" y="168"/>
                    <a:pt x="0" y="168"/>
                  </a:cubicBezTo>
                  <a:cubicBezTo>
                    <a:pt x="0" y="172"/>
                    <a:pt x="4" y="176"/>
                    <a:pt x="8" y="176"/>
                  </a:cubicBezTo>
                  <a:cubicBezTo>
                    <a:pt x="136" y="176"/>
                    <a:pt x="136" y="176"/>
                    <a:pt x="136" y="176"/>
                  </a:cubicBezTo>
                  <a:cubicBezTo>
                    <a:pt x="140" y="176"/>
                    <a:pt x="144" y="172"/>
                    <a:pt x="144" y="168"/>
                  </a:cubicBezTo>
                  <a:cubicBezTo>
                    <a:pt x="144" y="32"/>
                    <a:pt x="144" y="32"/>
                    <a:pt x="144" y="32"/>
                  </a:cubicBezTo>
                  <a:cubicBezTo>
                    <a:pt x="144" y="28"/>
                    <a:pt x="140" y="24"/>
                    <a:pt x="136" y="24"/>
                  </a:cubicBezTo>
                  <a:moveTo>
                    <a:pt x="48" y="16"/>
                  </a:moveTo>
                  <a:cubicBezTo>
                    <a:pt x="96" y="16"/>
                    <a:pt x="96" y="16"/>
                    <a:pt x="96" y="16"/>
                  </a:cubicBezTo>
                  <a:cubicBezTo>
                    <a:pt x="96" y="32"/>
                    <a:pt x="96" y="32"/>
                    <a:pt x="96" y="32"/>
                  </a:cubicBezTo>
                  <a:cubicBezTo>
                    <a:pt x="48" y="32"/>
                    <a:pt x="48" y="32"/>
                    <a:pt x="48" y="32"/>
                  </a:cubicBezTo>
                  <a:lnTo>
                    <a:pt x="48" y="16"/>
                  </a:lnTo>
                  <a:close/>
                  <a:moveTo>
                    <a:pt x="136" y="168"/>
                  </a:moveTo>
                  <a:cubicBezTo>
                    <a:pt x="8" y="168"/>
                    <a:pt x="8" y="168"/>
                    <a:pt x="8" y="168"/>
                  </a:cubicBezTo>
                  <a:cubicBezTo>
                    <a:pt x="8" y="56"/>
                    <a:pt x="8" y="56"/>
                    <a:pt x="8" y="56"/>
                  </a:cubicBezTo>
                  <a:cubicBezTo>
                    <a:pt x="136" y="56"/>
                    <a:pt x="136" y="56"/>
                    <a:pt x="136" y="56"/>
                  </a:cubicBezTo>
                  <a:lnTo>
                    <a:pt x="136" y="168"/>
                  </a:lnTo>
                  <a:close/>
                  <a:moveTo>
                    <a:pt x="136" y="48"/>
                  </a:moveTo>
                  <a:cubicBezTo>
                    <a:pt x="8" y="48"/>
                    <a:pt x="8" y="48"/>
                    <a:pt x="8" y="48"/>
                  </a:cubicBezTo>
                  <a:cubicBezTo>
                    <a:pt x="8" y="32"/>
                    <a:pt x="8" y="32"/>
                    <a:pt x="8" y="32"/>
                  </a:cubicBezTo>
                  <a:cubicBezTo>
                    <a:pt x="40" y="32"/>
                    <a:pt x="40" y="32"/>
                    <a:pt x="40" y="32"/>
                  </a:cubicBezTo>
                  <a:cubicBezTo>
                    <a:pt x="40" y="36"/>
                    <a:pt x="44" y="40"/>
                    <a:pt x="48" y="40"/>
                  </a:cubicBezTo>
                  <a:cubicBezTo>
                    <a:pt x="96" y="40"/>
                    <a:pt x="96" y="40"/>
                    <a:pt x="96" y="40"/>
                  </a:cubicBezTo>
                  <a:cubicBezTo>
                    <a:pt x="100" y="40"/>
                    <a:pt x="104" y="36"/>
                    <a:pt x="104" y="32"/>
                  </a:cubicBezTo>
                  <a:cubicBezTo>
                    <a:pt x="136" y="32"/>
                    <a:pt x="136" y="32"/>
                    <a:pt x="136" y="32"/>
                  </a:cubicBezTo>
                  <a:lnTo>
                    <a:pt x="136" y="48"/>
                  </a:lnTo>
                  <a:close/>
                </a:path>
              </a:pathLst>
            </a:custGeom>
            <a:solidFill>
              <a:schemeClr val="bg1"/>
            </a:solidFill>
            <a:ln>
              <a:noFill/>
            </a:ln>
          </p:spPr>
          <p:txBody>
            <a:bodyPr vert="horz" wrap="square" lIns="60960" tIns="30480" rIns="60960" bIns="30480" numCol="1" anchor="t" anchorCtr="0" compatLnSpc="1">
              <a:prstTxWarp prst="textNoShape">
                <a:avLst/>
              </a:prstTxWarp>
            </a:bodyPr>
            <a:lstStyle/>
            <a:p>
              <a:pPr defTabSz="914446"/>
              <a:endParaRPr lang="uk-UA">
                <a:solidFill>
                  <a:srgbClr val="0A091B"/>
                </a:solidFill>
                <a:latin typeface="Roboto"/>
              </a:endParaRPr>
            </a:p>
          </p:txBody>
        </p:sp>
      </p:grpSp>
      <p:sp>
        <p:nvSpPr>
          <p:cNvPr id="27" name="Freeform 15">
            <a:extLst>
              <a:ext uri="{FF2B5EF4-FFF2-40B4-BE49-F238E27FC236}">
                <a16:creationId xmlns:a16="http://schemas.microsoft.com/office/drawing/2014/main" id="{A90E76BF-5A7C-449D-A1D9-DCAC1BC5B10C}"/>
              </a:ext>
            </a:extLst>
          </p:cNvPr>
          <p:cNvSpPr>
            <a:spLocks noEditPoints="1"/>
          </p:cNvSpPr>
          <p:nvPr/>
        </p:nvSpPr>
        <p:spPr bwMode="auto">
          <a:xfrm>
            <a:off x="2587612" y="2931461"/>
            <a:ext cx="247029" cy="247029"/>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bg1"/>
          </a:solidFill>
          <a:ln>
            <a:noFill/>
          </a:ln>
        </p:spPr>
        <p:txBody>
          <a:bodyPr vert="horz" wrap="square" lIns="60960" tIns="30480" rIns="60960" bIns="30480" numCol="1" anchor="t" anchorCtr="0" compatLnSpc="1">
            <a:prstTxWarp prst="textNoShape">
              <a:avLst/>
            </a:prstTxWarp>
          </a:bodyPr>
          <a:lstStyle/>
          <a:p>
            <a:pPr defTabSz="914446"/>
            <a:endParaRPr lang="uk-UA" dirty="0">
              <a:solidFill>
                <a:srgbClr val="0A091B"/>
              </a:solidFill>
              <a:latin typeface="Roboto"/>
            </a:endParaRPr>
          </a:p>
        </p:txBody>
      </p:sp>
    </p:spTree>
    <p:extLst>
      <p:ext uri="{BB962C8B-B14F-4D97-AF65-F5344CB8AC3E}">
        <p14:creationId xmlns:p14="http://schemas.microsoft.com/office/powerpoint/2010/main" val="3751637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38D160D-145D-4E16-A604-3C8B25CAA798}"/>
              </a:ext>
            </a:extLst>
          </p:cNvPr>
          <p:cNvSpPr>
            <a:spLocks noGrp="1"/>
          </p:cNvSpPr>
          <p:nvPr>
            <p:ph type="title"/>
          </p:nvPr>
        </p:nvSpPr>
        <p:spPr>
          <a:xfrm>
            <a:off x="609600" y="533341"/>
            <a:ext cx="8407401" cy="507831"/>
          </a:xfrm>
        </p:spPr>
        <p:txBody>
          <a:bodyPr/>
          <a:lstStyle/>
          <a:p>
            <a:r>
              <a:rPr lang="en-US" dirty="0">
                <a:solidFill>
                  <a:srgbClr val="00B0F0"/>
                </a:solidFill>
              </a:rPr>
              <a:t>A-Synchronous Programming Heaven</a:t>
            </a:r>
          </a:p>
        </p:txBody>
      </p:sp>
      <p:sp>
        <p:nvSpPr>
          <p:cNvPr id="11" name="TextBox 10">
            <a:extLst>
              <a:ext uri="{FF2B5EF4-FFF2-40B4-BE49-F238E27FC236}">
                <a16:creationId xmlns:a16="http://schemas.microsoft.com/office/drawing/2014/main" id="{98D716A2-D6F0-4778-803C-F6E2FFAEFC6A}"/>
              </a:ext>
            </a:extLst>
          </p:cNvPr>
          <p:cNvSpPr txBox="1"/>
          <p:nvPr/>
        </p:nvSpPr>
        <p:spPr>
          <a:xfrm>
            <a:off x="1606745" y="1964415"/>
            <a:ext cx="9281972" cy="2965364"/>
          </a:xfrm>
          <a:prstGeom prst="rect">
            <a:avLst/>
          </a:prstGeom>
          <a:noFill/>
        </p:spPr>
        <p:txBody>
          <a:bodyPr wrap="square" rtlCol="0">
            <a:spAutoFit/>
          </a:bodyPr>
          <a:lstStyle/>
          <a:p>
            <a:pPr defTabSz="914446">
              <a:defRPr/>
            </a:pPr>
            <a:r>
              <a:rPr lang="en-US" sz="2667" b="1" dirty="0" err="1">
                <a:solidFill>
                  <a:srgbClr val="0A091B"/>
                </a:solidFill>
                <a:latin typeface="Roboto"/>
              </a:rPr>
              <a:t>Async</a:t>
            </a:r>
            <a:r>
              <a:rPr lang="en-US" sz="2667" b="1" dirty="0">
                <a:solidFill>
                  <a:srgbClr val="0A091B"/>
                </a:solidFill>
                <a:latin typeface="Roboto"/>
              </a:rPr>
              <a:t>/await is your best friend – use it whenever possible</a:t>
            </a:r>
          </a:p>
          <a:p>
            <a:pPr defTabSz="914446">
              <a:defRPr/>
            </a:pPr>
            <a:endParaRPr lang="en-US" sz="2667" b="1" dirty="0">
              <a:solidFill>
                <a:srgbClr val="0A091B"/>
              </a:solidFill>
              <a:latin typeface="Roboto"/>
            </a:endParaRPr>
          </a:p>
          <a:p>
            <a:pPr defTabSz="914446">
              <a:defRPr/>
            </a:pPr>
            <a:r>
              <a:rPr lang="en-US" sz="2667" b="1" dirty="0">
                <a:solidFill>
                  <a:srgbClr val="0A091B"/>
                </a:solidFill>
                <a:latin typeface="Roboto"/>
              </a:rPr>
              <a:t>To run multiple </a:t>
            </a:r>
            <a:r>
              <a:rPr lang="en-US" sz="2667" b="1" dirty="0">
                <a:solidFill>
                  <a:srgbClr val="0A091B"/>
                </a:solidFill>
              </a:rPr>
              <a:t>functions simultaneously - </a:t>
            </a:r>
            <a:r>
              <a:rPr lang="en-US" sz="2667" b="1" dirty="0">
                <a:solidFill>
                  <a:srgbClr val="0A091B"/>
                </a:solidFill>
                <a:latin typeface="Roboto"/>
              </a:rPr>
              <a:t>use </a:t>
            </a:r>
            <a:r>
              <a:rPr lang="en-US" sz="2667" b="1" dirty="0" err="1">
                <a:solidFill>
                  <a:srgbClr val="0A091B"/>
                </a:solidFill>
                <a:latin typeface="Roboto"/>
              </a:rPr>
              <a:t>Promise.all</a:t>
            </a:r>
            <a:endParaRPr lang="en-US" sz="2667" b="1" dirty="0">
              <a:solidFill>
                <a:srgbClr val="0A091B"/>
              </a:solidFill>
              <a:latin typeface="Roboto"/>
            </a:endParaRPr>
          </a:p>
          <a:p>
            <a:pPr defTabSz="914446">
              <a:defRPr/>
            </a:pPr>
            <a:endParaRPr lang="en-US" sz="2667" b="1" dirty="0">
              <a:solidFill>
                <a:srgbClr val="0A091B"/>
              </a:solidFill>
              <a:latin typeface="Roboto"/>
            </a:endParaRPr>
          </a:p>
          <a:p>
            <a:pPr defTabSz="914446">
              <a:defRPr/>
            </a:pPr>
            <a:r>
              <a:rPr lang="en-US" sz="2667" b="1" dirty="0">
                <a:solidFill>
                  <a:srgbClr val="0A091B"/>
                </a:solidFill>
                <a:latin typeface="Roboto"/>
              </a:rPr>
              <a:t>To avoid callbacks – Apply </a:t>
            </a:r>
            <a:r>
              <a:rPr lang="en-US" sz="2667" b="1" dirty="0" err="1">
                <a:solidFill>
                  <a:srgbClr val="0A091B"/>
                </a:solidFill>
                <a:latin typeface="Roboto"/>
              </a:rPr>
              <a:t>Util.Promisify</a:t>
            </a:r>
            <a:r>
              <a:rPr lang="en-US" sz="2667" b="1" dirty="0">
                <a:solidFill>
                  <a:srgbClr val="0A091B"/>
                </a:solidFill>
                <a:latin typeface="Roboto"/>
              </a:rPr>
              <a:t> over old packages</a:t>
            </a:r>
          </a:p>
          <a:p>
            <a:pPr defTabSz="914446">
              <a:defRPr/>
            </a:pPr>
            <a:endParaRPr lang="en-US" sz="2667" b="1" dirty="0">
              <a:solidFill>
                <a:srgbClr val="0A091B"/>
              </a:solidFill>
              <a:latin typeface="Roboto"/>
            </a:endParaRPr>
          </a:p>
          <a:p>
            <a:pPr defTabSz="914446">
              <a:defRPr/>
            </a:pPr>
            <a:endParaRPr lang="en-US" sz="2667" b="1" dirty="0">
              <a:solidFill>
                <a:srgbClr val="0A091B"/>
              </a:solidFill>
              <a:latin typeface="Roboto"/>
            </a:endParaRPr>
          </a:p>
        </p:txBody>
      </p:sp>
    </p:spTree>
    <p:extLst>
      <p:ext uri="{BB962C8B-B14F-4D97-AF65-F5344CB8AC3E}">
        <p14:creationId xmlns:p14="http://schemas.microsoft.com/office/powerpoint/2010/main" val="3304004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8178" y="2546708"/>
            <a:ext cx="10002592" cy="913199"/>
          </a:xfrm>
          <a:prstGeom prst="rect">
            <a:avLst/>
          </a:prstGeom>
          <a:noFill/>
        </p:spPr>
        <p:txBody>
          <a:bodyPr wrap="square" rtlCol="0">
            <a:spAutoFit/>
          </a:bodyPr>
          <a:lstStyle/>
          <a:p>
            <a:pPr algn="ctr" defTabSz="914446"/>
            <a:r>
              <a:rPr lang="en-US" sz="5334" b="1" dirty="0">
                <a:solidFill>
                  <a:srgbClr val="00B0F0"/>
                </a:solidFill>
                <a:latin typeface="Roboto"/>
                <a:ea typeface="Roboto Condensed" panose="02000000000000000000" pitchFamily="2" charset="0"/>
                <a:cs typeface="Lato Semibold" panose="020F0502020204030203" pitchFamily="34" charset="0"/>
              </a:rPr>
              <a:t>Building REST API</a:t>
            </a:r>
          </a:p>
        </p:txBody>
      </p:sp>
      <p:sp>
        <p:nvSpPr>
          <p:cNvPr id="4" name="TextBox 3">
            <a:extLst>
              <a:ext uri="{FF2B5EF4-FFF2-40B4-BE49-F238E27FC236}">
                <a16:creationId xmlns:a16="http://schemas.microsoft.com/office/drawing/2014/main" id="{64976B81-82AE-4844-A2E3-0A9C9B4BE044}"/>
              </a:ext>
            </a:extLst>
          </p:cNvPr>
          <p:cNvSpPr txBox="1"/>
          <p:nvPr/>
        </p:nvSpPr>
        <p:spPr>
          <a:xfrm>
            <a:off x="86140" y="280493"/>
            <a:ext cx="2352261" cy="584775"/>
          </a:xfrm>
          <a:prstGeom prst="rect">
            <a:avLst/>
          </a:prstGeom>
          <a:noFill/>
        </p:spPr>
        <p:txBody>
          <a:bodyPr wrap="square" rtlCol="0">
            <a:spAutoFit/>
          </a:bodyPr>
          <a:lstStyle/>
          <a:p>
            <a:pPr defTabSz="914446"/>
            <a:r>
              <a:rPr lang="en-US" sz="3200" b="1" dirty="0">
                <a:solidFill>
                  <a:srgbClr val="0A091B"/>
                </a:solidFill>
                <a:latin typeface="Roboto"/>
                <a:ea typeface="Roboto Condensed" panose="02000000000000000000" pitchFamily="2" charset="0"/>
                <a:cs typeface="Lato Semibold" panose="020F0502020204030203" pitchFamily="34" charset="0"/>
              </a:rPr>
              <a:t>Section</a:t>
            </a:r>
          </a:p>
        </p:txBody>
      </p:sp>
    </p:spTree>
    <p:extLst>
      <p:ext uri="{BB962C8B-B14F-4D97-AF65-F5344CB8AC3E}">
        <p14:creationId xmlns:p14="http://schemas.microsoft.com/office/powerpoint/2010/main" val="1616595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62374" y="514214"/>
            <a:ext cx="7457355" cy="507831"/>
          </a:xfrm>
        </p:spPr>
        <p:txBody>
          <a:bodyPr/>
          <a:lstStyle/>
          <a:p>
            <a:r>
              <a:rPr lang="en-US" dirty="0"/>
              <a:t>The World Of</a:t>
            </a:r>
            <a:r>
              <a:rPr lang="en-US" dirty="0">
                <a:solidFill>
                  <a:schemeClr val="accent1"/>
                </a:solidFill>
              </a:rPr>
              <a:t> Node.JS</a:t>
            </a:r>
            <a:endParaRPr lang="uk-UA" dirty="0"/>
          </a:p>
        </p:txBody>
      </p:sp>
      <p:grpSp>
        <p:nvGrpSpPr>
          <p:cNvPr id="26" name="Group 25">
            <a:extLst>
              <a:ext uri="{FF2B5EF4-FFF2-40B4-BE49-F238E27FC236}">
                <a16:creationId xmlns:a16="http://schemas.microsoft.com/office/drawing/2014/main" id="{7797A867-4D64-406E-B0EA-888F3C8BA199}"/>
              </a:ext>
            </a:extLst>
          </p:cNvPr>
          <p:cNvGrpSpPr/>
          <p:nvPr/>
        </p:nvGrpSpPr>
        <p:grpSpPr>
          <a:xfrm>
            <a:off x="1348424" y="1390225"/>
            <a:ext cx="2424044" cy="1219200"/>
            <a:chOff x="5101193" y="3086100"/>
            <a:chExt cx="3902960" cy="2286000"/>
          </a:xfrm>
        </p:grpSpPr>
        <p:sp>
          <p:nvSpPr>
            <p:cNvPr id="27" name="Rectangle 26">
              <a:extLst>
                <a:ext uri="{FF2B5EF4-FFF2-40B4-BE49-F238E27FC236}">
                  <a16:creationId xmlns:a16="http://schemas.microsoft.com/office/drawing/2014/main" id="{805C445E-C8D7-469E-A950-16D798AF9216}"/>
                </a:ext>
              </a:extLst>
            </p:cNvPr>
            <p:cNvSpPr/>
            <p:nvPr/>
          </p:nvSpPr>
          <p:spPr>
            <a:xfrm rot="16200000">
              <a:off x="5934851" y="2302798"/>
              <a:ext cx="2286000" cy="38526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28" name="Rectangle 27">
              <a:extLst>
                <a:ext uri="{FF2B5EF4-FFF2-40B4-BE49-F238E27FC236}">
                  <a16:creationId xmlns:a16="http://schemas.microsoft.com/office/drawing/2014/main" id="{3CAC23C7-98B6-4B1D-9342-5E371D22F354}"/>
                </a:ext>
              </a:extLst>
            </p:cNvPr>
            <p:cNvSpPr/>
            <p:nvPr/>
          </p:nvSpPr>
          <p:spPr>
            <a:xfrm>
              <a:off x="5101193" y="3691759"/>
              <a:ext cx="3841048" cy="865622"/>
            </a:xfrm>
            <a:prstGeom prst="rect">
              <a:avLst/>
            </a:prstGeom>
            <a:ln>
              <a:noFill/>
            </a:ln>
          </p:spPr>
          <p:txBody>
            <a:bodyPr wrap="square">
              <a:spAutoFit/>
            </a:bodyPr>
            <a:lstStyle/>
            <a:p>
              <a:pPr algn="ctr" defTabSz="914446"/>
              <a:r>
                <a:rPr lang="en-US" sz="2400" b="1" dirty="0">
                  <a:solidFill>
                    <a:srgbClr val="F2F2F5"/>
                  </a:solidFill>
                  <a:latin typeface="Roboto"/>
                </a:rPr>
                <a:t>Your Code</a:t>
              </a:r>
              <a:endParaRPr lang="uk-UA" sz="2400" b="1" dirty="0">
                <a:solidFill>
                  <a:srgbClr val="F2F2F5"/>
                </a:solidFill>
                <a:latin typeface="Roboto"/>
              </a:endParaRPr>
            </a:p>
          </p:txBody>
        </p:sp>
      </p:grpSp>
      <p:grpSp>
        <p:nvGrpSpPr>
          <p:cNvPr id="43" name="Group 42">
            <a:extLst>
              <a:ext uri="{FF2B5EF4-FFF2-40B4-BE49-F238E27FC236}">
                <a16:creationId xmlns:a16="http://schemas.microsoft.com/office/drawing/2014/main" id="{6CDC097F-F545-4D1C-B8CF-9092671D3B7F}"/>
              </a:ext>
            </a:extLst>
          </p:cNvPr>
          <p:cNvGrpSpPr/>
          <p:nvPr/>
        </p:nvGrpSpPr>
        <p:grpSpPr>
          <a:xfrm>
            <a:off x="4877905" y="1390225"/>
            <a:ext cx="2435651" cy="1219200"/>
            <a:chOff x="9232753" y="3086100"/>
            <a:chExt cx="2297206" cy="2286000"/>
          </a:xfrm>
        </p:grpSpPr>
        <p:sp>
          <p:nvSpPr>
            <p:cNvPr id="44" name="Rectangle 43">
              <a:extLst>
                <a:ext uri="{FF2B5EF4-FFF2-40B4-BE49-F238E27FC236}">
                  <a16:creationId xmlns:a16="http://schemas.microsoft.com/office/drawing/2014/main" id="{C0405149-1F88-471A-97C2-663BA19D7171}"/>
                </a:ext>
              </a:extLst>
            </p:cNvPr>
            <p:cNvSpPr/>
            <p:nvPr/>
          </p:nvSpPr>
          <p:spPr>
            <a:xfrm>
              <a:off x="9232753" y="3086100"/>
              <a:ext cx="2286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45" name="Rectangle 44">
              <a:extLst>
                <a:ext uri="{FF2B5EF4-FFF2-40B4-BE49-F238E27FC236}">
                  <a16:creationId xmlns:a16="http://schemas.microsoft.com/office/drawing/2014/main" id="{684CA9DA-A844-4184-A254-E5352D00F4B4}"/>
                </a:ext>
              </a:extLst>
            </p:cNvPr>
            <p:cNvSpPr/>
            <p:nvPr/>
          </p:nvSpPr>
          <p:spPr>
            <a:xfrm>
              <a:off x="9243959" y="3458451"/>
              <a:ext cx="2286000" cy="1558119"/>
            </a:xfrm>
            <a:prstGeom prst="rect">
              <a:avLst/>
            </a:prstGeom>
            <a:ln>
              <a:noFill/>
            </a:ln>
          </p:spPr>
          <p:txBody>
            <a:bodyPr wrap="square">
              <a:spAutoFit/>
            </a:bodyPr>
            <a:lstStyle/>
            <a:p>
              <a:pPr algn="ctr" defTabSz="914446"/>
              <a:r>
                <a:rPr lang="en-US" sz="2400" b="1" dirty="0">
                  <a:solidFill>
                    <a:srgbClr val="F2F2F5"/>
                  </a:solidFill>
                  <a:latin typeface="Roboto"/>
                </a:rPr>
                <a:t>Community Code</a:t>
              </a:r>
              <a:endParaRPr lang="uk-UA" sz="2400" b="1" dirty="0">
                <a:solidFill>
                  <a:srgbClr val="F2F2F5"/>
                </a:solidFill>
                <a:latin typeface="Roboto"/>
              </a:endParaRPr>
            </a:p>
          </p:txBody>
        </p:sp>
      </p:grpSp>
      <p:sp>
        <p:nvSpPr>
          <p:cNvPr id="55" name="TextBox 54">
            <a:extLst>
              <a:ext uri="{FF2B5EF4-FFF2-40B4-BE49-F238E27FC236}">
                <a16:creationId xmlns:a16="http://schemas.microsoft.com/office/drawing/2014/main" id="{D27BA449-97FF-4EDF-89D1-A2E652790855}"/>
              </a:ext>
            </a:extLst>
          </p:cNvPr>
          <p:cNvSpPr txBox="1"/>
          <p:nvPr/>
        </p:nvSpPr>
        <p:spPr>
          <a:xfrm>
            <a:off x="4049960" y="1480450"/>
            <a:ext cx="527709" cy="830997"/>
          </a:xfrm>
          <a:prstGeom prst="rect">
            <a:avLst/>
          </a:prstGeom>
          <a:noFill/>
        </p:spPr>
        <p:txBody>
          <a:bodyPr wrap="none" rtlCol="0">
            <a:spAutoFit/>
          </a:bodyPr>
          <a:lstStyle/>
          <a:p>
            <a:pPr defTabSz="914446"/>
            <a:r>
              <a:rPr lang="en-US" sz="4800" b="1" dirty="0">
                <a:solidFill>
                  <a:srgbClr val="858591"/>
                </a:solidFill>
                <a:latin typeface="Roboto"/>
              </a:rPr>
              <a:t>+</a:t>
            </a:r>
          </a:p>
        </p:txBody>
      </p:sp>
      <p:sp>
        <p:nvSpPr>
          <p:cNvPr id="72" name="Rectangle 71">
            <a:extLst>
              <a:ext uri="{FF2B5EF4-FFF2-40B4-BE49-F238E27FC236}">
                <a16:creationId xmlns:a16="http://schemas.microsoft.com/office/drawing/2014/main" id="{7C49522E-D33E-4EDD-BE8C-1D7F6EEA2008}"/>
              </a:ext>
            </a:extLst>
          </p:cNvPr>
          <p:cNvSpPr/>
          <p:nvPr/>
        </p:nvSpPr>
        <p:spPr>
          <a:xfrm rot="16200000">
            <a:off x="9005777" y="797336"/>
            <a:ext cx="1219200" cy="23927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73" name="Rectangle 72">
            <a:extLst>
              <a:ext uri="{FF2B5EF4-FFF2-40B4-BE49-F238E27FC236}">
                <a16:creationId xmlns:a16="http://schemas.microsoft.com/office/drawing/2014/main" id="{C3B051CD-0F02-4FF4-822B-5A396161BDD6}"/>
              </a:ext>
            </a:extLst>
          </p:cNvPr>
          <p:cNvSpPr/>
          <p:nvPr/>
        </p:nvSpPr>
        <p:spPr>
          <a:xfrm>
            <a:off x="8708513" y="1582708"/>
            <a:ext cx="1972784" cy="830997"/>
          </a:xfrm>
          <a:prstGeom prst="rect">
            <a:avLst/>
          </a:prstGeom>
          <a:ln>
            <a:noFill/>
          </a:ln>
        </p:spPr>
        <p:txBody>
          <a:bodyPr wrap="square">
            <a:spAutoFit/>
          </a:bodyPr>
          <a:lstStyle/>
          <a:p>
            <a:pPr algn="ctr" defTabSz="914446"/>
            <a:r>
              <a:rPr lang="en-US" sz="2400" b="1" dirty="0">
                <a:solidFill>
                  <a:srgbClr val="F2F2F5"/>
                </a:solidFill>
                <a:latin typeface="Roboto"/>
              </a:rPr>
              <a:t>Node </a:t>
            </a:r>
          </a:p>
          <a:p>
            <a:pPr algn="ctr" defTabSz="914446"/>
            <a:r>
              <a:rPr lang="en-US" sz="2400" b="1" dirty="0">
                <a:solidFill>
                  <a:srgbClr val="F2F2F5"/>
                </a:solidFill>
                <a:latin typeface="Roboto"/>
              </a:rPr>
              <a:t>Libraries</a:t>
            </a:r>
            <a:endParaRPr lang="uk-UA" sz="2400" b="1" dirty="0">
              <a:solidFill>
                <a:srgbClr val="F2F2F5"/>
              </a:solidFill>
              <a:latin typeface="Roboto"/>
            </a:endParaRPr>
          </a:p>
        </p:txBody>
      </p:sp>
      <p:sp>
        <p:nvSpPr>
          <p:cNvPr id="74" name="TextBox 73">
            <a:extLst>
              <a:ext uri="{FF2B5EF4-FFF2-40B4-BE49-F238E27FC236}">
                <a16:creationId xmlns:a16="http://schemas.microsoft.com/office/drawing/2014/main" id="{9DF9409C-283C-4843-998F-BF3E00DA9C61}"/>
              </a:ext>
            </a:extLst>
          </p:cNvPr>
          <p:cNvSpPr txBox="1"/>
          <p:nvPr/>
        </p:nvSpPr>
        <p:spPr>
          <a:xfrm>
            <a:off x="7585107" y="1448242"/>
            <a:ext cx="527709" cy="830997"/>
          </a:xfrm>
          <a:prstGeom prst="rect">
            <a:avLst/>
          </a:prstGeom>
          <a:noFill/>
        </p:spPr>
        <p:txBody>
          <a:bodyPr wrap="none" rtlCol="0">
            <a:spAutoFit/>
          </a:bodyPr>
          <a:lstStyle/>
          <a:p>
            <a:pPr defTabSz="914446"/>
            <a:r>
              <a:rPr lang="en-US" sz="4800" b="1" dirty="0">
                <a:solidFill>
                  <a:srgbClr val="858591"/>
                </a:solidFill>
                <a:latin typeface="Roboto"/>
              </a:rPr>
              <a:t>+</a:t>
            </a:r>
          </a:p>
        </p:txBody>
      </p:sp>
      <p:sp>
        <p:nvSpPr>
          <p:cNvPr id="75" name="TextBox 74">
            <a:extLst>
              <a:ext uri="{FF2B5EF4-FFF2-40B4-BE49-F238E27FC236}">
                <a16:creationId xmlns:a16="http://schemas.microsoft.com/office/drawing/2014/main" id="{1C11984E-04C3-47E8-8B95-100040BD0B3C}"/>
              </a:ext>
            </a:extLst>
          </p:cNvPr>
          <p:cNvSpPr txBox="1"/>
          <p:nvPr/>
        </p:nvSpPr>
        <p:spPr>
          <a:xfrm>
            <a:off x="1604190" y="2980470"/>
            <a:ext cx="527709" cy="830997"/>
          </a:xfrm>
          <a:prstGeom prst="rect">
            <a:avLst/>
          </a:prstGeom>
          <a:noFill/>
        </p:spPr>
        <p:txBody>
          <a:bodyPr wrap="none" rtlCol="0">
            <a:spAutoFit/>
          </a:bodyPr>
          <a:lstStyle/>
          <a:p>
            <a:pPr defTabSz="914446"/>
            <a:r>
              <a:rPr lang="en-US" sz="4800" b="1" dirty="0">
                <a:solidFill>
                  <a:srgbClr val="858591"/>
                </a:solidFill>
                <a:latin typeface="Roboto"/>
              </a:rPr>
              <a:t>+</a:t>
            </a:r>
          </a:p>
        </p:txBody>
      </p:sp>
      <p:sp>
        <p:nvSpPr>
          <p:cNvPr id="77" name="Rectangle 76">
            <a:extLst>
              <a:ext uri="{FF2B5EF4-FFF2-40B4-BE49-F238E27FC236}">
                <a16:creationId xmlns:a16="http://schemas.microsoft.com/office/drawing/2014/main" id="{A69B6C32-7108-4065-B53D-76A4C4E5631F}"/>
              </a:ext>
            </a:extLst>
          </p:cNvPr>
          <p:cNvSpPr/>
          <p:nvPr/>
        </p:nvSpPr>
        <p:spPr>
          <a:xfrm>
            <a:off x="2229935" y="3151247"/>
            <a:ext cx="6720102" cy="483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dirty="0">
              <a:solidFill>
                <a:srgbClr val="F2F2F5"/>
              </a:solidFill>
              <a:latin typeface="Roboto"/>
            </a:endParaRPr>
          </a:p>
        </p:txBody>
      </p:sp>
      <p:sp>
        <p:nvSpPr>
          <p:cNvPr id="78" name="Rectangle 77">
            <a:extLst>
              <a:ext uri="{FF2B5EF4-FFF2-40B4-BE49-F238E27FC236}">
                <a16:creationId xmlns:a16="http://schemas.microsoft.com/office/drawing/2014/main" id="{F236FC17-0D46-4E2D-A25F-01FF2E15C8D8}"/>
              </a:ext>
            </a:extLst>
          </p:cNvPr>
          <p:cNvSpPr/>
          <p:nvPr/>
        </p:nvSpPr>
        <p:spPr>
          <a:xfrm>
            <a:off x="3224495" y="3144618"/>
            <a:ext cx="4167488" cy="502766"/>
          </a:xfrm>
          <a:prstGeom prst="rect">
            <a:avLst/>
          </a:prstGeom>
          <a:ln>
            <a:noFill/>
          </a:ln>
        </p:spPr>
        <p:txBody>
          <a:bodyPr wrap="square">
            <a:spAutoFit/>
          </a:bodyPr>
          <a:lstStyle/>
          <a:p>
            <a:pPr algn="ctr" defTabSz="914446"/>
            <a:r>
              <a:rPr lang="en-US" sz="2667" b="1" dirty="0">
                <a:solidFill>
                  <a:srgbClr val="F2F2F5"/>
                </a:solidFill>
                <a:latin typeface="Roboto"/>
              </a:rPr>
              <a:t>Node Engine</a:t>
            </a:r>
            <a:endParaRPr lang="uk-UA" sz="2667" b="1" dirty="0">
              <a:solidFill>
                <a:srgbClr val="F2F2F5"/>
              </a:solidFill>
              <a:latin typeface="Roboto"/>
            </a:endParaRPr>
          </a:p>
        </p:txBody>
      </p:sp>
      <p:sp>
        <p:nvSpPr>
          <p:cNvPr id="80" name="TextBox 79">
            <a:extLst>
              <a:ext uri="{FF2B5EF4-FFF2-40B4-BE49-F238E27FC236}">
                <a16:creationId xmlns:a16="http://schemas.microsoft.com/office/drawing/2014/main" id="{D8D7DCBD-E201-4010-92EF-6055B9C2B3A5}"/>
              </a:ext>
            </a:extLst>
          </p:cNvPr>
          <p:cNvSpPr txBox="1"/>
          <p:nvPr/>
        </p:nvSpPr>
        <p:spPr>
          <a:xfrm>
            <a:off x="1604190" y="3656488"/>
            <a:ext cx="527709" cy="830997"/>
          </a:xfrm>
          <a:prstGeom prst="rect">
            <a:avLst/>
          </a:prstGeom>
          <a:noFill/>
        </p:spPr>
        <p:txBody>
          <a:bodyPr wrap="none" rtlCol="0">
            <a:spAutoFit/>
          </a:bodyPr>
          <a:lstStyle/>
          <a:p>
            <a:pPr defTabSz="914446"/>
            <a:r>
              <a:rPr lang="en-US" sz="4800" b="1" dirty="0">
                <a:solidFill>
                  <a:srgbClr val="858591"/>
                </a:solidFill>
                <a:latin typeface="Roboto"/>
              </a:rPr>
              <a:t>+</a:t>
            </a:r>
          </a:p>
        </p:txBody>
      </p:sp>
      <p:sp>
        <p:nvSpPr>
          <p:cNvPr id="84" name="Rectangle 83">
            <a:extLst>
              <a:ext uri="{FF2B5EF4-FFF2-40B4-BE49-F238E27FC236}">
                <a16:creationId xmlns:a16="http://schemas.microsoft.com/office/drawing/2014/main" id="{1CD42B93-1476-4497-AA5F-CAA1AB7BDD4B}"/>
              </a:ext>
            </a:extLst>
          </p:cNvPr>
          <p:cNvSpPr/>
          <p:nvPr/>
        </p:nvSpPr>
        <p:spPr>
          <a:xfrm>
            <a:off x="2213909" y="3837879"/>
            <a:ext cx="6720102" cy="48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dirty="0">
              <a:solidFill>
                <a:srgbClr val="F2F2F5"/>
              </a:solidFill>
              <a:latin typeface="Roboto"/>
            </a:endParaRPr>
          </a:p>
        </p:txBody>
      </p:sp>
      <p:sp>
        <p:nvSpPr>
          <p:cNvPr id="85" name="Rectangle 84">
            <a:extLst>
              <a:ext uri="{FF2B5EF4-FFF2-40B4-BE49-F238E27FC236}">
                <a16:creationId xmlns:a16="http://schemas.microsoft.com/office/drawing/2014/main" id="{E76683C2-F392-4081-A04F-45A503446774}"/>
              </a:ext>
            </a:extLst>
          </p:cNvPr>
          <p:cNvSpPr/>
          <p:nvPr/>
        </p:nvSpPr>
        <p:spPr>
          <a:xfrm>
            <a:off x="3208469" y="3831250"/>
            <a:ext cx="4167488" cy="502766"/>
          </a:xfrm>
          <a:prstGeom prst="rect">
            <a:avLst/>
          </a:prstGeom>
          <a:solidFill>
            <a:schemeClr val="accent1"/>
          </a:solidFill>
          <a:ln>
            <a:noFill/>
          </a:ln>
        </p:spPr>
        <p:txBody>
          <a:bodyPr wrap="square">
            <a:spAutoFit/>
          </a:bodyPr>
          <a:lstStyle/>
          <a:p>
            <a:pPr algn="ctr" defTabSz="914446"/>
            <a:r>
              <a:rPr lang="en-US" sz="2667" b="1" dirty="0">
                <a:solidFill>
                  <a:srgbClr val="F2F2F5"/>
                </a:solidFill>
                <a:latin typeface="Roboto"/>
              </a:rPr>
              <a:t>Web Application</a:t>
            </a:r>
            <a:endParaRPr lang="uk-UA" sz="2667" b="1" dirty="0">
              <a:solidFill>
                <a:srgbClr val="F2F2F5"/>
              </a:solidFill>
              <a:latin typeface="Roboto"/>
            </a:endParaRPr>
          </a:p>
        </p:txBody>
      </p:sp>
      <p:sp>
        <p:nvSpPr>
          <p:cNvPr id="86" name="Rectangle 85">
            <a:extLst>
              <a:ext uri="{FF2B5EF4-FFF2-40B4-BE49-F238E27FC236}">
                <a16:creationId xmlns:a16="http://schemas.microsoft.com/office/drawing/2014/main" id="{D7D57088-6256-4A11-AC6E-8C4D0B2E0858}"/>
              </a:ext>
            </a:extLst>
          </p:cNvPr>
          <p:cNvSpPr/>
          <p:nvPr/>
        </p:nvSpPr>
        <p:spPr>
          <a:xfrm>
            <a:off x="2213909" y="4571755"/>
            <a:ext cx="6720102" cy="483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dirty="0">
              <a:solidFill>
                <a:srgbClr val="F2F2F5"/>
              </a:solidFill>
              <a:latin typeface="Roboto"/>
            </a:endParaRPr>
          </a:p>
        </p:txBody>
      </p:sp>
      <p:sp>
        <p:nvSpPr>
          <p:cNvPr id="87" name="Rectangle 86">
            <a:extLst>
              <a:ext uri="{FF2B5EF4-FFF2-40B4-BE49-F238E27FC236}">
                <a16:creationId xmlns:a16="http://schemas.microsoft.com/office/drawing/2014/main" id="{C8395D55-C69B-4D15-8A57-508221E217F9}"/>
              </a:ext>
            </a:extLst>
          </p:cNvPr>
          <p:cNvSpPr/>
          <p:nvPr/>
        </p:nvSpPr>
        <p:spPr>
          <a:xfrm>
            <a:off x="3208469" y="4565126"/>
            <a:ext cx="4167488" cy="502766"/>
          </a:xfrm>
          <a:prstGeom prst="rect">
            <a:avLst/>
          </a:prstGeom>
          <a:ln>
            <a:noFill/>
          </a:ln>
        </p:spPr>
        <p:txBody>
          <a:bodyPr wrap="square">
            <a:spAutoFit/>
          </a:bodyPr>
          <a:lstStyle/>
          <a:p>
            <a:pPr algn="ctr" defTabSz="914446"/>
            <a:r>
              <a:rPr lang="en-US" sz="2667" b="1" dirty="0">
                <a:solidFill>
                  <a:srgbClr val="F2F2F5"/>
                </a:solidFill>
                <a:latin typeface="Roboto"/>
              </a:rPr>
              <a:t>Testing</a:t>
            </a:r>
            <a:endParaRPr lang="uk-UA" sz="2667" b="1" dirty="0">
              <a:solidFill>
                <a:srgbClr val="F2F2F5"/>
              </a:solidFill>
              <a:latin typeface="Roboto"/>
            </a:endParaRPr>
          </a:p>
        </p:txBody>
      </p:sp>
      <p:sp>
        <p:nvSpPr>
          <p:cNvPr id="88" name="TextBox 87">
            <a:extLst>
              <a:ext uri="{FF2B5EF4-FFF2-40B4-BE49-F238E27FC236}">
                <a16:creationId xmlns:a16="http://schemas.microsoft.com/office/drawing/2014/main" id="{A5FFC759-6E66-4826-BAAC-BF7D0EA88D67}"/>
              </a:ext>
            </a:extLst>
          </p:cNvPr>
          <p:cNvSpPr txBox="1"/>
          <p:nvPr/>
        </p:nvSpPr>
        <p:spPr>
          <a:xfrm>
            <a:off x="1604190" y="4400978"/>
            <a:ext cx="527709" cy="830997"/>
          </a:xfrm>
          <a:prstGeom prst="rect">
            <a:avLst/>
          </a:prstGeom>
          <a:noFill/>
        </p:spPr>
        <p:txBody>
          <a:bodyPr wrap="none" rtlCol="0">
            <a:spAutoFit/>
          </a:bodyPr>
          <a:lstStyle/>
          <a:p>
            <a:pPr defTabSz="914446"/>
            <a:r>
              <a:rPr lang="en-US" sz="4800" b="1" dirty="0">
                <a:solidFill>
                  <a:srgbClr val="858591"/>
                </a:solidFill>
                <a:latin typeface="Roboto"/>
              </a:rPr>
              <a:t>+</a:t>
            </a:r>
          </a:p>
        </p:txBody>
      </p:sp>
      <p:sp>
        <p:nvSpPr>
          <p:cNvPr id="89" name="TextBox 88">
            <a:extLst>
              <a:ext uri="{FF2B5EF4-FFF2-40B4-BE49-F238E27FC236}">
                <a16:creationId xmlns:a16="http://schemas.microsoft.com/office/drawing/2014/main" id="{335B8C7B-CF31-4C3B-A866-5CEDE623B97B}"/>
              </a:ext>
            </a:extLst>
          </p:cNvPr>
          <p:cNvSpPr txBox="1"/>
          <p:nvPr/>
        </p:nvSpPr>
        <p:spPr>
          <a:xfrm>
            <a:off x="1620216" y="5080430"/>
            <a:ext cx="527709" cy="830997"/>
          </a:xfrm>
          <a:prstGeom prst="rect">
            <a:avLst/>
          </a:prstGeom>
          <a:noFill/>
        </p:spPr>
        <p:txBody>
          <a:bodyPr wrap="none" rtlCol="0">
            <a:spAutoFit/>
          </a:bodyPr>
          <a:lstStyle/>
          <a:p>
            <a:pPr defTabSz="914446"/>
            <a:r>
              <a:rPr lang="en-US" sz="4800" b="1" dirty="0">
                <a:solidFill>
                  <a:srgbClr val="858591"/>
                </a:solidFill>
                <a:latin typeface="Roboto"/>
              </a:rPr>
              <a:t>+</a:t>
            </a:r>
          </a:p>
        </p:txBody>
      </p:sp>
      <p:sp>
        <p:nvSpPr>
          <p:cNvPr id="90" name="Rectangle 89">
            <a:extLst>
              <a:ext uri="{FF2B5EF4-FFF2-40B4-BE49-F238E27FC236}">
                <a16:creationId xmlns:a16="http://schemas.microsoft.com/office/drawing/2014/main" id="{15326080-9B2A-479D-8471-E695BE75960A}"/>
              </a:ext>
            </a:extLst>
          </p:cNvPr>
          <p:cNvSpPr/>
          <p:nvPr/>
        </p:nvSpPr>
        <p:spPr>
          <a:xfrm>
            <a:off x="2229935" y="5261821"/>
            <a:ext cx="6720102" cy="48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dirty="0">
              <a:solidFill>
                <a:srgbClr val="F2F2F5"/>
              </a:solidFill>
              <a:latin typeface="Roboto"/>
            </a:endParaRPr>
          </a:p>
        </p:txBody>
      </p:sp>
      <p:sp>
        <p:nvSpPr>
          <p:cNvPr id="91" name="Rectangle 90">
            <a:extLst>
              <a:ext uri="{FF2B5EF4-FFF2-40B4-BE49-F238E27FC236}">
                <a16:creationId xmlns:a16="http://schemas.microsoft.com/office/drawing/2014/main" id="{649900F4-5850-4AB6-8B76-9E7E613A128F}"/>
              </a:ext>
            </a:extLst>
          </p:cNvPr>
          <p:cNvSpPr/>
          <p:nvPr/>
        </p:nvSpPr>
        <p:spPr>
          <a:xfrm>
            <a:off x="3224495" y="5255192"/>
            <a:ext cx="4167488" cy="502766"/>
          </a:xfrm>
          <a:prstGeom prst="rect">
            <a:avLst/>
          </a:prstGeom>
          <a:solidFill>
            <a:schemeClr val="accent1"/>
          </a:solidFill>
          <a:ln>
            <a:noFill/>
          </a:ln>
        </p:spPr>
        <p:txBody>
          <a:bodyPr wrap="square">
            <a:spAutoFit/>
          </a:bodyPr>
          <a:lstStyle/>
          <a:p>
            <a:pPr algn="ctr" defTabSz="914446"/>
            <a:r>
              <a:rPr lang="en-US" sz="2667" b="1" dirty="0">
                <a:solidFill>
                  <a:srgbClr val="F2F2F5"/>
                </a:solidFill>
                <a:latin typeface="Roboto"/>
              </a:rPr>
              <a:t>Production Setup</a:t>
            </a:r>
            <a:endParaRPr lang="uk-UA" sz="2667" b="1" dirty="0">
              <a:solidFill>
                <a:srgbClr val="F2F2F5"/>
              </a:solidFill>
              <a:latin typeface="Roboto"/>
            </a:endParaRPr>
          </a:p>
        </p:txBody>
      </p:sp>
      <p:sp>
        <p:nvSpPr>
          <p:cNvPr id="92" name="TextBox 91">
            <a:extLst>
              <a:ext uri="{FF2B5EF4-FFF2-40B4-BE49-F238E27FC236}">
                <a16:creationId xmlns:a16="http://schemas.microsoft.com/office/drawing/2014/main" id="{81C0025F-C445-448E-BF28-5F49501F5122}"/>
              </a:ext>
            </a:extLst>
          </p:cNvPr>
          <p:cNvSpPr txBox="1"/>
          <p:nvPr/>
        </p:nvSpPr>
        <p:spPr>
          <a:xfrm>
            <a:off x="1665352" y="5974077"/>
            <a:ext cx="516488" cy="830997"/>
          </a:xfrm>
          <a:prstGeom prst="rect">
            <a:avLst/>
          </a:prstGeom>
          <a:noFill/>
        </p:spPr>
        <p:txBody>
          <a:bodyPr wrap="none" rtlCol="0">
            <a:spAutoFit/>
          </a:bodyPr>
          <a:lstStyle/>
          <a:p>
            <a:pPr defTabSz="914446"/>
            <a:r>
              <a:rPr lang="en-US" sz="4800" b="1" dirty="0">
                <a:solidFill>
                  <a:srgbClr val="858591"/>
                </a:solidFill>
                <a:latin typeface="Roboto"/>
              </a:rPr>
              <a:t>=</a:t>
            </a:r>
          </a:p>
        </p:txBody>
      </p:sp>
      <p:sp>
        <p:nvSpPr>
          <p:cNvPr id="93" name="Rectangle 92">
            <a:extLst>
              <a:ext uri="{FF2B5EF4-FFF2-40B4-BE49-F238E27FC236}">
                <a16:creationId xmlns:a16="http://schemas.microsoft.com/office/drawing/2014/main" id="{BE56C393-2D38-49F8-B2CF-5D00E14940CB}"/>
              </a:ext>
            </a:extLst>
          </p:cNvPr>
          <p:cNvSpPr/>
          <p:nvPr/>
        </p:nvSpPr>
        <p:spPr>
          <a:xfrm>
            <a:off x="2541220" y="6132237"/>
            <a:ext cx="5877773" cy="483900"/>
          </a:xfrm>
          <a:prstGeom prst="rect">
            <a:avLst/>
          </a:prstGeom>
          <a:solidFill>
            <a:srgbClr val="0A0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b="1" dirty="0">
                <a:solidFill>
                  <a:srgbClr val="F2F2F5"/>
                </a:solidFill>
                <a:latin typeface="Roboto"/>
              </a:rPr>
              <a:t>Great Solution</a:t>
            </a:r>
            <a:endParaRPr lang="uk-UA" sz="2400" b="1" dirty="0">
              <a:solidFill>
                <a:srgbClr val="F2F2F5"/>
              </a:solidFill>
              <a:latin typeface="Roboto"/>
            </a:endParaRPr>
          </a:p>
        </p:txBody>
      </p:sp>
      <p:sp>
        <p:nvSpPr>
          <p:cNvPr id="29" name="Speech Bubble: Rectangle with Corners Rounded 28">
            <a:extLst>
              <a:ext uri="{FF2B5EF4-FFF2-40B4-BE49-F238E27FC236}">
                <a16:creationId xmlns:a16="http://schemas.microsoft.com/office/drawing/2014/main" id="{F231FB8F-7DA7-4922-AE1C-F402B1AA0E4D}"/>
              </a:ext>
            </a:extLst>
          </p:cNvPr>
          <p:cNvSpPr/>
          <p:nvPr/>
        </p:nvSpPr>
        <p:spPr>
          <a:xfrm>
            <a:off x="9772954" y="2953375"/>
            <a:ext cx="2077616" cy="1654629"/>
          </a:xfrm>
          <a:prstGeom prst="wedgeRoundRectCallout">
            <a:avLst>
              <a:gd name="adj1" fmla="val -71895"/>
              <a:gd name="adj2" fmla="val 19455"/>
              <a:gd name="adj3" fmla="val 16667"/>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3" name="TextBox 2">
            <a:extLst>
              <a:ext uri="{FF2B5EF4-FFF2-40B4-BE49-F238E27FC236}">
                <a16:creationId xmlns:a16="http://schemas.microsoft.com/office/drawing/2014/main" id="{537D5E06-4441-4D20-81B7-484FD414BC70}"/>
              </a:ext>
            </a:extLst>
          </p:cNvPr>
          <p:cNvSpPr txBox="1"/>
          <p:nvPr/>
        </p:nvSpPr>
        <p:spPr>
          <a:xfrm>
            <a:off x="9945097" y="3184852"/>
            <a:ext cx="1689583" cy="1200329"/>
          </a:xfrm>
          <a:prstGeom prst="rect">
            <a:avLst/>
          </a:prstGeom>
          <a:noFill/>
        </p:spPr>
        <p:txBody>
          <a:bodyPr wrap="square" rtlCol="0">
            <a:spAutoFit/>
          </a:bodyPr>
          <a:lstStyle/>
          <a:p>
            <a:pPr defTabSz="914446"/>
            <a:r>
              <a:rPr lang="en-US" sz="2400" dirty="0">
                <a:solidFill>
                  <a:srgbClr val="0A091B"/>
                </a:solidFill>
                <a:latin typeface="Roboto"/>
              </a:rPr>
              <a:t>Let’s discuss this now</a:t>
            </a:r>
          </a:p>
        </p:txBody>
      </p:sp>
    </p:spTree>
    <p:extLst>
      <p:ext uri="{BB962C8B-B14F-4D97-AF65-F5344CB8AC3E}">
        <p14:creationId xmlns:p14="http://schemas.microsoft.com/office/powerpoint/2010/main" val="63944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92DCED-B0C4-4ED4-821C-51C37EC19F55}"/>
              </a:ext>
            </a:extLst>
          </p:cNvPr>
          <p:cNvSpPr>
            <a:spLocks noGrp="1"/>
          </p:cNvSpPr>
          <p:nvPr>
            <p:ph type="title"/>
          </p:nvPr>
        </p:nvSpPr>
        <p:spPr>
          <a:xfrm>
            <a:off x="691147" y="487890"/>
            <a:ext cx="5287211" cy="507831"/>
          </a:xfrm>
        </p:spPr>
        <p:txBody>
          <a:bodyPr/>
          <a:lstStyle/>
          <a:p>
            <a:r>
              <a:rPr lang="en-US" dirty="0">
                <a:solidFill>
                  <a:srgbClr val="00B0F0"/>
                </a:solidFill>
              </a:rPr>
              <a:t>Anatomy Of Any Web App</a:t>
            </a:r>
          </a:p>
        </p:txBody>
      </p:sp>
      <p:pic>
        <p:nvPicPr>
          <p:cNvPr id="9" name="Picture 8">
            <a:extLst>
              <a:ext uri="{FF2B5EF4-FFF2-40B4-BE49-F238E27FC236}">
                <a16:creationId xmlns:a16="http://schemas.microsoft.com/office/drawing/2014/main" id="{FA5A940A-F52D-4427-ADDB-73D8DF20C37D}"/>
              </a:ext>
            </a:extLst>
          </p:cNvPr>
          <p:cNvPicPr>
            <a:picLocks noChangeAspect="1"/>
          </p:cNvPicPr>
          <p:nvPr/>
        </p:nvPicPr>
        <p:blipFill rotWithShape="1">
          <a:blip r:embed="rId3">
            <a:clrChange>
              <a:clrFrom>
                <a:srgbClr val="FFFFFF"/>
              </a:clrFrom>
              <a:clrTo>
                <a:srgbClr val="FFFFFF">
                  <a:alpha val="0"/>
                </a:srgbClr>
              </a:clrTo>
            </a:clrChange>
          </a:blip>
          <a:srcRect r="45439" b="41513"/>
          <a:stretch/>
        </p:blipFill>
        <p:spPr>
          <a:xfrm>
            <a:off x="691148" y="1186701"/>
            <a:ext cx="10484853" cy="5619595"/>
          </a:xfrm>
          <a:prstGeom prst="rect">
            <a:avLst/>
          </a:prstGeom>
        </p:spPr>
      </p:pic>
    </p:spTree>
    <p:extLst>
      <p:ext uri="{BB962C8B-B14F-4D97-AF65-F5344CB8AC3E}">
        <p14:creationId xmlns:p14="http://schemas.microsoft.com/office/powerpoint/2010/main" val="4177098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7">
            <a:extLst>
              <a:ext uri="{FF2B5EF4-FFF2-40B4-BE49-F238E27FC236}">
                <a16:creationId xmlns:a16="http://schemas.microsoft.com/office/drawing/2014/main" id="{82350F59-59D8-423B-83E4-EA15EFA57784}"/>
              </a:ext>
            </a:extLst>
          </p:cNvPr>
          <p:cNvSpPr txBox="1">
            <a:spLocks/>
          </p:cNvSpPr>
          <p:nvPr/>
        </p:nvSpPr>
        <p:spPr>
          <a:xfrm>
            <a:off x="594709" y="1459010"/>
            <a:ext cx="4264783" cy="535531"/>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pPr defTabSz="914446"/>
            <a:r>
              <a:rPr lang="en-US" sz="3200" dirty="0">
                <a:solidFill>
                  <a:srgbClr val="F2F2F5"/>
                </a:solidFill>
                <a:latin typeface="Roboto"/>
              </a:rPr>
              <a:t>#must #quick-start</a:t>
            </a:r>
          </a:p>
        </p:txBody>
      </p:sp>
      <p:grpSp>
        <p:nvGrpSpPr>
          <p:cNvPr id="3" name="Group 2">
            <a:extLst>
              <a:ext uri="{FF2B5EF4-FFF2-40B4-BE49-F238E27FC236}">
                <a16:creationId xmlns:a16="http://schemas.microsoft.com/office/drawing/2014/main" id="{3F7CF112-7D44-4226-99FF-A66E6EE152D6}"/>
              </a:ext>
            </a:extLst>
          </p:cNvPr>
          <p:cNvGrpSpPr/>
          <p:nvPr/>
        </p:nvGrpSpPr>
        <p:grpSpPr>
          <a:xfrm>
            <a:off x="594709" y="1106432"/>
            <a:ext cx="9611737" cy="5751568"/>
            <a:chOff x="892063" y="1659648"/>
            <a:chExt cx="14417606" cy="8627352"/>
          </a:xfrm>
        </p:grpSpPr>
        <p:pic>
          <p:nvPicPr>
            <p:cNvPr id="4" name="Picture 3">
              <a:extLst>
                <a:ext uri="{FF2B5EF4-FFF2-40B4-BE49-F238E27FC236}">
                  <a16:creationId xmlns:a16="http://schemas.microsoft.com/office/drawing/2014/main" id="{521D5C74-DA56-41D0-81C5-93BB26543DEF}"/>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49" r="36735" b="24536"/>
            <a:stretch/>
          </p:blipFill>
          <p:spPr>
            <a:xfrm>
              <a:off x="892063" y="1659648"/>
              <a:ext cx="14417606" cy="8627352"/>
            </a:xfrm>
            <a:prstGeom prst="rect">
              <a:avLst/>
            </a:prstGeom>
          </p:spPr>
        </p:pic>
        <p:sp>
          <p:nvSpPr>
            <p:cNvPr id="8" name="Speech Bubble: Rectangle with Corners Rounded 7">
              <a:extLst>
                <a:ext uri="{FF2B5EF4-FFF2-40B4-BE49-F238E27FC236}">
                  <a16:creationId xmlns:a16="http://schemas.microsoft.com/office/drawing/2014/main" id="{E0493EAD-CABC-4AA3-8456-F0AABF73138E}"/>
                </a:ext>
              </a:extLst>
            </p:cNvPr>
            <p:cNvSpPr/>
            <p:nvPr/>
          </p:nvSpPr>
          <p:spPr>
            <a:xfrm>
              <a:off x="6292369" y="2673192"/>
              <a:ext cx="1826112" cy="946724"/>
            </a:xfrm>
            <a:prstGeom prst="wedgeRoundRectCallout">
              <a:avLst>
                <a:gd name="adj1" fmla="val -62791"/>
                <a:gd name="adj2" fmla="val 47260"/>
                <a:gd name="adj3" fmla="val 16667"/>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9" name="TextBox 8">
              <a:extLst>
                <a:ext uri="{FF2B5EF4-FFF2-40B4-BE49-F238E27FC236}">
                  <a16:creationId xmlns:a16="http://schemas.microsoft.com/office/drawing/2014/main" id="{AFB0FC93-803D-4762-9E91-406A451362E4}"/>
                </a:ext>
              </a:extLst>
            </p:cNvPr>
            <p:cNvSpPr txBox="1"/>
            <p:nvPr/>
          </p:nvSpPr>
          <p:spPr>
            <a:xfrm>
              <a:off x="6462900" y="2810408"/>
              <a:ext cx="1655582" cy="569484"/>
            </a:xfrm>
            <a:prstGeom prst="rect">
              <a:avLst/>
            </a:prstGeom>
            <a:noFill/>
          </p:spPr>
          <p:txBody>
            <a:bodyPr wrap="square" rtlCol="0">
              <a:spAutoFit/>
            </a:bodyPr>
            <a:lstStyle/>
            <a:p>
              <a:pPr defTabSz="914446"/>
              <a:r>
                <a:rPr lang="en-US" sz="1867" dirty="0">
                  <a:solidFill>
                    <a:srgbClr val="0A091B"/>
                  </a:solidFill>
                  <a:latin typeface="Roboto"/>
                </a:rPr>
                <a:t>Express</a:t>
              </a:r>
            </a:p>
          </p:txBody>
        </p:sp>
      </p:grpSp>
      <p:sp>
        <p:nvSpPr>
          <p:cNvPr id="2" name="Title 1">
            <a:extLst>
              <a:ext uri="{FF2B5EF4-FFF2-40B4-BE49-F238E27FC236}">
                <a16:creationId xmlns:a16="http://schemas.microsoft.com/office/drawing/2014/main" id="{9936097C-CA89-41F6-B670-7800D7694E6D}"/>
              </a:ext>
            </a:extLst>
          </p:cNvPr>
          <p:cNvSpPr>
            <a:spLocks noGrp="1"/>
          </p:cNvSpPr>
          <p:nvPr>
            <p:ph type="title"/>
          </p:nvPr>
        </p:nvSpPr>
        <p:spPr>
          <a:xfrm>
            <a:off x="594709" y="451202"/>
            <a:ext cx="7471229" cy="507831"/>
          </a:xfrm>
        </p:spPr>
        <p:txBody>
          <a:bodyPr/>
          <a:lstStyle/>
          <a:p>
            <a:r>
              <a:rPr lang="en-US" dirty="0"/>
              <a:t>Express Coverage</a:t>
            </a:r>
          </a:p>
        </p:txBody>
      </p:sp>
      <p:sp>
        <p:nvSpPr>
          <p:cNvPr id="5" name="Rectangle 4">
            <a:extLst>
              <a:ext uri="{FF2B5EF4-FFF2-40B4-BE49-F238E27FC236}">
                <a16:creationId xmlns:a16="http://schemas.microsoft.com/office/drawing/2014/main" id="{FB637CA1-FB1F-4BFD-917E-04AC82DBC3FC}"/>
              </a:ext>
            </a:extLst>
          </p:cNvPr>
          <p:cNvSpPr/>
          <p:nvPr/>
        </p:nvSpPr>
        <p:spPr>
          <a:xfrm>
            <a:off x="937492" y="2481075"/>
            <a:ext cx="4567381" cy="1019507"/>
          </a:xfrm>
          <a:prstGeom prst="rect">
            <a:avLst/>
          </a:prstGeom>
          <a:solidFill>
            <a:srgbClr val="00B0F0">
              <a:alpha val="54902"/>
            </a:srgb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Tree>
    <p:extLst>
      <p:ext uri="{BB962C8B-B14F-4D97-AF65-F5344CB8AC3E}">
        <p14:creationId xmlns:p14="http://schemas.microsoft.com/office/powerpoint/2010/main" val="3224687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79A5FA4-1A78-4E05-8C97-E96B8BEF243B}"/>
              </a:ext>
            </a:extLst>
          </p:cNvPr>
          <p:cNvPicPr>
            <a:picLocks noChangeAspect="1"/>
          </p:cNvPicPr>
          <p:nvPr/>
        </p:nvPicPr>
        <p:blipFill rotWithShape="1">
          <a:blip r:embed="rId3">
            <a:clrChange>
              <a:clrFrom>
                <a:srgbClr val="FFFFFF"/>
              </a:clrFrom>
              <a:clrTo>
                <a:srgbClr val="FFFFFF">
                  <a:alpha val="0"/>
                </a:srgbClr>
              </a:clrTo>
            </a:clrChange>
          </a:blip>
          <a:srcRect r="45439" b="41513"/>
          <a:stretch/>
        </p:blipFill>
        <p:spPr>
          <a:xfrm>
            <a:off x="691148" y="1186701"/>
            <a:ext cx="10484853" cy="5619595"/>
          </a:xfrm>
          <a:prstGeom prst="rect">
            <a:avLst/>
          </a:prstGeom>
        </p:spPr>
      </p:pic>
      <p:sp>
        <p:nvSpPr>
          <p:cNvPr id="6" name="Title 4">
            <a:extLst>
              <a:ext uri="{FF2B5EF4-FFF2-40B4-BE49-F238E27FC236}">
                <a16:creationId xmlns:a16="http://schemas.microsoft.com/office/drawing/2014/main" id="{E506E2F4-8210-4EBA-BBA1-855BF77D6F77}"/>
              </a:ext>
            </a:extLst>
          </p:cNvPr>
          <p:cNvSpPr>
            <a:spLocks noGrp="1"/>
          </p:cNvSpPr>
          <p:nvPr>
            <p:ph type="title"/>
          </p:nvPr>
        </p:nvSpPr>
        <p:spPr>
          <a:xfrm>
            <a:off x="691147" y="487889"/>
            <a:ext cx="9466214" cy="507831"/>
          </a:xfrm>
        </p:spPr>
        <p:txBody>
          <a:bodyPr/>
          <a:lstStyle/>
          <a:p>
            <a:r>
              <a:rPr lang="en-US" dirty="0">
                <a:solidFill>
                  <a:srgbClr val="00B0F0"/>
                </a:solidFill>
              </a:rPr>
              <a:t>Opinionated Frameworks (</a:t>
            </a:r>
            <a:r>
              <a:rPr lang="en-US" dirty="0" err="1">
                <a:solidFill>
                  <a:srgbClr val="00B0F0"/>
                </a:solidFill>
              </a:rPr>
              <a:t>LoopBack</a:t>
            </a:r>
            <a:r>
              <a:rPr lang="en-US" dirty="0">
                <a:solidFill>
                  <a:srgbClr val="00B0F0"/>
                </a:solidFill>
              </a:rPr>
              <a:t>, Seneca)</a:t>
            </a:r>
          </a:p>
        </p:txBody>
      </p:sp>
      <p:sp>
        <p:nvSpPr>
          <p:cNvPr id="8" name="Rectangle 7">
            <a:extLst>
              <a:ext uri="{FF2B5EF4-FFF2-40B4-BE49-F238E27FC236}">
                <a16:creationId xmlns:a16="http://schemas.microsoft.com/office/drawing/2014/main" id="{7B13F723-E63E-41DD-ABCA-5A226742FF2A}"/>
              </a:ext>
            </a:extLst>
          </p:cNvPr>
          <p:cNvSpPr/>
          <p:nvPr/>
        </p:nvSpPr>
        <p:spPr>
          <a:xfrm>
            <a:off x="755125" y="4171327"/>
            <a:ext cx="1646989" cy="566821"/>
          </a:xfrm>
          <a:prstGeom prst="rect">
            <a:avLst/>
          </a:prstGeom>
          <a:solidFill>
            <a:srgbClr val="00B0F0">
              <a:alpha val="54902"/>
            </a:srgb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5" name="Rectangle 4">
            <a:extLst>
              <a:ext uri="{FF2B5EF4-FFF2-40B4-BE49-F238E27FC236}">
                <a16:creationId xmlns:a16="http://schemas.microsoft.com/office/drawing/2014/main" id="{3B872C14-5A73-47FB-BB9D-D1928DA87273}"/>
              </a:ext>
            </a:extLst>
          </p:cNvPr>
          <p:cNvSpPr/>
          <p:nvPr/>
        </p:nvSpPr>
        <p:spPr>
          <a:xfrm>
            <a:off x="3968640" y="3687324"/>
            <a:ext cx="1119635" cy="1534830"/>
          </a:xfrm>
          <a:prstGeom prst="rect">
            <a:avLst/>
          </a:prstGeom>
          <a:solidFill>
            <a:srgbClr val="00B0F0">
              <a:alpha val="54902"/>
            </a:srgb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9" name="Rectangle 8">
            <a:extLst>
              <a:ext uri="{FF2B5EF4-FFF2-40B4-BE49-F238E27FC236}">
                <a16:creationId xmlns:a16="http://schemas.microsoft.com/office/drawing/2014/main" id="{A3DEBD80-6941-4ED4-80C4-17F32B9394AD}"/>
              </a:ext>
            </a:extLst>
          </p:cNvPr>
          <p:cNvSpPr/>
          <p:nvPr/>
        </p:nvSpPr>
        <p:spPr>
          <a:xfrm>
            <a:off x="6421015" y="3542765"/>
            <a:ext cx="1315099" cy="1450149"/>
          </a:xfrm>
          <a:prstGeom prst="rect">
            <a:avLst/>
          </a:prstGeom>
          <a:solidFill>
            <a:srgbClr val="00B0F0">
              <a:alpha val="54902"/>
            </a:srgb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11" name="Rectangle 10">
            <a:extLst>
              <a:ext uri="{FF2B5EF4-FFF2-40B4-BE49-F238E27FC236}">
                <a16:creationId xmlns:a16="http://schemas.microsoft.com/office/drawing/2014/main" id="{9D20D7A1-6992-4569-916F-03A0052F1331}"/>
              </a:ext>
            </a:extLst>
          </p:cNvPr>
          <p:cNvSpPr/>
          <p:nvPr/>
        </p:nvSpPr>
        <p:spPr>
          <a:xfrm>
            <a:off x="3534229" y="3084286"/>
            <a:ext cx="1988457" cy="412533"/>
          </a:xfrm>
          <a:prstGeom prst="rect">
            <a:avLst/>
          </a:prstGeom>
          <a:solidFill>
            <a:srgbClr val="00B0F0">
              <a:alpha val="54902"/>
            </a:srgb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13" name="Rectangle 12">
            <a:extLst>
              <a:ext uri="{FF2B5EF4-FFF2-40B4-BE49-F238E27FC236}">
                <a16:creationId xmlns:a16="http://schemas.microsoft.com/office/drawing/2014/main" id="{8BC27557-A3A3-409A-A28F-4AF4F7FBBB6C}"/>
              </a:ext>
            </a:extLst>
          </p:cNvPr>
          <p:cNvSpPr/>
          <p:nvPr/>
        </p:nvSpPr>
        <p:spPr>
          <a:xfrm>
            <a:off x="5129049" y="3687324"/>
            <a:ext cx="1119635" cy="1534830"/>
          </a:xfrm>
          <a:prstGeom prst="rect">
            <a:avLst/>
          </a:prstGeom>
          <a:solidFill>
            <a:srgbClr val="00B0F0">
              <a:alpha val="54902"/>
            </a:srgb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14" name="Rectangle 13">
            <a:extLst>
              <a:ext uri="{FF2B5EF4-FFF2-40B4-BE49-F238E27FC236}">
                <a16:creationId xmlns:a16="http://schemas.microsoft.com/office/drawing/2014/main" id="{5F034043-8456-4E4A-B1FB-2F2FEA02FBE0}"/>
              </a:ext>
            </a:extLst>
          </p:cNvPr>
          <p:cNvSpPr/>
          <p:nvPr/>
        </p:nvSpPr>
        <p:spPr>
          <a:xfrm>
            <a:off x="2783227" y="3687323"/>
            <a:ext cx="1119635" cy="1534830"/>
          </a:xfrm>
          <a:prstGeom prst="rect">
            <a:avLst/>
          </a:prstGeom>
          <a:solidFill>
            <a:srgbClr val="00B0F0">
              <a:alpha val="54902"/>
            </a:srgb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15" name="Rectangle 14">
            <a:extLst>
              <a:ext uri="{FF2B5EF4-FFF2-40B4-BE49-F238E27FC236}">
                <a16:creationId xmlns:a16="http://schemas.microsoft.com/office/drawing/2014/main" id="{22FB2F8A-7967-4DD1-B102-592EC008EE5B}"/>
              </a:ext>
            </a:extLst>
          </p:cNvPr>
          <p:cNvSpPr/>
          <p:nvPr/>
        </p:nvSpPr>
        <p:spPr>
          <a:xfrm>
            <a:off x="9134633" y="2566680"/>
            <a:ext cx="1620453" cy="1344921"/>
          </a:xfrm>
          <a:prstGeom prst="rect">
            <a:avLst/>
          </a:prstGeom>
          <a:solidFill>
            <a:srgbClr val="00B0F0">
              <a:alpha val="54902"/>
            </a:srgb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dirty="0">
              <a:solidFill>
                <a:srgbClr val="0A091B"/>
              </a:solidFill>
              <a:latin typeface="Roboto"/>
            </a:endParaRPr>
          </a:p>
        </p:txBody>
      </p:sp>
      <p:sp>
        <p:nvSpPr>
          <p:cNvPr id="16" name="Rectangle 15">
            <a:extLst>
              <a:ext uri="{FF2B5EF4-FFF2-40B4-BE49-F238E27FC236}">
                <a16:creationId xmlns:a16="http://schemas.microsoft.com/office/drawing/2014/main" id="{E2172BDA-FA7D-4F77-BFB5-51E19E5A54C0}"/>
              </a:ext>
            </a:extLst>
          </p:cNvPr>
          <p:cNvSpPr/>
          <p:nvPr/>
        </p:nvSpPr>
        <p:spPr>
          <a:xfrm>
            <a:off x="9134633" y="5291578"/>
            <a:ext cx="1620453" cy="1344921"/>
          </a:xfrm>
          <a:prstGeom prst="rect">
            <a:avLst/>
          </a:prstGeom>
          <a:solidFill>
            <a:srgbClr val="00B0F0">
              <a:alpha val="54902"/>
            </a:srgb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dirty="0">
              <a:solidFill>
                <a:srgbClr val="0A091B"/>
              </a:solidFill>
              <a:latin typeface="Roboto"/>
            </a:endParaRPr>
          </a:p>
        </p:txBody>
      </p:sp>
      <p:sp>
        <p:nvSpPr>
          <p:cNvPr id="17" name="Rectangle 16">
            <a:extLst>
              <a:ext uri="{FF2B5EF4-FFF2-40B4-BE49-F238E27FC236}">
                <a16:creationId xmlns:a16="http://schemas.microsoft.com/office/drawing/2014/main" id="{60FF7B24-6194-4208-8437-859D6743A061}"/>
              </a:ext>
            </a:extLst>
          </p:cNvPr>
          <p:cNvSpPr/>
          <p:nvPr/>
        </p:nvSpPr>
        <p:spPr>
          <a:xfrm>
            <a:off x="2656114" y="1211488"/>
            <a:ext cx="8265885" cy="616004"/>
          </a:xfrm>
          <a:prstGeom prst="rect">
            <a:avLst/>
          </a:prstGeom>
          <a:solidFill>
            <a:srgbClr val="00B0F0">
              <a:alpha val="54902"/>
            </a:srgb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18" name="Rectangle 17">
            <a:extLst>
              <a:ext uri="{FF2B5EF4-FFF2-40B4-BE49-F238E27FC236}">
                <a16:creationId xmlns:a16="http://schemas.microsoft.com/office/drawing/2014/main" id="{76DE6F93-4960-4970-8926-14BCD783F080}"/>
              </a:ext>
            </a:extLst>
          </p:cNvPr>
          <p:cNvSpPr/>
          <p:nvPr/>
        </p:nvSpPr>
        <p:spPr>
          <a:xfrm>
            <a:off x="1436914" y="5948225"/>
            <a:ext cx="4811769" cy="616005"/>
          </a:xfrm>
          <a:prstGeom prst="rect">
            <a:avLst/>
          </a:prstGeom>
          <a:solidFill>
            <a:srgbClr val="00B0F0">
              <a:alpha val="54902"/>
            </a:srgb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dirty="0">
              <a:solidFill>
                <a:srgbClr val="0A091B"/>
              </a:solidFill>
              <a:latin typeface="Roboto"/>
            </a:endParaRPr>
          </a:p>
        </p:txBody>
      </p:sp>
    </p:spTree>
    <p:extLst>
      <p:ext uri="{BB962C8B-B14F-4D97-AF65-F5344CB8AC3E}">
        <p14:creationId xmlns:p14="http://schemas.microsoft.com/office/powerpoint/2010/main" val="1990926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4FED8C-21C0-4612-8283-A4049B3AA277}"/>
              </a:ext>
            </a:extLst>
          </p:cNvPr>
          <p:cNvSpPr>
            <a:spLocks noGrp="1"/>
          </p:cNvSpPr>
          <p:nvPr>
            <p:ph type="title"/>
          </p:nvPr>
        </p:nvSpPr>
        <p:spPr>
          <a:xfrm>
            <a:off x="584200" y="380941"/>
            <a:ext cx="6447971" cy="923330"/>
          </a:xfrm>
        </p:spPr>
        <p:txBody>
          <a:bodyPr/>
          <a:lstStyle/>
          <a:p>
            <a:r>
              <a:rPr lang="en-US" dirty="0">
                <a:solidFill>
                  <a:schemeClr val="accent1"/>
                </a:solidFill>
              </a:rPr>
              <a:t>Node.JS Framework</a:t>
            </a:r>
            <a:br>
              <a:rPr lang="en-US" dirty="0"/>
            </a:br>
            <a:r>
              <a:rPr lang="en-US" dirty="0"/>
              <a:t>Popularity</a:t>
            </a:r>
            <a:endParaRPr lang="uk-UA" dirty="0"/>
          </a:p>
        </p:txBody>
      </p:sp>
      <p:sp>
        <p:nvSpPr>
          <p:cNvPr id="7" name="Slide Number Placeholder 2">
            <a:extLst>
              <a:ext uri="{FF2B5EF4-FFF2-40B4-BE49-F238E27FC236}">
                <a16:creationId xmlns:a16="http://schemas.microsoft.com/office/drawing/2014/main" id="{25F402B0-3BAA-40A0-A152-81BDBC9A83CD}"/>
              </a:ext>
            </a:extLst>
          </p:cNvPr>
          <p:cNvSpPr txBox="1">
            <a:spLocks/>
          </p:cNvSpPr>
          <p:nvPr/>
        </p:nvSpPr>
        <p:spPr>
          <a:xfrm>
            <a:off x="11277600" y="6048457"/>
            <a:ext cx="1155700" cy="636071"/>
          </a:xfrm>
          <a:prstGeom prst="rect">
            <a:avLst/>
          </a:prstGeom>
        </p:spPr>
        <p:txBody>
          <a:bodyPr/>
          <a:lstStyle>
            <a:defPPr>
              <a:defRPr lang="uk-UA"/>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defTabSz="914446"/>
            <a:r>
              <a:rPr lang="en-US" sz="1800">
                <a:solidFill>
                  <a:srgbClr val="0A091B"/>
                </a:solidFill>
                <a:latin typeface="Roboto"/>
              </a:rPr>
              <a:t>page</a:t>
            </a:r>
          </a:p>
          <a:p>
            <a:pPr defTabSz="914446"/>
            <a:r>
              <a:rPr lang="en-US" sz="1800">
                <a:solidFill>
                  <a:srgbClr val="0A091B"/>
                </a:solidFill>
                <a:latin typeface="Roboto"/>
              </a:rPr>
              <a:t>0</a:t>
            </a:r>
            <a:fld id="{37D409AB-2201-4E18-8A34-C31753AD9B06}" type="slidenum">
              <a:rPr sz="1800">
                <a:solidFill>
                  <a:srgbClr val="0A091B"/>
                </a:solidFill>
                <a:latin typeface="Roboto"/>
              </a:rPr>
              <a:pPr defTabSz="914446"/>
              <a:t>47</a:t>
            </a:fld>
            <a:endParaRPr sz="1800">
              <a:solidFill>
                <a:srgbClr val="0A091B"/>
              </a:solidFill>
              <a:latin typeface="Roboto"/>
            </a:endParaRPr>
          </a:p>
        </p:txBody>
      </p:sp>
      <p:sp>
        <p:nvSpPr>
          <p:cNvPr id="8" name="Rectangle 7">
            <a:extLst>
              <a:ext uri="{FF2B5EF4-FFF2-40B4-BE49-F238E27FC236}">
                <a16:creationId xmlns:a16="http://schemas.microsoft.com/office/drawing/2014/main" id="{864FA871-C965-410F-8D94-2EC9E474BDEB}"/>
              </a:ext>
            </a:extLst>
          </p:cNvPr>
          <p:cNvSpPr/>
          <p:nvPr/>
        </p:nvSpPr>
        <p:spPr>
          <a:xfrm>
            <a:off x="0" y="1600200"/>
            <a:ext cx="12192000" cy="36576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graphicFrame>
        <p:nvGraphicFramePr>
          <p:cNvPr id="9" name="Chart 8">
            <a:extLst>
              <a:ext uri="{FF2B5EF4-FFF2-40B4-BE49-F238E27FC236}">
                <a16:creationId xmlns:a16="http://schemas.microsoft.com/office/drawing/2014/main" id="{699A5BF1-5B47-4B49-82BC-599C4CBD43F2}"/>
              </a:ext>
            </a:extLst>
          </p:cNvPr>
          <p:cNvGraphicFramePr/>
          <p:nvPr>
            <p:extLst>
              <p:ext uri="{D42A27DB-BD31-4B8C-83A1-F6EECF244321}">
                <p14:modId xmlns:p14="http://schemas.microsoft.com/office/powerpoint/2010/main" val="1615014637"/>
              </p:ext>
            </p:extLst>
          </p:nvPr>
        </p:nvGraphicFramePr>
        <p:xfrm>
          <a:off x="735725" y="2006600"/>
          <a:ext cx="5004676" cy="3004106"/>
        </p:xfrm>
        <a:graphic>
          <a:graphicData uri="http://schemas.openxmlformats.org/drawingml/2006/chart">
            <c:chart xmlns:c="http://schemas.openxmlformats.org/drawingml/2006/chart" xmlns:r="http://schemas.openxmlformats.org/officeDocument/2006/relationships" r:id="rId3"/>
          </a:graphicData>
        </a:graphic>
      </p:graphicFrame>
      <p:grpSp>
        <p:nvGrpSpPr>
          <p:cNvPr id="10" name="Group 9">
            <a:extLst>
              <a:ext uri="{FF2B5EF4-FFF2-40B4-BE49-F238E27FC236}">
                <a16:creationId xmlns:a16="http://schemas.microsoft.com/office/drawing/2014/main" id="{F53361C0-C29A-427A-8592-035E76AE1A78}"/>
              </a:ext>
            </a:extLst>
          </p:cNvPr>
          <p:cNvGrpSpPr/>
          <p:nvPr/>
        </p:nvGrpSpPr>
        <p:grpSpPr>
          <a:xfrm>
            <a:off x="6451600" y="1993690"/>
            <a:ext cx="5181600" cy="461665"/>
            <a:chOff x="9144000" y="3236565"/>
            <a:chExt cx="7772400" cy="692498"/>
          </a:xfrm>
        </p:grpSpPr>
        <p:sp>
          <p:nvSpPr>
            <p:cNvPr id="11" name="Rectangle 10">
              <a:extLst>
                <a:ext uri="{FF2B5EF4-FFF2-40B4-BE49-F238E27FC236}">
                  <a16:creationId xmlns:a16="http://schemas.microsoft.com/office/drawing/2014/main" id="{24BBC14A-E686-401D-A721-8D3B0ACCC701}"/>
                </a:ext>
              </a:extLst>
            </p:cNvPr>
            <p:cNvSpPr/>
            <p:nvPr/>
          </p:nvSpPr>
          <p:spPr>
            <a:xfrm>
              <a:off x="9144000" y="3331131"/>
              <a:ext cx="457200" cy="457200"/>
            </a:xfrm>
            <a:prstGeom prst="rect">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dirty="0">
                <a:solidFill>
                  <a:srgbClr val="0A091B"/>
                </a:solidFill>
                <a:latin typeface="Roboto"/>
              </a:endParaRPr>
            </a:p>
          </p:txBody>
        </p:sp>
        <p:sp>
          <p:nvSpPr>
            <p:cNvPr id="12" name="TextBox 11">
              <a:extLst>
                <a:ext uri="{FF2B5EF4-FFF2-40B4-BE49-F238E27FC236}">
                  <a16:creationId xmlns:a16="http://schemas.microsoft.com/office/drawing/2014/main" id="{19D7D132-27D5-454C-8FC4-B5D23974DDEC}"/>
                </a:ext>
              </a:extLst>
            </p:cNvPr>
            <p:cNvSpPr txBox="1"/>
            <p:nvPr/>
          </p:nvSpPr>
          <p:spPr>
            <a:xfrm>
              <a:off x="10001250" y="3236565"/>
              <a:ext cx="6915150" cy="692498"/>
            </a:xfrm>
            <a:prstGeom prst="rect">
              <a:avLst/>
            </a:prstGeom>
            <a:noFill/>
          </p:spPr>
          <p:txBody>
            <a:bodyPr wrap="square" rtlCol="0">
              <a:spAutoFit/>
            </a:bodyPr>
            <a:lstStyle/>
            <a:p>
              <a:pPr defTabSz="914446"/>
              <a:r>
                <a:rPr lang="en-US" sz="2400" dirty="0">
                  <a:solidFill>
                    <a:srgbClr val="F2F2F5"/>
                  </a:solidFill>
                  <a:latin typeface="Roboto Condensed"/>
                </a:rPr>
                <a:t>Express </a:t>
              </a:r>
              <a:r>
                <a:rPr lang="en-US" sz="1867" dirty="0">
                  <a:solidFill>
                    <a:srgbClr val="F2F2F5"/>
                  </a:solidFill>
                  <a:latin typeface="Roboto Condensed"/>
                </a:rPr>
                <a:t>– </a:t>
              </a:r>
              <a:r>
                <a:rPr lang="en-US" sz="1867" dirty="0">
                  <a:solidFill>
                    <a:srgbClr val="F2F2F5"/>
                  </a:solidFill>
                  <a:latin typeface="Roboto"/>
                </a:rPr>
                <a:t>18M downloads/day</a:t>
              </a:r>
              <a:endParaRPr lang="uk-UA" sz="1867" dirty="0">
                <a:solidFill>
                  <a:srgbClr val="F2F2F5"/>
                </a:solidFill>
                <a:latin typeface="Roboto"/>
              </a:endParaRPr>
            </a:p>
          </p:txBody>
        </p:sp>
      </p:grpSp>
      <p:grpSp>
        <p:nvGrpSpPr>
          <p:cNvPr id="13" name="Group 12">
            <a:extLst>
              <a:ext uri="{FF2B5EF4-FFF2-40B4-BE49-F238E27FC236}">
                <a16:creationId xmlns:a16="http://schemas.microsoft.com/office/drawing/2014/main" id="{C6EB6920-525E-4FA7-B116-6FFFE51465FC}"/>
              </a:ext>
            </a:extLst>
          </p:cNvPr>
          <p:cNvGrpSpPr/>
          <p:nvPr/>
        </p:nvGrpSpPr>
        <p:grpSpPr>
          <a:xfrm>
            <a:off x="6451600" y="2711145"/>
            <a:ext cx="5181600" cy="461665"/>
            <a:chOff x="9144000" y="4294395"/>
            <a:chExt cx="7772400" cy="692498"/>
          </a:xfrm>
        </p:grpSpPr>
        <p:sp>
          <p:nvSpPr>
            <p:cNvPr id="14" name="Rectangle 13">
              <a:extLst>
                <a:ext uri="{FF2B5EF4-FFF2-40B4-BE49-F238E27FC236}">
                  <a16:creationId xmlns:a16="http://schemas.microsoft.com/office/drawing/2014/main" id="{D4E02B2D-6FA9-46CC-8C59-D45F2A350A66}"/>
                </a:ext>
              </a:extLst>
            </p:cNvPr>
            <p:cNvSpPr/>
            <p:nvPr/>
          </p:nvSpPr>
          <p:spPr>
            <a:xfrm>
              <a:off x="9144000" y="4388961"/>
              <a:ext cx="457200" cy="457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15" name="TextBox 14">
              <a:extLst>
                <a:ext uri="{FF2B5EF4-FFF2-40B4-BE49-F238E27FC236}">
                  <a16:creationId xmlns:a16="http://schemas.microsoft.com/office/drawing/2014/main" id="{047F6B74-3E4F-48B8-9202-A0E383C84C20}"/>
                </a:ext>
              </a:extLst>
            </p:cNvPr>
            <p:cNvSpPr txBox="1"/>
            <p:nvPr/>
          </p:nvSpPr>
          <p:spPr>
            <a:xfrm>
              <a:off x="10001250" y="4294395"/>
              <a:ext cx="6915150" cy="692498"/>
            </a:xfrm>
            <a:prstGeom prst="rect">
              <a:avLst/>
            </a:prstGeom>
            <a:noFill/>
          </p:spPr>
          <p:txBody>
            <a:bodyPr wrap="square" rtlCol="0">
              <a:spAutoFit/>
            </a:bodyPr>
            <a:lstStyle/>
            <a:p>
              <a:pPr defTabSz="914446"/>
              <a:r>
                <a:rPr lang="en-US" sz="2400" dirty="0">
                  <a:solidFill>
                    <a:srgbClr val="F2F2F5"/>
                  </a:solidFill>
                  <a:latin typeface="Roboto"/>
                </a:rPr>
                <a:t>KOA – </a:t>
              </a:r>
              <a:r>
                <a:rPr lang="en-US" sz="1867" dirty="0">
                  <a:solidFill>
                    <a:srgbClr val="F2F2F5"/>
                  </a:solidFill>
                  <a:latin typeface="Roboto"/>
                </a:rPr>
                <a:t>0.4M downloads/day</a:t>
              </a:r>
            </a:p>
          </p:txBody>
        </p:sp>
      </p:grpSp>
      <p:grpSp>
        <p:nvGrpSpPr>
          <p:cNvPr id="16" name="Group 15">
            <a:extLst>
              <a:ext uri="{FF2B5EF4-FFF2-40B4-BE49-F238E27FC236}">
                <a16:creationId xmlns:a16="http://schemas.microsoft.com/office/drawing/2014/main" id="{488B4107-9458-4804-9084-2C7AC10F6C4A}"/>
              </a:ext>
            </a:extLst>
          </p:cNvPr>
          <p:cNvGrpSpPr/>
          <p:nvPr/>
        </p:nvGrpSpPr>
        <p:grpSpPr>
          <a:xfrm>
            <a:off x="6451600" y="3428600"/>
            <a:ext cx="5181600" cy="461665"/>
            <a:chOff x="9144000" y="5352225"/>
            <a:chExt cx="7772400" cy="692498"/>
          </a:xfrm>
        </p:grpSpPr>
        <p:sp>
          <p:nvSpPr>
            <p:cNvPr id="17" name="Rectangle 16">
              <a:extLst>
                <a:ext uri="{FF2B5EF4-FFF2-40B4-BE49-F238E27FC236}">
                  <a16:creationId xmlns:a16="http://schemas.microsoft.com/office/drawing/2014/main" id="{2496D2E9-BB77-4C26-970F-F1686FD98263}"/>
                </a:ext>
              </a:extLst>
            </p:cNvPr>
            <p:cNvSpPr/>
            <p:nvPr/>
          </p:nvSpPr>
          <p:spPr>
            <a:xfrm>
              <a:off x="9144000" y="5446791"/>
              <a:ext cx="457200" cy="457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18" name="TextBox 17">
              <a:extLst>
                <a:ext uri="{FF2B5EF4-FFF2-40B4-BE49-F238E27FC236}">
                  <a16:creationId xmlns:a16="http://schemas.microsoft.com/office/drawing/2014/main" id="{29EBC13D-3E44-400B-8225-06C7D941199D}"/>
                </a:ext>
              </a:extLst>
            </p:cNvPr>
            <p:cNvSpPr txBox="1"/>
            <p:nvPr/>
          </p:nvSpPr>
          <p:spPr>
            <a:xfrm>
              <a:off x="10001250" y="5352225"/>
              <a:ext cx="6915150" cy="692498"/>
            </a:xfrm>
            <a:prstGeom prst="rect">
              <a:avLst/>
            </a:prstGeom>
            <a:noFill/>
          </p:spPr>
          <p:txBody>
            <a:bodyPr wrap="square" rtlCol="0">
              <a:spAutoFit/>
            </a:bodyPr>
            <a:lstStyle/>
            <a:p>
              <a:pPr defTabSz="914446"/>
              <a:r>
                <a:rPr lang="en-US" sz="2400" dirty="0">
                  <a:solidFill>
                    <a:srgbClr val="F2F2F5"/>
                  </a:solidFill>
                  <a:latin typeface="Roboto"/>
                </a:rPr>
                <a:t>HAPI – </a:t>
              </a:r>
              <a:r>
                <a:rPr lang="en-US" sz="1867" dirty="0">
                  <a:solidFill>
                    <a:srgbClr val="F2F2F5"/>
                  </a:solidFill>
                  <a:latin typeface="Roboto"/>
                </a:rPr>
                <a:t>0.5M downloads/day</a:t>
              </a:r>
              <a:endParaRPr lang="uk-UA" sz="1867" dirty="0">
                <a:solidFill>
                  <a:srgbClr val="F2F2F5"/>
                </a:solidFill>
                <a:latin typeface="Roboto"/>
              </a:endParaRPr>
            </a:p>
          </p:txBody>
        </p:sp>
      </p:grpSp>
      <p:grpSp>
        <p:nvGrpSpPr>
          <p:cNvPr id="19" name="Group 18">
            <a:extLst>
              <a:ext uri="{FF2B5EF4-FFF2-40B4-BE49-F238E27FC236}">
                <a16:creationId xmlns:a16="http://schemas.microsoft.com/office/drawing/2014/main" id="{879F1788-F8E0-48FC-99E6-6CDF0592F0A2}"/>
              </a:ext>
            </a:extLst>
          </p:cNvPr>
          <p:cNvGrpSpPr/>
          <p:nvPr/>
        </p:nvGrpSpPr>
        <p:grpSpPr>
          <a:xfrm>
            <a:off x="6451600" y="4146055"/>
            <a:ext cx="5181600" cy="461665"/>
            <a:chOff x="9144000" y="6410054"/>
            <a:chExt cx="7772400" cy="692498"/>
          </a:xfrm>
        </p:grpSpPr>
        <p:sp>
          <p:nvSpPr>
            <p:cNvPr id="20" name="Rectangle 19">
              <a:extLst>
                <a:ext uri="{FF2B5EF4-FFF2-40B4-BE49-F238E27FC236}">
                  <a16:creationId xmlns:a16="http://schemas.microsoft.com/office/drawing/2014/main" id="{F744281A-7C78-437F-8495-9D67A0B2620E}"/>
                </a:ext>
              </a:extLst>
            </p:cNvPr>
            <p:cNvSpPr/>
            <p:nvPr/>
          </p:nvSpPr>
          <p:spPr>
            <a:xfrm>
              <a:off x="9144000" y="6504620"/>
              <a:ext cx="457200" cy="4572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21" name="TextBox 20">
              <a:extLst>
                <a:ext uri="{FF2B5EF4-FFF2-40B4-BE49-F238E27FC236}">
                  <a16:creationId xmlns:a16="http://schemas.microsoft.com/office/drawing/2014/main" id="{004EDFFC-4C7E-4345-9E56-E189FEFC774B}"/>
                </a:ext>
              </a:extLst>
            </p:cNvPr>
            <p:cNvSpPr txBox="1"/>
            <p:nvPr/>
          </p:nvSpPr>
          <p:spPr>
            <a:xfrm>
              <a:off x="10001250" y="6410054"/>
              <a:ext cx="6915150" cy="692498"/>
            </a:xfrm>
            <a:prstGeom prst="rect">
              <a:avLst/>
            </a:prstGeom>
            <a:noFill/>
          </p:spPr>
          <p:txBody>
            <a:bodyPr wrap="square" rtlCol="0">
              <a:spAutoFit/>
            </a:bodyPr>
            <a:lstStyle/>
            <a:p>
              <a:pPr defTabSz="914446"/>
              <a:r>
                <a:rPr lang="en-US" sz="2400" dirty="0" err="1">
                  <a:solidFill>
                    <a:srgbClr val="F2F2F5"/>
                  </a:solidFill>
                  <a:latin typeface="Roboto"/>
                </a:rPr>
                <a:t>Restify</a:t>
              </a:r>
              <a:r>
                <a:rPr lang="en-US" sz="2400" dirty="0">
                  <a:solidFill>
                    <a:srgbClr val="F2F2F5"/>
                  </a:solidFill>
                  <a:latin typeface="Roboto"/>
                </a:rPr>
                <a:t> –</a:t>
              </a:r>
              <a:r>
                <a:rPr lang="en-US" sz="1867" dirty="0">
                  <a:solidFill>
                    <a:srgbClr val="F2F2F5"/>
                  </a:solidFill>
                  <a:latin typeface="Roboto"/>
                </a:rPr>
                <a:t> 0.35M downloads/day</a:t>
              </a:r>
              <a:endParaRPr lang="uk-UA" sz="1867" dirty="0">
                <a:solidFill>
                  <a:srgbClr val="F2F2F5"/>
                </a:solidFill>
                <a:latin typeface="Roboto"/>
              </a:endParaRPr>
            </a:p>
          </p:txBody>
        </p:sp>
      </p:grpSp>
    </p:spTree>
    <p:extLst>
      <p:ext uri="{BB962C8B-B14F-4D97-AF65-F5344CB8AC3E}">
        <p14:creationId xmlns:p14="http://schemas.microsoft.com/office/powerpoint/2010/main" val="3855197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4FED8C-21C0-4612-8283-A4049B3AA277}"/>
              </a:ext>
            </a:extLst>
          </p:cNvPr>
          <p:cNvSpPr>
            <a:spLocks noGrp="1"/>
          </p:cNvSpPr>
          <p:nvPr>
            <p:ph type="title"/>
          </p:nvPr>
        </p:nvSpPr>
        <p:spPr>
          <a:xfrm>
            <a:off x="584200" y="605530"/>
            <a:ext cx="6447971" cy="507831"/>
          </a:xfrm>
        </p:spPr>
        <p:txBody>
          <a:bodyPr/>
          <a:lstStyle/>
          <a:p>
            <a:r>
              <a:rPr lang="en-US" dirty="0">
                <a:solidFill>
                  <a:schemeClr val="accent1"/>
                </a:solidFill>
              </a:rPr>
              <a:t>What Express Brings To The Table</a:t>
            </a:r>
            <a:endParaRPr lang="uk-UA" dirty="0"/>
          </a:p>
        </p:txBody>
      </p:sp>
      <p:sp>
        <p:nvSpPr>
          <p:cNvPr id="22" name="TextBox 21">
            <a:extLst>
              <a:ext uri="{FF2B5EF4-FFF2-40B4-BE49-F238E27FC236}">
                <a16:creationId xmlns:a16="http://schemas.microsoft.com/office/drawing/2014/main" id="{6C4CF40B-25D3-452C-A44E-A1AD5D49CF3B}"/>
              </a:ext>
            </a:extLst>
          </p:cNvPr>
          <p:cNvSpPr txBox="1"/>
          <p:nvPr/>
        </p:nvSpPr>
        <p:spPr>
          <a:xfrm>
            <a:off x="1953016" y="1872450"/>
            <a:ext cx="8978509" cy="5427961"/>
          </a:xfrm>
          <a:prstGeom prst="rect">
            <a:avLst/>
          </a:prstGeom>
          <a:noFill/>
        </p:spPr>
        <p:txBody>
          <a:bodyPr wrap="square" rtlCol="0">
            <a:spAutoFit/>
          </a:bodyPr>
          <a:lstStyle/>
          <a:p>
            <a:pPr defTabSz="914446">
              <a:defRPr/>
            </a:pPr>
            <a:r>
              <a:rPr lang="en-US" sz="2667" b="1" dirty="0">
                <a:solidFill>
                  <a:srgbClr val="0A091B"/>
                </a:solidFill>
                <a:latin typeface="Roboto"/>
              </a:rPr>
              <a:t>Simplification over Node’s built-in web server</a:t>
            </a:r>
          </a:p>
          <a:p>
            <a:pPr defTabSz="914446">
              <a:defRPr/>
            </a:pPr>
            <a:endParaRPr lang="en-US" sz="2667" b="1" dirty="0">
              <a:solidFill>
                <a:srgbClr val="0A091B"/>
              </a:solidFill>
              <a:latin typeface="Roboto"/>
            </a:endParaRPr>
          </a:p>
          <a:p>
            <a:pPr defTabSz="914446">
              <a:defRPr/>
            </a:pPr>
            <a:r>
              <a:rPr lang="en-US" sz="2667" b="1" dirty="0">
                <a:solidFill>
                  <a:srgbClr val="0A091B"/>
                </a:solidFill>
                <a:latin typeface="Roboto"/>
              </a:rPr>
              <a:t>Web request objects filled with properties and methods</a:t>
            </a:r>
          </a:p>
          <a:p>
            <a:pPr defTabSz="914446">
              <a:defRPr/>
            </a:pPr>
            <a:endParaRPr lang="en-US" sz="2667" b="1" dirty="0">
              <a:solidFill>
                <a:srgbClr val="0A091B"/>
              </a:solidFill>
              <a:latin typeface="Roboto"/>
            </a:endParaRPr>
          </a:p>
          <a:p>
            <a:pPr defTabSz="914446">
              <a:defRPr/>
            </a:pPr>
            <a:r>
              <a:rPr lang="en-US" sz="2667" b="1" dirty="0">
                <a:solidFill>
                  <a:srgbClr val="0A091B"/>
                </a:solidFill>
                <a:latin typeface="Roboto"/>
              </a:rPr>
              <a:t>Routing – invoke custom code per URL</a:t>
            </a:r>
          </a:p>
          <a:p>
            <a:pPr defTabSz="914446">
              <a:defRPr/>
            </a:pPr>
            <a:endParaRPr lang="en-US" sz="2667" b="1" dirty="0">
              <a:solidFill>
                <a:srgbClr val="0A091B"/>
              </a:solidFill>
              <a:latin typeface="Roboto"/>
            </a:endParaRPr>
          </a:p>
          <a:p>
            <a:pPr defTabSz="914446">
              <a:defRPr/>
            </a:pPr>
            <a:r>
              <a:rPr lang="en-US" sz="2667" b="1" dirty="0">
                <a:solidFill>
                  <a:srgbClr val="0A091B"/>
                </a:solidFill>
                <a:latin typeface="Roboto"/>
              </a:rPr>
              <a:t>Huge echo-system of utilities</a:t>
            </a:r>
          </a:p>
          <a:p>
            <a:pPr defTabSz="914446">
              <a:defRPr/>
            </a:pPr>
            <a:endParaRPr lang="en-US" sz="2667" b="1" dirty="0">
              <a:solidFill>
                <a:srgbClr val="0A091B"/>
              </a:solidFill>
              <a:latin typeface="Roboto"/>
            </a:endParaRPr>
          </a:p>
          <a:p>
            <a:pPr defTabSz="914446">
              <a:defRPr/>
            </a:pPr>
            <a:endParaRPr lang="en-US" sz="2667" b="1" dirty="0">
              <a:solidFill>
                <a:srgbClr val="0A091B"/>
              </a:solidFill>
              <a:latin typeface="Roboto"/>
            </a:endParaRPr>
          </a:p>
          <a:p>
            <a:pPr defTabSz="914446">
              <a:defRPr/>
            </a:pPr>
            <a:endParaRPr lang="en-US" sz="2667" b="1" dirty="0">
              <a:solidFill>
                <a:srgbClr val="0A091B"/>
              </a:solidFill>
              <a:latin typeface="Roboto"/>
            </a:endParaRPr>
          </a:p>
          <a:p>
            <a:pPr defTabSz="914446">
              <a:defRPr/>
            </a:pPr>
            <a:endParaRPr lang="en-US" sz="2667" b="1" dirty="0">
              <a:solidFill>
                <a:srgbClr val="0A091B"/>
              </a:solidFill>
              <a:latin typeface="Roboto"/>
            </a:endParaRPr>
          </a:p>
          <a:p>
            <a:pPr defTabSz="914446">
              <a:defRPr/>
            </a:pPr>
            <a:endParaRPr lang="en-US" sz="2667" b="1" dirty="0">
              <a:solidFill>
                <a:srgbClr val="0A091B"/>
              </a:solidFill>
              <a:latin typeface="Roboto"/>
            </a:endParaRPr>
          </a:p>
          <a:p>
            <a:pPr defTabSz="914446">
              <a:defRPr/>
            </a:pPr>
            <a:endParaRPr lang="en-US" sz="2667" b="1" dirty="0">
              <a:solidFill>
                <a:srgbClr val="0A091B"/>
              </a:solidFill>
              <a:latin typeface="Roboto"/>
            </a:endParaRPr>
          </a:p>
        </p:txBody>
      </p:sp>
    </p:spTree>
    <p:extLst>
      <p:ext uri="{BB962C8B-B14F-4D97-AF65-F5344CB8AC3E}">
        <p14:creationId xmlns:p14="http://schemas.microsoft.com/office/powerpoint/2010/main" val="1760987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94704" y="2690336"/>
            <a:ext cx="10002592" cy="1446550"/>
          </a:xfrm>
          <a:prstGeom prst="rect">
            <a:avLst/>
          </a:prstGeom>
          <a:noFill/>
        </p:spPr>
        <p:txBody>
          <a:bodyPr wrap="square" rtlCol="0">
            <a:spAutoFit/>
          </a:bodyPr>
          <a:lstStyle/>
          <a:p>
            <a:pPr algn="ctr" defTabSz="914446"/>
            <a:r>
              <a:rPr lang="en-US" sz="4400" b="1" dirty="0">
                <a:solidFill>
                  <a:srgbClr val="00B0F0"/>
                </a:solidFill>
                <a:latin typeface="Roboto"/>
                <a:ea typeface="Roboto Condensed" panose="02000000000000000000" pitchFamily="2" charset="0"/>
                <a:cs typeface="Lato Semibold" panose="020F0502020204030203" pitchFamily="34" charset="0"/>
              </a:rPr>
              <a:t>Express </a:t>
            </a:r>
          </a:p>
          <a:p>
            <a:pPr algn="ctr" defTabSz="914446"/>
            <a:r>
              <a:rPr lang="en-US" sz="4400" b="1" dirty="0">
                <a:solidFill>
                  <a:srgbClr val="00B0F0"/>
                </a:solidFill>
                <a:latin typeface="Roboto"/>
                <a:ea typeface="Roboto Condensed" panose="02000000000000000000" pitchFamily="2" charset="0"/>
                <a:cs typeface="Lato Semibold" panose="020F0502020204030203" pitchFamily="34" charset="0"/>
              </a:rPr>
              <a:t>Middleware</a:t>
            </a:r>
          </a:p>
        </p:txBody>
      </p:sp>
    </p:spTree>
    <p:extLst>
      <p:ext uri="{BB962C8B-B14F-4D97-AF65-F5344CB8AC3E}">
        <p14:creationId xmlns:p14="http://schemas.microsoft.com/office/powerpoint/2010/main" val="3386302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1603432"/>
            <a:ext cx="2453219" cy="2554545"/>
          </a:xfrm>
          <a:prstGeom prst="rect">
            <a:avLst/>
          </a:prstGeom>
          <a:noFill/>
        </p:spPr>
        <p:txBody>
          <a:bodyPr wrap="square" rtlCol="0">
            <a:spAutoFit/>
          </a:bodyPr>
          <a:lstStyle/>
          <a:p>
            <a:pPr algn="ctr" defTabSz="914446"/>
            <a:r>
              <a:rPr lang="en-US" sz="4000" b="1" dirty="0">
                <a:solidFill>
                  <a:srgbClr val="00B0F0"/>
                </a:solidFill>
                <a:latin typeface="Roboto"/>
                <a:ea typeface="Roboto Condensed" panose="02000000000000000000" pitchFamily="2" charset="0"/>
                <a:cs typeface="Lato Semibold" panose="020F0502020204030203" pitchFamily="34" charset="0"/>
              </a:rPr>
              <a:t>It All Began </a:t>
            </a:r>
            <a:r>
              <a:rPr lang="he-IL" sz="4000" b="1" dirty="0">
                <a:solidFill>
                  <a:srgbClr val="00B0F0"/>
                </a:solidFill>
                <a:latin typeface="Roboto"/>
                <a:ea typeface="Roboto Condensed" panose="02000000000000000000" pitchFamily="2" charset="0"/>
                <a:cs typeface="Lato Semibold" panose="020F0502020204030203" pitchFamily="34" charset="0"/>
              </a:rPr>
              <a:t>8</a:t>
            </a:r>
            <a:r>
              <a:rPr lang="en-US" sz="4000" b="1" dirty="0">
                <a:solidFill>
                  <a:srgbClr val="00B0F0"/>
                </a:solidFill>
                <a:latin typeface="Roboto"/>
                <a:ea typeface="Roboto Condensed" panose="02000000000000000000" pitchFamily="2" charset="0"/>
                <a:cs typeface="Lato Semibold" panose="020F0502020204030203" pitchFamily="34" charset="0"/>
              </a:rPr>
              <a:t> Years Ago…</a:t>
            </a:r>
          </a:p>
        </p:txBody>
      </p:sp>
      <p:pic>
        <p:nvPicPr>
          <p:cNvPr id="10" name="Picture Placeholder 9">
            <a:extLst>
              <a:ext uri="{FF2B5EF4-FFF2-40B4-BE49-F238E27FC236}">
                <a16:creationId xmlns:a16="http://schemas.microsoft.com/office/drawing/2014/main" id="{CD282A6B-5B62-459F-BB82-572630516C5B}"/>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1699" t="2500" r="20254" b="2604"/>
          <a:stretch/>
        </p:blipFill>
        <p:spPr>
          <a:xfrm>
            <a:off x="2453220" y="-1"/>
            <a:ext cx="9738781" cy="6858001"/>
          </a:xfrm>
          <a:ln>
            <a:noFill/>
          </a:ln>
        </p:spPr>
      </p:pic>
    </p:spTree>
    <p:extLst>
      <p:ext uri="{BB962C8B-B14F-4D97-AF65-F5344CB8AC3E}">
        <p14:creationId xmlns:p14="http://schemas.microsoft.com/office/powerpoint/2010/main" val="1315213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E7EF1-C741-490A-8048-157D71983EB0}"/>
              </a:ext>
            </a:extLst>
          </p:cNvPr>
          <p:cNvSpPr>
            <a:spLocks noGrp="1"/>
          </p:cNvSpPr>
          <p:nvPr>
            <p:ph type="title"/>
          </p:nvPr>
        </p:nvSpPr>
        <p:spPr>
          <a:xfrm>
            <a:off x="584200" y="380941"/>
            <a:ext cx="9089571" cy="1338828"/>
          </a:xfrm>
        </p:spPr>
        <p:txBody>
          <a:bodyPr/>
          <a:lstStyle/>
          <a:p>
            <a:r>
              <a:rPr lang="en-US" dirty="0"/>
              <a:t>What Are</a:t>
            </a:r>
            <a:br>
              <a:rPr lang="en-US" dirty="0"/>
            </a:br>
            <a:r>
              <a:rPr lang="en-US" dirty="0">
                <a:solidFill>
                  <a:srgbClr val="00B0F0"/>
                </a:solidFill>
              </a:rPr>
              <a:t>Express Middleware</a:t>
            </a:r>
            <a:br>
              <a:rPr lang="en-US" dirty="0"/>
            </a:br>
            <a:endParaRPr lang="en-US" dirty="0"/>
          </a:p>
        </p:txBody>
      </p:sp>
      <p:pic>
        <p:nvPicPr>
          <p:cNvPr id="7" name="Picture 6" descr="A screenshot of a cell phone&#10;&#10;Description generated with high confidence">
            <a:extLst>
              <a:ext uri="{FF2B5EF4-FFF2-40B4-BE49-F238E27FC236}">
                <a16:creationId xmlns:a16="http://schemas.microsoft.com/office/drawing/2014/main" id="{E14AFF84-4A55-4813-8EB3-E3A89903E0C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86543" y="1338943"/>
            <a:ext cx="12192000" cy="6096000"/>
          </a:xfrm>
          <a:prstGeom prst="rect">
            <a:avLst/>
          </a:prstGeom>
        </p:spPr>
      </p:pic>
    </p:spTree>
    <p:extLst>
      <p:ext uri="{BB962C8B-B14F-4D97-AF65-F5344CB8AC3E}">
        <p14:creationId xmlns:p14="http://schemas.microsoft.com/office/powerpoint/2010/main" val="1362584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E7EF1-C741-490A-8048-157D71983EB0}"/>
              </a:ext>
            </a:extLst>
          </p:cNvPr>
          <p:cNvSpPr>
            <a:spLocks noGrp="1"/>
          </p:cNvSpPr>
          <p:nvPr>
            <p:ph type="title"/>
          </p:nvPr>
        </p:nvSpPr>
        <p:spPr>
          <a:xfrm>
            <a:off x="584200" y="380941"/>
            <a:ext cx="9089571" cy="1338828"/>
          </a:xfrm>
        </p:spPr>
        <p:txBody>
          <a:bodyPr/>
          <a:lstStyle/>
          <a:p>
            <a:r>
              <a:rPr lang="en-US" dirty="0"/>
              <a:t>Middleware</a:t>
            </a:r>
            <a:br>
              <a:rPr lang="en-US" dirty="0"/>
            </a:br>
            <a:r>
              <a:rPr lang="en-US" dirty="0">
                <a:solidFill>
                  <a:srgbClr val="00B0F0"/>
                </a:solidFill>
              </a:rPr>
              <a:t>Syntax</a:t>
            </a:r>
            <a:br>
              <a:rPr lang="en-US" dirty="0"/>
            </a:br>
            <a:endParaRPr lang="en-US" dirty="0"/>
          </a:p>
        </p:txBody>
      </p:sp>
      <p:pic>
        <p:nvPicPr>
          <p:cNvPr id="3" name="Picture 2" descr="A screenshot of a cell phone&#10;&#10;Description generated with high confidence">
            <a:extLst>
              <a:ext uri="{FF2B5EF4-FFF2-40B4-BE49-F238E27FC236}">
                <a16:creationId xmlns:a16="http://schemas.microsoft.com/office/drawing/2014/main" id="{50384897-D180-4C9E-91C1-B5F8C1DE171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75204" y="4082142"/>
            <a:ext cx="5704113" cy="2852057"/>
          </a:xfrm>
          <a:prstGeom prst="rect">
            <a:avLst/>
          </a:prstGeom>
        </p:spPr>
      </p:pic>
      <p:sp>
        <p:nvSpPr>
          <p:cNvPr id="4" name="TextBox 3">
            <a:extLst>
              <a:ext uri="{FF2B5EF4-FFF2-40B4-BE49-F238E27FC236}">
                <a16:creationId xmlns:a16="http://schemas.microsoft.com/office/drawing/2014/main" id="{E836544A-ABAC-4858-A22C-7FB2AC1A46C5}"/>
              </a:ext>
            </a:extLst>
          </p:cNvPr>
          <p:cNvSpPr txBox="1"/>
          <p:nvPr/>
        </p:nvSpPr>
        <p:spPr>
          <a:xfrm>
            <a:off x="584200" y="1723388"/>
            <a:ext cx="4800599" cy="1569660"/>
          </a:xfrm>
          <a:prstGeom prst="rect">
            <a:avLst/>
          </a:prstGeom>
          <a:noFill/>
          <a:ln>
            <a:solidFill>
              <a:srgbClr val="00B0F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914446"/>
            <a:r>
              <a:rPr lang="en-US" sz="2400" b="1" i="1" dirty="0">
                <a:solidFill>
                  <a:srgbClr val="0A091B"/>
                </a:solidFill>
                <a:latin typeface="Consolas" panose="020B0609020204030204" pitchFamily="49" charset="0"/>
              </a:rPr>
              <a:t>//1. define middleware </a:t>
            </a:r>
            <a:r>
              <a:rPr lang="en-US" sz="2400" b="1" i="1" dirty="0" err="1">
                <a:solidFill>
                  <a:srgbClr val="0A091B"/>
                </a:solidFill>
                <a:latin typeface="Consolas" panose="020B0609020204030204" pitchFamily="49" charset="0"/>
              </a:rPr>
              <a:t>func</a:t>
            </a:r>
            <a:endParaRPr lang="en-US" sz="2400" b="1" i="1" dirty="0">
              <a:solidFill>
                <a:srgbClr val="0A091B"/>
              </a:solidFill>
              <a:latin typeface="Consolas" panose="020B0609020204030204" pitchFamily="49" charset="0"/>
            </a:endParaRPr>
          </a:p>
          <a:p>
            <a:pPr defTabSz="914446"/>
            <a:r>
              <a:rPr lang="en-US" sz="2400" i="1" dirty="0">
                <a:solidFill>
                  <a:srgbClr val="0A091B"/>
                </a:solidFill>
                <a:latin typeface="Consolas" panose="020B0609020204030204" pitchFamily="49" charset="0"/>
              </a:rPr>
              <a:t>function(</a:t>
            </a:r>
            <a:r>
              <a:rPr lang="en-US" sz="2400" i="1" dirty="0" err="1">
                <a:solidFill>
                  <a:srgbClr val="0A091B"/>
                </a:solidFill>
                <a:latin typeface="Consolas" panose="020B0609020204030204" pitchFamily="49" charset="0"/>
              </a:rPr>
              <a:t>req</a:t>
            </a:r>
            <a:r>
              <a:rPr lang="en-US" sz="2400" i="1" dirty="0">
                <a:solidFill>
                  <a:srgbClr val="0A091B"/>
                </a:solidFill>
                <a:latin typeface="Consolas" panose="020B0609020204030204" pitchFamily="49" charset="0"/>
              </a:rPr>
              <a:t>, res, next){</a:t>
            </a:r>
          </a:p>
          <a:p>
            <a:pPr defTabSz="914446"/>
            <a:r>
              <a:rPr lang="en-US" sz="2400" i="1" dirty="0">
                <a:solidFill>
                  <a:srgbClr val="0A091B"/>
                </a:solidFill>
                <a:latin typeface="Consolas" panose="020B0609020204030204" pitchFamily="49" charset="0"/>
              </a:rPr>
              <a:t>  //custom code here</a:t>
            </a:r>
          </a:p>
          <a:p>
            <a:pPr defTabSz="914446"/>
            <a:r>
              <a:rPr lang="en-US" sz="2400" i="1" dirty="0">
                <a:solidFill>
                  <a:srgbClr val="0A091B"/>
                </a:solidFill>
                <a:latin typeface="Consolas" panose="020B0609020204030204" pitchFamily="49" charset="0"/>
              </a:rPr>
              <a:t>}</a:t>
            </a:r>
          </a:p>
        </p:txBody>
      </p:sp>
      <p:sp>
        <p:nvSpPr>
          <p:cNvPr id="6" name="TextBox 5">
            <a:extLst>
              <a:ext uri="{FF2B5EF4-FFF2-40B4-BE49-F238E27FC236}">
                <a16:creationId xmlns:a16="http://schemas.microsoft.com/office/drawing/2014/main" id="{92AD4677-01F5-440E-B1F1-013372A2C078}"/>
              </a:ext>
            </a:extLst>
          </p:cNvPr>
          <p:cNvSpPr txBox="1"/>
          <p:nvPr/>
        </p:nvSpPr>
        <p:spPr>
          <a:xfrm>
            <a:off x="6477001" y="1767449"/>
            <a:ext cx="4800599" cy="830997"/>
          </a:xfrm>
          <a:prstGeom prst="rect">
            <a:avLst/>
          </a:prstGeom>
          <a:noFill/>
          <a:ln>
            <a:solidFill>
              <a:srgbClr val="00B0F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914446"/>
            <a:r>
              <a:rPr lang="en-US" sz="2400" b="1" i="1" dirty="0">
                <a:solidFill>
                  <a:srgbClr val="0A091B"/>
                </a:solidFill>
                <a:latin typeface="Consolas" panose="020B0609020204030204" pitchFamily="49" charset="0"/>
              </a:rPr>
              <a:t>//2. Register</a:t>
            </a:r>
          </a:p>
          <a:p>
            <a:pPr defTabSz="914446"/>
            <a:r>
              <a:rPr lang="en-US" sz="2400" i="1" dirty="0" err="1">
                <a:solidFill>
                  <a:srgbClr val="0A091B"/>
                </a:solidFill>
                <a:latin typeface="Consolas" panose="020B0609020204030204" pitchFamily="49" charset="0"/>
              </a:rPr>
              <a:t>app.use</a:t>
            </a:r>
            <a:r>
              <a:rPr lang="en-US" sz="2400" i="1" dirty="0">
                <a:solidFill>
                  <a:srgbClr val="0A091B"/>
                </a:solidFill>
                <a:latin typeface="Consolas" panose="020B0609020204030204" pitchFamily="49" charset="0"/>
              </a:rPr>
              <a:t>(</a:t>
            </a:r>
            <a:r>
              <a:rPr lang="en-US" sz="2400" i="1" dirty="0" err="1">
                <a:solidFill>
                  <a:srgbClr val="0A091B"/>
                </a:solidFill>
                <a:latin typeface="Consolas" panose="020B0609020204030204" pitchFamily="49" charset="0"/>
              </a:rPr>
              <a:t>middlewarefunc</a:t>
            </a:r>
            <a:r>
              <a:rPr lang="en-US" sz="2400" i="1" dirty="0">
                <a:solidFill>
                  <a:srgbClr val="0A091B"/>
                </a:solidFill>
                <a:latin typeface="Consolas" panose="020B0609020204030204" pitchFamily="49" charset="0"/>
              </a:rPr>
              <a:t>)</a:t>
            </a:r>
          </a:p>
        </p:txBody>
      </p:sp>
      <p:cxnSp>
        <p:nvCxnSpPr>
          <p:cNvPr id="8" name="Straight Connector 7">
            <a:extLst>
              <a:ext uri="{FF2B5EF4-FFF2-40B4-BE49-F238E27FC236}">
                <a16:creationId xmlns:a16="http://schemas.microsoft.com/office/drawing/2014/main" id="{821E164F-5452-4B4D-B8DA-6826C4650DA3}"/>
              </a:ext>
            </a:extLst>
          </p:cNvPr>
          <p:cNvCxnSpPr>
            <a:cxnSpLocks/>
          </p:cNvCxnSpPr>
          <p:nvPr/>
        </p:nvCxnSpPr>
        <p:spPr>
          <a:xfrm>
            <a:off x="5446987" y="2169433"/>
            <a:ext cx="932792" cy="0"/>
          </a:xfrm>
          <a:prstGeom prst="line">
            <a:avLst/>
          </a:prstGeom>
          <a:ln w="57150" cap="sq">
            <a:solidFill>
              <a:schemeClr val="accent2"/>
            </a:solidFill>
            <a:beve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EFD6C89-D446-4E16-95F1-B9003295C3B3}"/>
              </a:ext>
            </a:extLst>
          </p:cNvPr>
          <p:cNvCxnSpPr>
            <a:cxnSpLocks/>
          </p:cNvCxnSpPr>
          <p:nvPr/>
        </p:nvCxnSpPr>
        <p:spPr>
          <a:xfrm>
            <a:off x="9027448" y="2858731"/>
            <a:ext cx="97971" cy="963126"/>
          </a:xfrm>
          <a:prstGeom prst="line">
            <a:avLst/>
          </a:prstGeom>
          <a:ln w="57150" cap="sq">
            <a:solidFill>
              <a:schemeClr val="accent2"/>
            </a:solidFill>
            <a:beve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429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dirty="0">
              <a:solidFill>
                <a:srgbClr val="F2F2F5"/>
              </a:solidFill>
              <a:latin typeface="Roboto"/>
            </a:endParaRPr>
          </a:p>
        </p:txBody>
      </p:sp>
      <p:sp>
        <p:nvSpPr>
          <p:cNvPr id="7" name="Title 6"/>
          <p:cNvSpPr>
            <a:spLocks noGrp="1"/>
          </p:cNvSpPr>
          <p:nvPr>
            <p:ph type="title"/>
          </p:nvPr>
        </p:nvSpPr>
        <p:spPr>
          <a:xfrm>
            <a:off x="607203" y="177423"/>
            <a:ext cx="5237337" cy="923330"/>
          </a:xfrm>
        </p:spPr>
        <p:txBody>
          <a:bodyPr/>
          <a:lstStyle/>
          <a:p>
            <a:br>
              <a:rPr lang="en-US" dirty="0"/>
            </a:br>
            <a:r>
              <a:rPr lang="en-US" dirty="0" err="1"/>
              <a:t>Middlewares</a:t>
            </a:r>
            <a:r>
              <a:rPr lang="en-US" dirty="0"/>
              <a:t> &amp; API Exercise</a:t>
            </a:r>
            <a:endParaRPr lang="uk-UA" dirty="0">
              <a:solidFill>
                <a:schemeClr val="accent1"/>
              </a:solidFill>
            </a:endParaRPr>
          </a:p>
        </p:txBody>
      </p:sp>
      <p:sp>
        <p:nvSpPr>
          <p:cNvPr id="6" name="TextBox 5">
            <a:extLst>
              <a:ext uri="{FF2B5EF4-FFF2-40B4-BE49-F238E27FC236}">
                <a16:creationId xmlns:a16="http://schemas.microsoft.com/office/drawing/2014/main" id="{21754A3F-903B-4A6F-95E1-A04134788FED}"/>
              </a:ext>
            </a:extLst>
          </p:cNvPr>
          <p:cNvSpPr txBox="1"/>
          <p:nvPr/>
        </p:nvSpPr>
        <p:spPr>
          <a:xfrm>
            <a:off x="802225" y="2486660"/>
            <a:ext cx="11389775" cy="3739998"/>
          </a:xfrm>
          <a:prstGeom prst="rect">
            <a:avLst/>
          </a:prstGeom>
          <a:noFill/>
        </p:spPr>
        <p:txBody>
          <a:bodyPr wrap="square" rtlCol="0">
            <a:spAutoFit/>
          </a:bodyPr>
          <a:lstStyle/>
          <a:p>
            <a:pPr defTabSz="914446">
              <a:lnSpc>
                <a:spcPct val="150000"/>
              </a:lnSpc>
            </a:pPr>
            <a:r>
              <a:rPr lang="en-US" sz="1600" b="1" dirty="0">
                <a:solidFill>
                  <a:srgbClr val="F2F2F5"/>
                </a:solidFill>
                <a:latin typeface="Roboto Condensed"/>
              </a:rPr>
              <a:t>Goal: </a:t>
            </a:r>
            <a:r>
              <a:rPr lang="en-US" sz="1600" dirty="0">
                <a:solidFill>
                  <a:srgbClr val="F2F2F5"/>
                </a:solidFill>
                <a:latin typeface="Roboto Condensed"/>
              </a:rPr>
              <a:t>Practice middleware programming</a:t>
            </a:r>
          </a:p>
          <a:p>
            <a:pPr defTabSz="914446">
              <a:lnSpc>
                <a:spcPct val="150000"/>
              </a:lnSpc>
            </a:pPr>
            <a:r>
              <a:rPr lang="en-US" sz="1600" b="1" dirty="0">
                <a:solidFill>
                  <a:srgbClr val="F2F2F5"/>
                </a:solidFill>
                <a:latin typeface="Roboto Condensed"/>
              </a:rPr>
              <a:t>Time: </a:t>
            </a:r>
            <a:r>
              <a:rPr lang="en-US" sz="1600" dirty="0">
                <a:solidFill>
                  <a:srgbClr val="F2F2F5"/>
                </a:solidFill>
                <a:latin typeface="Roboto Condensed"/>
              </a:rPr>
              <a:t>25 minutes</a:t>
            </a:r>
          </a:p>
          <a:p>
            <a:pPr defTabSz="914446">
              <a:lnSpc>
                <a:spcPct val="150000"/>
              </a:lnSpc>
            </a:pPr>
            <a:r>
              <a:rPr lang="en-US" sz="1600" b="1" dirty="0">
                <a:solidFill>
                  <a:srgbClr val="F2F2F5"/>
                </a:solidFill>
                <a:latin typeface="Roboto Condensed"/>
              </a:rPr>
              <a:t>Requirements: </a:t>
            </a:r>
          </a:p>
          <a:p>
            <a:pPr defTabSz="914446">
              <a:lnSpc>
                <a:spcPct val="150000"/>
              </a:lnSpc>
            </a:pPr>
            <a:r>
              <a:rPr lang="en-US" sz="1600" dirty="0">
                <a:solidFill>
                  <a:srgbClr val="F2F2F5"/>
                </a:solidFill>
                <a:latin typeface="Roboto Condensed"/>
              </a:rPr>
              <a:t>Get API input – write an API that receives a city name GET: /</a:t>
            </a:r>
            <a:r>
              <a:rPr lang="en-US" sz="1600" dirty="0" err="1">
                <a:solidFill>
                  <a:srgbClr val="F2F2F5"/>
                </a:solidFill>
                <a:latin typeface="Roboto Condensed"/>
              </a:rPr>
              <a:t>api</a:t>
            </a:r>
            <a:r>
              <a:rPr lang="en-US" sz="1600" dirty="0">
                <a:solidFill>
                  <a:srgbClr val="F2F2F5"/>
                </a:solidFill>
                <a:latin typeface="Roboto Condensed"/>
              </a:rPr>
              <a:t>/travel and returns whether it’s recommended for a vacation (based on the exercise ‘The travel advisor’)</a:t>
            </a:r>
          </a:p>
          <a:p>
            <a:pPr defTabSz="914446">
              <a:lnSpc>
                <a:spcPct val="150000"/>
              </a:lnSpc>
            </a:pPr>
            <a:r>
              <a:rPr lang="en-US" sz="1600" dirty="0">
                <a:solidFill>
                  <a:srgbClr val="F2F2F5"/>
                </a:solidFill>
                <a:latin typeface="Roboto Condensed"/>
              </a:rPr>
              <a:t>Logic for all incoming requests (all routes) – a specific user/</a:t>
            </a:r>
            <a:r>
              <a:rPr lang="en-US" sz="1600" dirty="0" err="1">
                <a:solidFill>
                  <a:srgbClr val="F2F2F5"/>
                </a:solidFill>
                <a:latin typeface="Roboto Condensed"/>
              </a:rPr>
              <a:t>ip</a:t>
            </a:r>
            <a:r>
              <a:rPr lang="en-US" sz="1600" dirty="0">
                <a:solidFill>
                  <a:srgbClr val="F2F2F5"/>
                </a:solidFill>
                <a:latin typeface="Roboto Condensed"/>
              </a:rPr>
              <a:t> can only request 4 requests per minute. If a visitor exceeds this limit -  HTTP status 429 should be returned and the request should not be processed</a:t>
            </a:r>
          </a:p>
          <a:p>
            <a:pPr defTabSz="914446">
              <a:lnSpc>
                <a:spcPct val="150000"/>
              </a:lnSpc>
            </a:pPr>
            <a:r>
              <a:rPr lang="en-US" sz="1600" dirty="0">
                <a:solidFill>
                  <a:srgbClr val="F2F2F5"/>
                </a:solidFill>
                <a:latin typeface="Roboto Condensed"/>
              </a:rPr>
              <a:t>Logic for </a:t>
            </a:r>
            <a:r>
              <a:rPr lang="en-US" sz="1600" dirty="0">
                <a:solidFill>
                  <a:srgbClr val="F2F2F5"/>
                </a:solidFill>
                <a:latin typeface="Roboto"/>
              </a:rPr>
              <a:t>GET: /</a:t>
            </a:r>
            <a:r>
              <a:rPr lang="en-US" sz="1600" dirty="0" err="1">
                <a:solidFill>
                  <a:srgbClr val="F2F2F5"/>
                </a:solidFill>
                <a:latin typeface="Roboto"/>
              </a:rPr>
              <a:t>api</a:t>
            </a:r>
            <a:r>
              <a:rPr lang="en-US" sz="1600" dirty="0">
                <a:solidFill>
                  <a:srgbClr val="F2F2F5"/>
                </a:solidFill>
                <a:latin typeface="Roboto"/>
              </a:rPr>
              <a:t>/travel – if some parameter is missing, return HTTP status 400. Otherwise return HTTP status 200</a:t>
            </a:r>
            <a:endParaRPr lang="en-US" sz="1600" dirty="0">
              <a:solidFill>
                <a:srgbClr val="F2F2F5"/>
              </a:solidFill>
              <a:latin typeface="Roboto Condensed"/>
            </a:endParaRPr>
          </a:p>
          <a:p>
            <a:pPr defTabSz="914446">
              <a:lnSpc>
                <a:spcPct val="150000"/>
              </a:lnSpc>
            </a:pPr>
            <a:r>
              <a:rPr lang="en-US" sz="1600" b="1" dirty="0">
                <a:solidFill>
                  <a:srgbClr val="F2F2F5"/>
                </a:solidFill>
                <a:latin typeface="Roboto Condensed"/>
              </a:rPr>
              <a:t>Tech:</a:t>
            </a:r>
            <a:r>
              <a:rPr lang="en-US" sz="1600" dirty="0">
                <a:solidFill>
                  <a:srgbClr val="F2F2F5"/>
                </a:solidFill>
                <a:latin typeface="Roboto Condensed"/>
              </a:rPr>
              <a:t> Implement using </a:t>
            </a:r>
            <a:r>
              <a:rPr lang="en-US" sz="1600" dirty="0" err="1">
                <a:solidFill>
                  <a:srgbClr val="F2F2F5"/>
                </a:solidFill>
                <a:latin typeface="Roboto Condensed"/>
              </a:rPr>
              <a:t>ExpressJS</a:t>
            </a:r>
            <a:r>
              <a:rPr lang="en-US" sz="1600" dirty="0">
                <a:solidFill>
                  <a:srgbClr val="F2F2F5"/>
                </a:solidFill>
                <a:latin typeface="Roboto Condensed"/>
              </a:rPr>
              <a:t>, use middleware to limit the amount of requests</a:t>
            </a:r>
          </a:p>
          <a:p>
            <a:pPr defTabSz="914446">
              <a:lnSpc>
                <a:spcPct val="150000"/>
              </a:lnSpc>
            </a:pPr>
            <a:r>
              <a:rPr lang="en-US" sz="1600" b="1" dirty="0">
                <a:solidFill>
                  <a:srgbClr val="F2F2F5"/>
                </a:solidFill>
                <a:latin typeface="Roboto Condensed"/>
              </a:rPr>
              <a:t>Starter file: ~/examples/the-rate-limiter/start.js</a:t>
            </a:r>
            <a:endParaRPr lang="en-US" sz="1600" dirty="0">
              <a:solidFill>
                <a:srgbClr val="F2F2F5"/>
              </a:solidFill>
              <a:latin typeface="Roboto Condensed"/>
            </a:endParaRPr>
          </a:p>
        </p:txBody>
      </p:sp>
      <p:sp>
        <p:nvSpPr>
          <p:cNvPr id="2" name="TextBox 1"/>
          <p:cNvSpPr txBox="1"/>
          <p:nvPr/>
        </p:nvSpPr>
        <p:spPr>
          <a:xfrm>
            <a:off x="1523262" y="1880981"/>
            <a:ext cx="5787846" cy="461665"/>
          </a:xfrm>
          <a:prstGeom prst="rect">
            <a:avLst/>
          </a:prstGeom>
          <a:noFill/>
        </p:spPr>
        <p:txBody>
          <a:bodyPr wrap="square" rtlCol="0">
            <a:spAutoFit/>
          </a:bodyPr>
          <a:lstStyle/>
          <a:p>
            <a:pPr defTabSz="914446"/>
            <a:r>
              <a:rPr lang="en-US" sz="2400" b="1" dirty="0">
                <a:solidFill>
                  <a:srgbClr val="F2F2F5"/>
                </a:solidFill>
                <a:latin typeface="Roboto Condensed"/>
              </a:rPr>
              <a:t>The rate limiter</a:t>
            </a:r>
            <a:endParaRPr lang="uk-UA" sz="2400" b="1" dirty="0">
              <a:solidFill>
                <a:srgbClr val="F2F2F5"/>
              </a:solidFill>
              <a:latin typeface="+mj-lt"/>
            </a:endParaRPr>
          </a:p>
        </p:txBody>
      </p:sp>
      <p:grpSp>
        <p:nvGrpSpPr>
          <p:cNvPr id="8" name="Group 7">
            <a:extLst>
              <a:ext uri="{FF2B5EF4-FFF2-40B4-BE49-F238E27FC236}">
                <a16:creationId xmlns:a16="http://schemas.microsoft.com/office/drawing/2014/main" id="{98671352-A194-4275-8038-B137DD925AD9}"/>
              </a:ext>
            </a:extLst>
          </p:cNvPr>
          <p:cNvGrpSpPr/>
          <p:nvPr/>
        </p:nvGrpSpPr>
        <p:grpSpPr>
          <a:xfrm>
            <a:off x="607203" y="1661160"/>
            <a:ext cx="825500" cy="825500"/>
            <a:chOff x="9565997" y="2838450"/>
            <a:chExt cx="1238250" cy="1238250"/>
          </a:xfrm>
        </p:grpSpPr>
        <p:sp>
          <p:nvSpPr>
            <p:cNvPr id="11" name="Oval 10">
              <a:extLst>
                <a:ext uri="{FF2B5EF4-FFF2-40B4-BE49-F238E27FC236}">
                  <a16:creationId xmlns:a16="http://schemas.microsoft.com/office/drawing/2014/main" id="{352125C3-D780-48C8-8F34-C7A261BA896A}"/>
                </a:ext>
              </a:extLst>
            </p:cNvPr>
            <p:cNvSpPr/>
            <p:nvPr/>
          </p:nvSpPr>
          <p:spPr>
            <a:xfrm>
              <a:off x="9565997" y="2838450"/>
              <a:ext cx="1238250" cy="12382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12" name="Freeform 27">
              <a:extLst>
                <a:ext uri="{FF2B5EF4-FFF2-40B4-BE49-F238E27FC236}">
                  <a16:creationId xmlns:a16="http://schemas.microsoft.com/office/drawing/2014/main" id="{77C86C7E-9CF6-4612-BA5F-F983FF79FE9C}"/>
                </a:ext>
              </a:extLst>
            </p:cNvPr>
            <p:cNvSpPr>
              <a:spLocks noEditPoints="1"/>
            </p:cNvSpPr>
            <p:nvPr/>
          </p:nvSpPr>
          <p:spPr bwMode="auto">
            <a:xfrm>
              <a:off x="9926675" y="3143248"/>
              <a:ext cx="516894" cy="628654"/>
            </a:xfrm>
            <a:custGeom>
              <a:avLst/>
              <a:gdLst>
                <a:gd name="T0" fmla="*/ 28 w 144"/>
                <a:gd name="T1" fmla="*/ 88 h 176"/>
                <a:gd name="T2" fmla="*/ 76 w 144"/>
                <a:gd name="T3" fmla="*/ 88 h 176"/>
                <a:gd name="T4" fmla="*/ 80 w 144"/>
                <a:gd name="T5" fmla="*/ 84 h 176"/>
                <a:gd name="T6" fmla="*/ 76 w 144"/>
                <a:gd name="T7" fmla="*/ 80 h 176"/>
                <a:gd name="T8" fmla="*/ 28 w 144"/>
                <a:gd name="T9" fmla="*/ 80 h 176"/>
                <a:gd name="T10" fmla="*/ 24 w 144"/>
                <a:gd name="T11" fmla="*/ 84 h 176"/>
                <a:gd name="T12" fmla="*/ 28 w 144"/>
                <a:gd name="T13" fmla="*/ 88 h 176"/>
                <a:gd name="T14" fmla="*/ 28 w 144"/>
                <a:gd name="T15" fmla="*/ 112 h 176"/>
                <a:gd name="T16" fmla="*/ 116 w 144"/>
                <a:gd name="T17" fmla="*/ 112 h 176"/>
                <a:gd name="T18" fmla="*/ 120 w 144"/>
                <a:gd name="T19" fmla="*/ 108 h 176"/>
                <a:gd name="T20" fmla="*/ 116 w 144"/>
                <a:gd name="T21" fmla="*/ 104 h 176"/>
                <a:gd name="T22" fmla="*/ 28 w 144"/>
                <a:gd name="T23" fmla="*/ 104 h 176"/>
                <a:gd name="T24" fmla="*/ 24 w 144"/>
                <a:gd name="T25" fmla="*/ 108 h 176"/>
                <a:gd name="T26" fmla="*/ 28 w 144"/>
                <a:gd name="T27" fmla="*/ 112 h 176"/>
                <a:gd name="T28" fmla="*/ 28 w 144"/>
                <a:gd name="T29" fmla="*/ 136 h 176"/>
                <a:gd name="T30" fmla="*/ 100 w 144"/>
                <a:gd name="T31" fmla="*/ 136 h 176"/>
                <a:gd name="T32" fmla="*/ 104 w 144"/>
                <a:gd name="T33" fmla="*/ 132 h 176"/>
                <a:gd name="T34" fmla="*/ 100 w 144"/>
                <a:gd name="T35" fmla="*/ 128 h 176"/>
                <a:gd name="T36" fmla="*/ 28 w 144"/>
                <a:gd name="T37" fmla="*/ 128 h 176"/>
                <a:gd name="T38" fmla="*/ 24 w 144"/>
                <a:gd name="T39" fmla="*/ 132 h 176"/>
                <a:gd name="T40" fmla="*/ 28 w 144"/>
                <a:gd name="T41" fmla="*/ 136 h 176"/>
                <a:gd name="T42" fmla="*/ 136 w 144"/>
                <a:gd name="T43" fmla="*/ 24 h 176"/>
                <a:gd name="T44" fmla="*/ 104 w 144"/>
                <a:gd name="T45" fmla="*/ 24 h 176"/>
                <a:gd name="T46" fmla="*/ 104 w 144"/>
                <a:gd name="T47" fmla="*/ 16 h 176"/>
                <a:gd name="T48" fmla="*/ 96 w 144"/>
                <a:gd name="T49" fmla="*/ 8 h 176"/>
                <a:gd name="T50" fmla="*/ 80 w 144"/>
                <a:gd name="T51" fmla="*/ 8 h 176"/>
                <a:gd name="T52" fmla="*/ 72 w 144"/>
                <a:gd name="T53" fmla="*/ 0 h 176"/>
                <a:gd name="T54" fmla="*/ 64 w 144"/>
                <a:gd name="T55" fmla="*/ 8 h 176"/>
                <a:gd name="T56" fmla="*/ 48 w 144"/>
                <a:gd name="T57" fmla="*/ 8 h 176"/>
                <a:gd name="T58" fmla="*/ 40 w 144"/>
                <a:gd name="T59" fmla="*/ 16 h 176"/>
                <a:gd name="T60" fmla="*/ 40 w 144"/>
                <a:gd name="T61" fmla="*/ 24 h 176"/>
                <a:gd name="T62" fmla="*/ 8 w 144"/>
                <a:gd name="T63" fmla="*/ 24 h 176"/>
                <a:gd name="T64" fmla="*/ 0 w 144"/>
                <a:gd name="T65" fmla="*/ 32 h 176"/>
                <a:gd name="T66" fmla="*/ 0 w 144"/>
                <a:gd name="T67" fmla="*/ 168 h 176"/>
                <a:gd name="T68" fmla="*/ 8 w 144"/>
                <a:gd name="T69" fmla="*/ 176 h 176"/>
                <a:gd name="T70" fmla="*/ 136 w 144"/>
                <a:gd name="T71" fmla="*/ 176 h 176"/>
                <a:gd name="T72" fmla="*/ 144 w 144"/>
                <a:gd name="T73" fmla="*/ 168 h 176"/>
                <a:gd name="T74" fmla="*/ 144 w 144"/>
                <a:gd name="T75" fmla="*/ 32 h 176"/>
                <a:gd name="T76" fmla="*/ 136 w 144"/>
                <a:gd name="T77" fmla="*/ 24 h 176"/>
                <a:gd name="T78" fmla="*/ 48 w 144"/>
                <a:gd name="T79" fmla="*/ 16 h 176"/>
                <a:gd name="T80" fmla="*/ 96 w 144"/>
                <a:gd name="T81" fmla="*/ 16 h 176"/>
                <a:gd name="T82" fmla="*/ 96 w 144"/>
                <a:gd name="T83" fmla="*/ 32 h 176"/>
                <a:gd name="T84" fmla="*/ 48 w 144"/>
                <a:gd name="T85" fmla="*/ 32 h 176"/>
                <a:gd name="T86" fmla="*/ 48 w 144"/>
                <a:gd name="T87" fmla="*/ 16 h 176"/>
                <a:gd name="T88" fmla="*/ 136 w 144"/>
                <a:gd name="T89" fmla="*/ 168 h 176"/>
                <a:gd name="T90" fmla="*/ 8 w 144"/>
                <a:gd name="T91" fmla="*/ 168 h 176"/>
                <a:gd name="T92" fmla="*/ 8 w 144"/>
                <a:gd name="T93" fmla="*/ 56 h 176"/>
                <a:gd name="T94" fmla="*/ 136 w 144"/>
                <a:gd name="T95" fmla="*/ 56 h 176"/>
                <a:gd name="T96" fmla="*/ 136 w 144"/>
                <a:gd name="T97" fmla="*/ 168 h 176"/>
                <a:gd name="T98" fmla="*/ 136 w 144"/>
                <a:gd name="T99" fmla="*/ 48 h 176"/>
                <a:gd name="T100" fmla="*/ 8 w 144"/>
                <a:gd name="T101" fmla="*/ 48 h 176"/>
                <a:gd name="T102" fmla="*/ 8 w 144"/>
                <a:gd name="T103" fmla="*/ 32 h 176"/>
                <a:gd name="T104" fmla="*/ 40 w 144"/>
                <a:gd name="T105" fmla="*/ 32 h 176"/>
                <a:gd name="T106" fmla="*/ 48 w 144"/>
                <a:gd name="T107" fmla="*/ 40 h 176"/>
                <a:gd name="T108" fmla="*/ 96 w 144"/>
                <a:gd name="T109" fmla="*/ 40 h 176"/>
                <a:gd name="T110" fmla="*/ 104 w 144"/>
                <a:gd name="T111" fmla="*/ 32 h 176"/>
                <a:gd name="T112" fmla="*/ 136 w 144"/>
                <a:gd name="T113" fmla="*/ 32 h 176"/>
                <a:gd name="T114" fmla="*/ 136 w 144"/>
                <a:gd name="T115"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176">
                  <a:moveTo>
                    <a:pt x="28" y="88"/>
                  </a:moveTo>
                  <a:cubicBezTo>
                    <a:pt x="76" y="88"/>
                    <a:pt x="76" y="88"/>
                    <a:pt x="76" y="88"/>
                  </a:cubicBezTo>
                  <a:cubicBezTo>
                    <a:pt x="78" y="88"/>
                    <a:pt x="80" y="86"/>
                    <a:pt x="80" y="84"/>
                  </a:cubicBezTo>
                  <a:cubicBezTo>
                    <a:pt x="80" y="82"/>
                    <a:pt x="78" y="80"/>
                    <a:pt x="76" y="80"/>
                  </a:cubicBezTo>
                  <a:cubicBezTo>
                    <a:pt x="28" y="80"/>
                    <a:pt x="28" y="80"/>
                    <a:pt x="28" y="80"/>
                  </a:cubicBezTo>
                  <a:cubicBezTo>
                    <a:pt x="26" y="80"/>
                    <a:pt x="24" y="82"/>
                    <a:pt x="24" y="84"/>
                  </a:cubicBezTo>
                  <a:cubicBezTo>
                    <a:pt x="24" y="86"/>
                    <a:pt x="26" y="88"/>
                    <a:pt x="28" y="88"/>
                  </a:cubicBezTo>
                  <a:moveTo>
                    <a:pt x="28" y="112"/>
                  </a:moveTo>
                  <a:cubicBezTo>
                    <a:pt x="116" y="112"/>
                    <a:pt x="116" y="112"/>
                    <a:pt x="116" y="112"/>
                  </a:cubicBezTo>
                  <a:cubicBezTo>
                    <a:pt x="118" y="112"/>
                    <a:pt x="120" y="110"/>
                    <a:pt x="120" y="108"/>
                  </a:cubicBezTo>
                  <a:cubicBezTo>
                    <a:pt x="120" y="106"/>
                    <a:pt x="118" y="104"/>
                    <a:pt x="116" y="104"/>
                  </a:cubicBezTo>
                  <a:cubicBezTo>
                    <a:pt x="28" y="104"/>
                    <a:pt x="28" y="104"/>
                    <a:pt x="28" y="104"/>
                  </a:cubicBezTo>
                  <a:cubicBezTo>
                    <a:pt x="26" y="104"/>
                    <a:pt x="24" y="106"/>
                    <a:pt x="24" y="108"/>
                  </a:cubicBezTo>
                  <a:cubicBezTo>
                    <a:pt x="24" y="110"/>
                    <a:pt x="26" y="112"/>
                    <a:pt x="28" y="112"/>
                  </a:cubicBezTo>
                  <a:moveTo>
                    <a:pt x="28" y="136"/>
                  </a:moveTo>
                  <a:cubicBezTo>
                    <a:pt x="100" y="136"/>
                    <a:pt x="100" y="136"/>
                    <a:pt x="100" y="136"/>
                  </a:cubicBezTo>
                  <a:cubicBezTo>
                    <a:pt x="102" y="136"/>
                    <a:pt x="104" y="134"/>
                    <a:pt x="104" y="132"/>
                  </a:cubicBezTo>
                  <a:cubicBezTo>
                    <a:pt x="104" y="130"/>
                    <a:pt x="102" y="128"/>
                    <a:pt x="100" y="128"/>
                  </a:cubicBezTo>
                  <a:cubicBezTo>
                    <a:pt x="28" y="128"/>
                    <a:pt x="28" y="128"/>
                    <a:pt x="28" y="128"/>
                  </a:cubicBezTo>
                  <a:cubicBezTo>
                    <a:pt x="26" y="128"/>
                    <a:pt x="24" y="130"/>
                    <a:pt x="24" y="132"/>
                  </a:cubicBezTo>
                  <a:cubicBezTo>
                    <a:pt x="24" y="134"/>
                    <a:pt x="26" y="136"/>
                    <a:pt x="28" y="136"/>
                  </a:cubicBezTo>
                  <a:moveTo>
                    <a:pt x="136" y="24"/>
                  </a:moveTo>
                  <a:cubicBezTo>
                    <a:pt x="104" y="24"/>
                    <a:pt x="104" y="24"/>
                    <a:pt x="104" y="24"/>
                  </a:cubicBezTo>
                  <a:cubicBezTo>
                    <a:pt x="104" y="16"/>
                    <a:pt x="104" y="16"/>
                    <a:pt x="104" y="16"/>
                  </a:cubicBezTo>
                  <a:cubicBezTo>
                    <a:pt x="104" y="12"/>
                    <a:pt x="100" y="8"/>
                    <a:pt x="96" y="8"/>
                  </a:cubicBezTo>
                  <a:cubicBezTo>
                    <a:pt x="80" y="8"/>
                    <a:pt x="80" y="8"/>
                    <a:pt x="80" y="8"/>
                  </a:cubicBezTo>
                  <a:cubicBezTo>
                    <a:pt x="80" y="4"/>
                    <a:pt x="76" y="0"/>
                    <a:pt x="72" y="0"/>
                  </a:cubicBezTo>
                  <a:cubicBezTo>
                    <a:pt x="68" y="0"/>
                    <a:pt x="64" y="4"/>
                    <a:pt x="64" y="8"/>
                  </a:cubicBezTo>
                  <a:cubicBezTo>
                    <a:pt x="48" y="8"/>
                    <a:pt x="48" y="8"/>
                    <a:pt x="48" y="8"/>
                  </a:cubicBezTo>
                  <a:cubicBezTo>
                    <a:pt x="44" y="8"/>
                    <a:pt x="40" y="12"/>
                    <a:pt x="40" y="16"/>
                  </a:cubicBezTo>
                  <a:cubicBezTo>
                    <a:pt x="40" y="24"/>
                    <a:pt x="40" y="24"/>
                    <a:pt x="40" y="24"/>
                  </a:cubicBezTo>
                  <a:cubicBezTo>
                    <a:pt x="8" y="24"/>
                    <a:pt x="8" y="24"/>
                    <a:pt x="8" y="24"/>
                  </a:cubicBezTo>
                  <a:cubicBezTo>
                    <a:pt x="4" y="24"/>
                    <a:pt x="0" y="28"/>
                    <a:pt x="0" y="32"/>
                  </a:cubicBezTo>
                  <a:cubicBezTo>
                    <a:pt x="0" y="168"/>
                    <a:pt x="0" y="168"/>
                    <a:pt x="0" y="168"/>
                  </a:cubicBezTo>
                  <a:cubicBezTo>
                    <a:pt x="0" y="172"/>
                    <a:pt x="4" y="176"/>
                    <a:pt x="8" y="176"/>
                  </a:cubicBezTo>
                  <a:cubicBezTo>
                    <a:pt x="136" y="176"/>
                    <a:pt x="136" y="176"/>
                    <a:pt x="136" y="176"/>
                  </a:cubicBezTo>
                  <a:cubicBezTo>
                    <a:pt x="140" y="176"/>
                    <a:pt x="144" y="172"/>
                    <a:pt x="144" y="168"/>
                  </a:cubicBezTo>
                  <a:cubicBezTo>
                    <a:pt x="144" y="32"/>
                    <a:pt x="144" y="32"/>
                    <a:pt x="144" y="32"/>
                  </a:cubicBezTo>
                  <a:cubicBezTo>
                    <a:pt x="144" y="28"/>
                    <a:pt x="140" y="24"/>
                    <a:pt x="136" y="24"/>
                  </a:cubicBezTo>
                  <a:moveTo>
                    <a:pt x="48" y="16"/>
                  </a:moveTo>
                  <a:cubicBezTo>
                    <a:pt x="96" y="16"/>
                    <a:pt x="96" y="16"/>
                    <a:pt x="96" y="16"/>
                  </a:cubicBezTo>
                  <a:cubicBezTo>
                    <a:pt x="96" y="32"/>
                    <a:pt x="96" y="32"/>
                    <a:pt x="96" y="32"/>
                  </a:cubicBezTo>
                  <a:cubicBezTo>
                    <a:pt x="48" y="32"/>
                    <a:pt x="48" y="32"/>
                    <a:pt x="48" y="32"/>
                  </a:cubicBezTo>
                  <a:lnTo>
                    <a:pt x="48" y="16"/>
                  </a:lnTo>
                  <a:close/>
                  <a:moveTo>
                    <a:pt x="136" y="168"/>
                  </a:moveTo>
                  <a:cubicBezTo>
                    <a:pt x="8" y="168"/>
                    <a:pt x="8" y="168"/>
                    <a:pt x="8" y="168"/>
                  </a:cubicBezTo>
                  <a:cubicBezTo>
                    <a:pt x="8" y="56"/>
                    <a:pt x="8" y="56"/>
                    <a:pt x="8" y="56"/>
                  </a:cubicBezTo>
                  <a:cubicBezTo>
                    <a:pt x="136" y="56"/>
                    <a:pt x="136" y="56"/>
                    <a:pt x="136" y="56"/>
                  </a:cubicBezTo>
                  <a:lnTo>
                    <a:pt x="136" y="168"/>
                  </a:lnTo>
                  <a:close/>
                  <a:moveTo>
                    <a:pt x="136" y="48"/>
                  </a:moveTo>
                  <a:cubicBezTo>
                    <a:pt x="8" y="48"/>
                    <a:pt x="8" y="48"/>
                    <a:pt x="8" y="48"/>
                  </a:cubicBezTo>
                  <a:cubicBezTo>
                    <a:pt x="8" y="32"/>
                    <a:pt x="8" y="32"/>
                    <a:pt x="8" y="32"/>
                  </a:cubicBezTo>
                  <a:cubicBezTo>
                    <a:pt x="40" y="32"/>
                    <a:pt x="40" y="32"/>
                    <a:pt x="40" y="32"/>
                  </a:cubicBezTo>
                  <a:cubicBezTo>
                    <a:pt x="40" y="36"/>
                    <a:pt x="44" y="40"/>
                    <a:pt x="48" y="40"/>
                  </a:cubicBezTo>
                  <a:cubicBezTo>
                    <a:pt x="96" y="40"/>
                    <a:pt x="96" y="40"/>
                    <a:pt x="96" y="40"/>
                  </a:cubicBezTo>
                  <a:cubicBezTo>
                    <a:pt x="100" y="40"/>
                    <a:pt x="104" y="36"/>
                    <a:pt x="104" y="32"/>
                  </a:cubicBezTo>
                  <a:cubicBezTo>
                    <a:pt x="136" y="32"/>
                    <a:pt x="136" y="32"/>
                    <a:pt x="136" y="32"/>
                  </a:cubicBezTo>
                  <a:lnTo>
                    <a:pt x="136" y="48"/>
                  </a:lnTo>
                  <a:close/>
                </a:path>
              </a:pathLst>
            </a:custGeom>
            <a:solidFill>
              <a:schemeClr val="bg1"/>
            </a:solidFill>
            <a:ln>
              <a:noFill/>
            </a:ln>
          </p:spPr>
          <p:txBody>
            <a:bodyPr vert="horz" wrap="square" lIns="60960" tIns="30480" rIns="60960" bIns="30480" numCol="1" anchor="t" anchorCtr="0" compatLnSpc="1">
              <a:prstTxWarp prst="textNoShape">
                <a:avLst/>
              </a:prstTxWarp>
            </a:bodyPr>
            <a:lstStyle/>
            <a:p>
              <a:pPr defTabSz="914446"/>
              <a:endParaRPr lang="uk-UA">
                <a:solidFill>
                  <a:srgbClr val="0A091B"/>
                </a:solidFill>
                <a:latin typeface="Roboto"/>
              </a:endParaRPr>
            </a:p>
          </p:txBody>
        </p:sp>
      </p:grpSp>
      <p:sp>
        <p:nvSpPr>
          <p:cNvPr id="27" name="Freeform 15">
            <a:extLst>
              <a:ext uri="{FF2B5EF4-FFF2-40B4-BE49-F238E27FC236}">
                <a16:creationId xmlns:a16="http://schemas.microsoft.com/office/drawing/2014/main" id="{A90E76BF-5A7C-449D-A1D9-DCAC1BC5B10C}"/>
              </a:ext>
            </a:extLst>
          </p:cNvPr>
          <p:cNvSpPr>
            <a:spLocks noEditPoints="1"/>
          </p:cNvSpPr>
          <p:nvPr/>
        </p:nvSpPr>
        <p:spPr bwMode="auto">
          <a:xfrm>
            <a:off x="2587612" y="2931461"/>
            <a:ext cx="247029" cy="247029"/>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bg1"/>
          </a:solidFill>
          <a:ln>
            <a:noFill/>
          </a:ln>
        </p:spPr>
        <p:txBody>
          <a:bodyPr vert="horz" wrap="square" lIns="60960" tIns="30480" rIns="60960" bIns="30480" numCol="1" anchor="t" anchorCtr="0" compatLnSpc="1">
            <a:prstTxWarp prst="textNoShape">
              <a:avLst/>
            </a:prstTxWarp>
          </a:bodyPr>
          <a:lstStyle/>
          <a:p>
            <a:pPr defTabSz="914446"/>
            <a:endParaRPr lang="uk-UA" dirty="0">
              <a:solidFill>
                <a:srgbClr val="0A091B"/>
              </a:solidFill>
              <a:latin typeface="Roboto"/>
            </a:endParaRPr>
          </a:p>
        </p:txBody>
      </p:sp>
    </p:spTree>
    <p:extLst>
      <p:ext uri="{BB962C8B-B14F-4D97-AF65-F5344CB8AC3E}">
        <p14:creationId xmlns:p14="http://schemas.microsoft.com/office/powerpoint/2010/main" val="2292951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dirty="0">
              <a:solidFill>
                <a:srgbClr val="F2F2F5"/>
              </a:solidFill>
              <a:latin typeface="Roboto"/>
            </a:endParaRPr>
          </a:p>
        </p:txBody>
      </p:sp>
      <p:sp>
        <p:nvSpPr>
          <p:cNvPr id="7" name="Title 6"/>
          <p:cNvSpPr>
            <a:spLocks noGrp="1"/>
          </p:cNvSpPr>
          <p:nvPr>
            <p:ph type="title"/>
          </p:nvPr>
        </p:nvSpPr>
        <p:spPr>
          <a:xfrm>
            <a:off x="607203" y="177423"/>
            <a:ext cx="5237337" cy="923330"/>
          </a:xfrm>
        </p:spPr>
        <p:txBody>
          <a:bodyPr/>
          <a:lstStyle/>
          <a:p>
            <a:br>
              <a:rPr lang="en-US" dirty="0"/>
            </a:br>
            <a:r>
              <a:rPr lang="en-US" dirty="0"/>
              <a:t>Express Exercise</a:t>
            </a:r>
            <a:endParaRPr lang="uk-UA" dirty="0">
              <a:solidFill>
                <a:schemeClr val="accent1"/>
              </a:solidFill>
            </a:endParaRPr>
          </a:p>
        </p:txBody>
      </p:sp>
      <p:sp>
        <p:nvSpPr>
          <p:cNvPr id="6" name="TextBox 5">
            <a:extLst>
              <a:ext uri="{FF2B5EF4-FFF2-40B4-BE49-F238E27FC236}">
                <a16:creationId xmlns:a16="http://schemas.microsoft.com/office/drawing/2014/main" id="{21754A3F-903B-4A6F-95E1-A04134788FED}"/>
              </a:ext>
            </a:extLst>
          </p:cNvPr>
          <p:cNvSpPr txBox="1"/>
          <p:nvPr/>
        </p:nvSpPr>
        <p:spPr>
          <a:xfrm>
            <a:off x="802225" y="2486660"/>
            <a:ext cx="11389775" cy="3739998"/>
          </a:xfrm>
          <a:prstGeom prst="rect">
            <a:avLst/>
          </a:prstGeom>
          <a:noFill/>
        </p:spPr>
        <p:txBody>
          <a:bodyPr wrap="square" rtlCol="0">
            <a:spAutoFit/>
          </a:bodyPr>
          <a:lstStyle/>
          <a:p>
            <a:pPr defTabSz="914446">
              <a:lnSpc>
                <a:spcPct val="150000"/>
              </a:lnSpc>
            </a:pPr>
            <a:r>
              <a:rPr lang="en-US" sz="1600" b="1" dirty="0">
                <a:solidFill>
                  <a:srgbClr val="F2F2F5"/>
                </a:solidFill>
                <a:latin typeface="Roboto Condensed"/>
              </a:rPr>
              <a:t>Goal: </a:t>
            </a:r>
            <a:r>
              <a:rPr lang="en-US" sz="1600" dirty="0">
                <a:solidFill>
                  <a:srgbClr val="F2F2F5"/>
                </a:solidFill>
                <a:latin typeface="Roboto Condensed"/>
              </a:rPr>
              <a:t>Practice basic Express programming</a:t>
            </a:r>
          </a:p>
          <a:p>
            <a:pPr defTabSz="914446">
              <a:lnSpc>
                <a:spcPct val="150000"/>
              </a:lnSpc>
            </a:pPr>
            <a:r>
              <a:rPr lang="en-US" sz="1600" b="1" dirty="0">
                <a:solidFill>
                  <a:srgbClr val="F2F2F5"/>
                </a:solidFill>
                <a:latin typeface="Roboto Condensed"/>
              </a:rPr>
              <a:t>Time: </a:t>
            </a:r>
            <a:r>
              <a:rPr lang="en-US" sz="1600" dirty="0">
                <a:solidFill>
                  <a:srgbClr val="F2F2F5"/>
                </a:solidFill>
                <a:latin typeface="Roboto Condensed"/>
              </a:rPr>
              <a:t>25 minutes</a:t>
            </a:r>
          </a:p>
          <a:p>
            <a:pPr defTabSz="914446">
              <a:lnSpc>
                <a:spcPct val="150000"/>
              </a:lnSpc>
            </a:pPr>
            <a:r>
              <a:rPr lang="en-US" sz="1600" b="1" dirty="0">
                <a:solidFill>
                  <a:srgbClr val="F2F2F5"/>
                </a:solidFill>
                <a:latin typeface="Roboto Condensed"/>
              </a:rPr>
              <a:t>Requirements: </a:t>
            </a:r>
          </a:p>
          <a:p>
            <a:pPr defTabSz="914446">
              <a:lnSpc>
                <a:spcPct val="150000"/>
              </a:lnSpc>
            </a:pPr>
            <a:r>
              <a:rPr lang="en-US" sz="1600" dirty="0">
                <a:solidFill>
                  <a:srgbClr val="F2F2F5"/>
                </a:solidFill>
                <a:latin typeface="Roboto Condensed"/>
              </a:rPr>
              <a:t>Get API input – write an API that receives a city &amp; country name GET: /</a:t>
            </a:r>
            <a:r>
              <a:rPr lang="en-US" sz="1600" dirty="0" err="1">
                <a:solidFill>
                  <a:srgbClr val="F2F2F5"/>
                </a:solidFill>
                <a:latin typeface="Roboto Condensed"/>
              </a:rPr>
              <a:t>api</a:t>
            </a:r>
            <a:r>
              <a:rPr lang="en-US" sz="1600" dirty="0">
                <a:solidFill>
                  <a:srgbClr val="F2F2F5"/>
                </a:solidFill>
                <a:latin typeface="Roboto Condensed"/>
              </a:rPr>
              <a:t>/travel and returns whether it’s recommended for a vacation (based on the exercise ‘The travel advisor’). </a:t>
            </a:r>
          </a:p>
          <a:p>
            <a:pPr defTabSz="914446">
              <a:lnSpc>
                <a:spcPct val="150000"/>
              </a:lnSpc>
            </a:pPr>
            <a:r>
              <a:rPr lang="en-US" sz="1600" dirty="0">
                <a:solidFill>
                  <a:srgbClr val="F2F2F5"/>
                </a:solidFill>
                <a:latin typeface="Roboto Condensed"/>
              </a:rPr>
              <a:t>Logic for all incoming requests (all routes) – if the request body is larger than 1000 characters length – return 400 http status</a:t>
            </a:r>
            <a:br>
              <a:rPr lang="en-US" sz="1600" dirty="0">
                <a:solidFill>
                  <a:srgbClr val="F2F2F5"/>
                </a:solidFill>
                <a:latin typeface="Roboto Condensed"/>
              </a:rPr>
            </a:br>
            <a:r>
              <a:rPr lang="en-US" sz="1600" dirty="0">
                <a:solidFill>
                  <a:srgbClr val="F2F2F5"/>
                </a:solidFill>
                <a:latin typeface="Roboto Condensed"/>
              </a:rPr>
              <a:t>Bonus: (A) </a:t>
            </a:r>
            <a:r>
              <a:rPr lang="en-US" sz="1600" dirty="0">
                <a:solidFill>
                  <a:srgbClr val="F2F2F5"/>
                </a:solidFill>
              </a:rPr>
              <a:t>If some parameter is missing, return HTTP status 400. Otherwise return HTTP status 200. (B) A specific IP can not perform more than 5 requests/sec</a:t>
            </a:r>
            <a:endParaRPr lang="en-US" sz="1600" dirty="0">
              <a:solidFill>
                <a:srgbClr val="F2F2F5"/>
              </a:solidFill>
              <a:latin typeface="Roboto Condensed"/>
            </a:endParaRPr>
          </a:p>
          <a:p>
            <a:pPr defTabSz="914446">
              <a:lnSpc>
                <a:spcPct val="150000"/>
              </a:lnSpc>
            </a:pPr>
            <a:r>
              <a:rPr lang="en-US" sz="1600" b="1" dirty="0">
                <a:solidFill>
                  <a:srgbClr val="F2F2F5"/>
                </a:solidFill>
                <a:latin typeface="Roboto Condensed"/>
              </a:rPr>
              <a:t>Tech:</a:t>
            </a:r>
            <a:r>
              <a:rPr lang="en-US" sz="1600" dirty="0">
                <a:solidFill>
                  <a:srgbClr val="F2F2F5"/>
                </a:solidFill>
                <a:latin typeface="Roboto Condensed"/>
              </a:rPr>
              <a:t> Implement using </a:t>
            </a:r>
            <a:r>
              <a:rPr lang="en-US" sz="1600" dirty="0" err="1">
                <a:solidFill>
                  <a:srgbClr val="F2F2F5"/>
                </a:solidFill>
                <a:latin typeface="Roboto Condensed"/>
              </a:rPr>
              <a:t>ExpressJS</a:t>
            </a:r>
            <a:r>
              <a:rPr lang="en-US" sz="1600" dirty="0">
                <a:solidFill>
                  <a:srgbClr val="F2F2F5"/>
                </a:solidFill>
                <a:latin typeface="Roboto Condensed"/>
              </a:rPr>
              <a:t>, use middleware to limit the amount of requests</a:t>
            </a:r>
          </a:p>
          <a:p>
            <a:pPr defTabSz="914446">
              <a:lnSpc>
                <a:spcPct val="150000"/>
              </a:lnSpc>
            </a:pPr>
            <a:r>
              <a:rPr lang="en-US" sz="1600" b="1" dirty="0">
                <a:solidFill>
                  <a:srgbClr val="F2F2F5"/>
                </a:solidFill>
                <a:latin typeface="Roboto Condensed"/>
              </a:rPr>
              <a:t>Starter file: ~/examples/express/travel-recommender /start.js</a:t>
            </a:r>
            <a:endParaRPr lang="en-US" sz="1600" dirty="0">
              <a:solidFill>
                <a:srgbClr val="F2F2F5"/>
              </a:solidFill>
              <a:latin typeface="Roboto Condensed"/>
            </a:endParaRPr>
          </a:p>
        </p:txBody>
      </p:sp>
      <p:sp>
        <p:nvSpPr>
          <p:cNvPr id="2" name="TextBox 1"/>
          <p:cNvSpPr txBox="1"/>
          <p:nvPr/>
        </p:nvSpPr>
        <p:spPr>
          <a:xfrm>
            <a:off x="1523262" y="1880981"/>
            <a:ext cx="5787846" cy="461665"/>
          </a:xfrm>
          <a:prstGeom prst="rect">
            <a:avLst/>
          </a:prstGeom>
          <a:noFill/>
        </p:spPr>
        <p:txBody>
          <a:bodyPr wrap="square" rtlCol="0">
            <a:spAutoFit/>
          </a:bodyPr>
          <a:lstStyle/>
          <a:p>
            <a:pPr defTabSz="914446"/>
            <a:r>
              <a:rPr lang="en-US" sz="2400" b="1" dirty="0">
                <a:solidFill>
                  <a:srgbClr val="F2F2F5"/>
                </a:solidFill>
                <a:latin typeface="Roboto Condensed"/>
              </a:rPr>
              <a:t>The travel recommender API</a:t>
            </a:r>
            <a:endParaRPr lang="uk-UA" sz="2400" b="1" dirty="0">
              <a:solidFill>
                <a:srgbClr val="F2F2F5"/>
              </a:solidFill>
              <a:latin typeface="+mj-lt"/>
            </a:endParaRPr>
          </a:p>
        </p:txBody>
      </p:sp>
      <p:grpSp>
        <p:nvGrpSpPr>
          <p:cNvPr id="8" name="Group 7">
            <a:extLst>
              <a:ext uri="{FF2B5EF4-FFF2-40B4-BE49-F238E27FC236}">
                <a16:creationId xmlns:a16="http://schemas.microsoft.com/office/drawing/2014/main" id="{98671352-A194-4275-8038-B137DD925AD9}"/>
              </a:ext>
            </a:extLst>
          </p:cNvPr>
          <p:cNvGrpSpPr/>
          <p:nvPr/>
        </p:nvGrpSpPr>
        <p:grpSpPr>
          <a:xfrm>
            <a:off x="607203" y="1661160"/>
            <a:ext cx="825500" cy="825500"/>
            <a:chOff x="9565997" y="2838450"/>
            <a:chExt cx="1238250" cy="1238250"/>
          </a:xfrm>
        </p:grpSpPr>
        <p:sp>
          <p:nvSpPr>
            <p:cNvPr id="11" name="Oval 10">
              <a:extLst>
                <a:ext uri="{FF2B5EF4-FFF2-40B4-BE49-F238E27FC236}">
                  <a16:creationId xmlns:a16="http://schemas.microsoft.com/office/drawing/2014/main" id="{352125C3-D780-48C8-8F34-C7A261BA896A}"/>
                </a:ext>
              </a:extLst>
            </p:cNvPr>
            <p:cNvSpPr/>
            <p:nvPr/>
          </p:nvSpPr>
          <p:spPr>
            <a:xfrm>
              <a:off x="9565997" y="2838450"/>
              <a:ext cx="1238250" cy="12382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12" name="Freeform 27">
              <a:extLst>
                <a:ext uri="{FF2B5EF4-FFF2-40B4-BE49-F238E27FC236}">
                  <a16:creationId xmlns:a16="http://schemas.microsoft.com/office/drawing/2014/main" id="{77C86C7E-9CF6-4612-BA5F-F983FF79FE9C}"/>
                </a:ext>
              </a:extLst>
            </p:cNvPr>
            <p:cNvSpPr>
              <a:spLocks noEditPoints="1"/>
            </p:cNvSpPr>
            <p:nvPr/>
          </p:nvSpPr>
          <p:spPr bwMode="auto">
            <a:xfrm>
              <a:off x="9926675" y="3143248"/>
              <a:ext cx="516894" cy="628654"/>
            </a:xfrm>
            <a:custGeom>
              <a:avLst/>
              <a:gdLst>
                <a:gd name="T0" fmla="*/ 28 w 144"/>
                <a:gd name="T1" fmla="*/ 88 h 176"/>
                <a:gd name="T2" fmla="*/ 76 w 144"/>
                <a:gd name="T3" fmla="*/ 88 h 176"/>
                <a:gd name="T4" fmla="*/ 80 w 144"/>
                <a:gd name="T5" fmla="*/ 84 h 176"/>
                <a:gd name="T6" fmla="*/ 76 w 144"/>
                <a:gd name="T7" fmla="*/ 80 h 176"/>
                <a:gd name="T8" fmla="*/ 28 w 144"/>
                <a:gd name="T9" fmla="*/ 80 h 176"/>
                <a:gd name="T10" fmla="*/ 24 w 144"/>
                <a:gd name="T11" fmla="*/ 84 h 176"/>
                <a:gd name="T12" fmla="*/ 28 w 144"/>
                <a:gd name="T13" fmla="*/ 88 h 176"/>
                <a:gd name="T14" fmla="*/ 28 w 144"/>
                <a:gd name="T15" fmla="*/ 112 h 176"/>
                <a:gd name="T16" fmla="*/ 116 w 144"/>
                <a:gd name="T17" fmla="*/ 112 h 176"/>
                <a:gd name="T18" fmla="*/ 120 w 144"/>
                <a:gd name="T19" fmla="*/ 108 h 176"/>
                <a:gd name="T20" fmla="*/ 116 w 144"/>
                <a:gd name="T21" fmla="*/ 104 h 176"/>
                <a:gd name="T22" fmla="*/ 28 w 144"/>
                <a:gd name="T23" fmla="*/ 104 h 176"/>
                <a:gd name="T24" fmla="*/ 24 w 144"/>
                <a:gd name="T25" fmla="*/ 108 h 176"/>
                <a:gd name="T26" fmla="*/ 28 w 144"/>
                <a:gd name="T27" fmla="*/ 112 h 176"/>
                <a:gd name="T28" fmla="*/ 28 w 144"/>
                <a:gd name="T29" fmla="*/ 136 h 176"/>
                <a:gd name="T30" fmla="*/ 100 w 144"/>
                <a:gd name="T31" fmla="*/ 136 h 176"/>
                <a:gd name="T32" fmla="*/ 104 w 144"/>
                <a:gd name="T33" fmla="*/ 132 h 176"/>
                <a:gd name="T34" fmla="*/ 100 w 144"/>
                <a:gd name="T35" fmla="*/ 128 h 176"/>
                <a:gd name="T36" fmla="*/ 28 w 144"/>
                <a:gd name="T37" fmla="*/ 128 h 176"/>
                <a:gd name="T38" fmla="*/ 24 w 144"/>
                <a:gd name="T39" fmla="*/ 132 h 176"/>
                <a:gd name="T40" fmla="*/ 28 w 144"/>
                <a:gd name="T41" fmla="*/ 136 h 176"/>
                <a:gd name="T42" fmla="*/ 136 w 144"/>
                <a:gd name="T43" fmla="*/ 24 h 176"/>
                <a:gd name="T44" fmla="*/ 104 w 144"/>
                <a:gd name="T45" fmla="*/ 24 h 176"/>
                <a:gd name="T46" fmla="*/ 104 w 144"/>
                <a:gd name="T47" fmla="*/ 16 h 176"/>
                <a:gd name="T48" fmla="*/ 96 w 144"/>
                <a:gd name="T49" fmla="*/ 8 h 176"/>
                <a:gd name="T50" fmla="*/ 80 w 144"/>
                <a:gd name="T51" fmla="*/ 8 h 176"/>
                <a:gd name="T52" fmla="*/ 72 w 144"/>
                <a:gd name="T53" fmla="*/ 0 h 176"/>
                <a:gd name="T54" fmla="*/ 64 w 144"/>
                <a:gd name="T55" fmla="*/ 8 h 176"/>
                <a:gd name="T56" fmla="*/ 48 w 144"/>
                <a:gd name="T57" fmla="*/ 8 h 176"/>
                <a:gd name="T58" fmla="*/ 40 w 144"/>
                <a:gd name="T59" fmla="*/ 16 h 176"/>
                <a:gd name="T60" fmla="*/ 40 w 144"/>
                <a:gd name="T61" fmla="*/ 24 h 176"/>
                <a:gd name="T62" fmla="*/ 8 w 144"/>
                <a:gd name="T63" fmla="*/ 24 h 176"/>
                <a:gd name="T64" fmla="*/ 0 w 144"/>
                <a:gd name="T65" fmla="*/ 32 h 176"/>
                <a:gd name="T66" fmla="*/ 0 w 144"/>
                <a:gd name="T67" fmla="*/ 168 h 176"/>
                <a:gd name="T68" fmla="*/ 8 w 144"/>
                <a:gd name="T69" fmla="*/ 176 h 176"/>
                <a:gd name="T70" fmla="*/ 136 w 144"/>
                <a:gd name="T71" fmla="*/ 176 h 176"/>
                <a:gd name="T72" fmla="*/ 144 w 144"/>
                <a:gd name="T73" fmla="*/ 168 h 176"/>
                <a:gd name="T74" fmla="*/ 144 w 144"/>
                <a:gd name="T75" fmla="*/ 32 h 176"/>
                <a:gd name="T76" fmla="*/ 136 w 144"/>
                <a:gd name="T77" fmla="*/ 24 h 176"/>
                <a:gd name="T78" fmla="*/ 48 w 144"/>
                <a:gd name="T79" fmla="*/ 16 h 176"/>
                <a:gd name="T80" fmla="*/ 96 w 144"/>
                <a:gd name="T81" fmla="*/ 16 h 176"/>
                <a:gd name="T82" fmla="*/ 96 w 144"/>
                <a:gd name="T83" fmla="*/ 32 h 176"/>
                <a:gd name="T84" fmla="*/ 48 w 144"/>
                <a:gd name="T85" fmla="*/ 32 h 176"/>
                <a:gd name="T86" fmla="*/ 48 w 144"/>
                <a:gd name="T87" fmla="*/ 16 h 176"/>
                <a:gd name="T88" fmla="*/ 136 w 144"/>
                <a:gd name="T89" fmla="*/ 168 h 176"/>
                <a:gd name="T90" fmla="*/ 8 w 144"/>
                <a:gd name="T91" fmla="*/ 168 h 176"/>
                <a:gd name="T92" fmla="*/ 8 w 144"/>
                <a:gd name="T93" fmla="*/ 56 h 176"/>
                <a:gd name="T94" fmla="*/ 136 w 144"/>
                <a:gd name="T95" fmla="*/ 56 h 176"/>
                <a:gd name="T96" fmla="*/ 136 w 144"/>
                <a:gd name="T97" fmla="*/ 168 h 176"/>
                <a:gd name="T98" fmla="*/ 136 w 144"/>
                <a:gd name="T99" fmla="*/ 48 h 176"/>
                <a:gd name="T100" fmla="*/ 8 w 144"/>
                <a:gd name="T101" fmla="*/ 48 h 176"/>
                <a:gd name="T102" fmla="*/ 8 w 144"/>
                <a:gd name="T103" fmla="*/ 32 h 176"/>
                <a:gd name="T104" fmla="*/ 40 w 144"/>
                <a:gd name="T105" fmla="*/ 32 h 176"/>
                <a:gd name="T106" fmla="*/ 48 w 144"/>
                <a:gd name="T107" fmla="*/ 40 h 176"/>
                <a:gd name="T108" fmla="*/ 96 w 144"/>
                <a:gd name="T109" fmla="*/ 40 h 176"/>
                <a:gd name="T110" fmla="*/ 104 w 144"/>
                <a:gd name="T111" fmla="*/ 32 h 176"/>
                <a:gd name="T112" fmla="*/ 136 w 144"/>
                <a:gd name="T113" fmla="*/ 32 h 176"/>
                <a:gd name="T114" fmla="*/ 136 w 144"/>
                <a:gd name="T115"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176">
                  <a:moveTo>
                    <a:pt x="28" y="88"/>
                  </a:moveTo>
                  <a:cubicBezTo>
                    <a:pt x="76" y="88"/>
                    <a:pt x="76" y="88"/>
                    <a:pt x="76" y="88"/>
                  </a:cubicBezTo>
                  <a:cubicBezTo>
                    <a:pt x="78" y="88"/>
                    <a:pt x="80" y="86"/>
                    <a:pt x="80" y="84"/>
                  </a:cubicBezTo>
                  <a:cubicBezTo>
                    <a:pt x="80" y="82"/>
                    <a:pt x="78" y="80"/>
                    <a:pt x="76" y="80"/>
                  </a:cubicBezTo>
                  <a:cubicBezTo>
                    <a:pt x="28" y="80"/>
                    <a:pt x="28" y="80"/>
                    <a:pt x="28" y="80"/>
                  </a:cubicBezTo>
                  <a:cubicBezTo>
                    <a:pt x="26" y="80"/>
                    <a:pt x="24" y="82"/>
                    <a:pt x="24" y="84"/>
                  </a:cubicBezTo>
                  <a:cubicBezTo>
                    <a:pt x="24" y="86"/>
                    <a:pt x="26" y="88"/>
                    <a:pt x="28" y="88"/>
                  </a:cubicBezTo>
                  <a:moveTo>
                    <a:pt x="28" y="112"/>
                  </a:moveTo>
                  <a:cubicBezTo>
                    <a:pt x="116" y="112"/>
                    <a:pt x="116" y="112"/>
                    <a:pt x="116" y="112"/>
                  </a:cubicBezTo>
                  <a:cubicBezTo>
                    <a:pt x="118" y="112"/>
                    <a:pt x="120" y="110"/>
                    <a:pt x="120" y="108"/>
                  </a:cubicBezTo>
                  <a:cubicBezTo>
                    <a:pt x="120" y="106"/>
                    <a:pt x="118" y="104"/>
                    <a:pt x="116" y="104"/>
                  </a:cubicBezTo>
                  <a:cubicBezTo>
                    <a:pt x="28" y="104"/>
                    <a:pt x="28" y="104"/>
                    <a:pt x="28" y="104"/>
                  </a:cubicBezTo>
                  <a:cubicBezTo>
                    <a:pt x="26" y="104"/>
                    <a:pt x="24" y="106"/>
                    <a:pt x="24" y="108"/>
                  </a:cubicBezTo>
                  <a:cubicBezTo>
                    <a:pt x="24" y="110"/>
                    <a:pt x="26" y="112"/>
                    <a:pt x="28" y="112"/>
                  </a:cubicBezTo>
                  <a:moveTo>
                    <a:pt x="28" y="136"/>
                  </a:moveTo>
                  <a:cubicBezTo>
                    <a:pt x="100" y="136"/>
                    <a:pt x="100" y="136"/>
                    <a:pt x="100" y="136"/>
                  </a:cubicBezTo>
                  <a:cubicBezTo>
                    <a:pt x="102" y="136"/>
                    <a:pt x="104" y="134"/>
                    <a:pt x="104" y="132"/>
                  </a:cubicBezTo>
                  <a:cubicBezTo>
                    <a:pt x="104" y="130"/>
                    <a:pt x="102" y="128"/>
                    <a:pt x="100" y="128"/>
                  </a:cubicBezTo>
                  <a:cubicBezTo>
                    <a:pt x="28" y="128"/>
                    <a:pt x="28" y="128"/>
                    <a:pt x="28" y="128"/>
                  </a:cubicBezTo>
                  <a:cubicBezTo>
                    <a:pt x="26" y="128"/>
                    <a:pt x="24" y="130"/>
                    <a:pt x="24" y="132"/>
                  </a:cubicBezTo>
                  <a:cubicBezTo>
                    <a:pt x="24" y="134"/>
                    <a:pt x="26" y="136"/>
                    <a:pt x="28" y="136"/>
                  </a:cubicBezTo>
                  <a:moveTo>
                    <a:pt x="136" y="24"/>
                  </a:moveTo>
                  <a:cubicBezTo>
                    <a:pt x="104" y="24"/>
                    <a:pt x="104" y="24"/>
                    <a:pt x="104" y="24"/>
                  </a:cubicBezTo>
                  <a:cubicBezTo>
                    <a:pt x="104" y="16"/>
                    <a:pt x="104" y="16"/>
                    <a:pt x="104" y="16"/>
                  </a:cubicBezTo>
                  <a:cubicBezTo>
                    <a:pt x="104" y="12"/>
                    <a:pt x="100" y="8"/>
                    <a:pt x="96" y="8"/>
                  </a:cubicBezTo>
                  <a:cubicBezTo>
                    <a:pt x="80" y="8"/>
                    <a:pt x="80" y="8"/>
                    <a:pt x="80" y="8"/>
                  </a:cubicBezTo>
                  <a:cubicBezTo>
                    <a:pt x="80" y="4"/>
                    <a:pt x="76" y="0"/>
                    <a:pt x="72" y="0"/>
                  </a:cubicBezTo>
                  <a:cubicBezTo>
                    <a:pt x="68" y="0"/>
                    <a:pt x="64" y="4"/>
                    <a:pt x="64" y="8"/>
                  </a:cubicBezTo>
                  <a:cubicBezTo>
                    <a:pt x="48" y="8"/>
                    <a:pt x="48" y="8"/>
                    <a:pt x="48" y="8"/>
                  </a:cubicBezTo>
                  <a:cubicBezTo>
                    <a:pt x="44" y="8"/>
                    <a:pt x="40" y="12"/>
                    <a:pt x="40" y="16"/>
                  </a:cubicBezTo>
                  <a:cubicBezTo>
                    <a:pt x="40" y="24"/>
                    <a:pt x="40" y="24"/>
                    <a:pt x="40" y="24"/>
                  </a:cubicBezTo>
                  <a:cubicBezTo>
                    <a:pt x="8" y="24"/>
                    <a:pt x="8" y="24"/>
                    <a:pt x="8" y="24"/>
                  </a:cubicBezTo>
                  <a:cubicBezTo>
                    <a:pt x="4" y="24"/>
                    <a:pt x="0" y="28"/>
                    <a:pt x="0" y="32"/>
                  </a:cubicBezTo>
                  <a:cubicBezTo>
                    <a:pt x="0" y="168"/>
                    <a:pt x="0" y="168"/>
                    <a:pt x="0" y="168"/>
                  </a:cubicBezTo>
                  <a:cubicBezTo>
                    <a:pt x="0" y="172"/>
                    <a:pt x="4" y="176"/>
                    <a:pt x="8" y="176"/>
                  </a:cubicBezTo>
                  <a:cubicBezTo>
                    <a:pt x="136" y="176"/>
                    <a:pt x="136" y="176"/>
                    <a:pt x="136" y="176"/>
                  </a:cubicBezTo>
                  <a:cubicBezTo>
                    <a:pt x="140" y="176"/>
                    <a:pt x="144" y="172"/>
                    <a:pt x="144" y="168"/>
                  </a:cubicBezTo>
                  <a:cubicBezTo>
                    <a:pt x="144" y="32"/>
                    <a:pt x="144" y="32"/>
                    <a:pt x="144" y="32"/>
                  </a:cubicBezTo>
                  <a:cubicBezTo>
                    <a:pt x="144" y="28"/>
                    <a:pt x="140" y="24"/>
                    <a:pt x="136" y="24"/>
                  </a:cubicBezTo>
                  <a:moveTo>
                    <a:pt x="48" y="16"/>
                  </a:moveTo>
                  <a:cubicBezTo>
                    <a:pt x="96" y="16"/>
                    <a:pt x="96" y="16"/>
                    <a:pt x="96" y="16"/>
                  </a:cubicBezTo>
                  <a:cubicBezTo>
                    <a:pt x="96" y="32"/>
                    <a:pt x="96" y="32"/>
                    <a:pt x="96" y="32"/>
                  </a:cubicBezTo>
                  <a:cubicBezTo>
                    <a:pt x="48" y="32"/>
                    <a:pt x="48" y="32"/>
                    <a:pt x="48" y="32"/>
                  </a:cubicBezTo>
                  <a:lnTo>
                    <a:pt x="48" y="16"/>
                  </a:lnTo>
                  <a:close/>
                  <a:moveTo>
                    <a:pt x="136" y="168"/>
                  </a:moveTo>
                  <a:cubicBezTo>
                    <a:pt x="8" y="168"/>
                    <a:pt x="8" y="168"/>
                    <a:pt x="8" y="168"/>
                  </a:cubicBezTo>
                  <a:cubicBezTo>
                    <a:pt x="8" y="56"/>
                    <a:pt x="8" y="56"/>
                    <a:pt x="8" y="56"/>
                  </a:cubicBezTo>
                  <a:cubicBezTo>
                    <a:pt x="136" y="56"/>
                    <a:pt x="136" y="56"/>
                    <a:pt x="136" y="56"/>
                  </a:cubicBezTo>
                  <a:lnTo>
                    <a:pt x="136" y="168"/>
                  </a:lnTo>
                  <a:close/>
                  <a:moveTo>
                    <a:pt x="136" y="48"/>
                  </a:moveTo>
                  <a:cubicBezTo>
                    <a:pt x="8" y="48"/>
                    <a:pt x="8" y="48"/>
                    <a:pt x="8" y="48"/>
                  </a:cubicBezTo>
                  <a:cubicBezTo>
                    <a:pt x="8" y="32"/>
                    <a:pt x="8" y="32"/>
                    <a:pt x="8" y="32"/>
                  </a:cubicBezTo>
                  <a:cubicBezTo>
                    <a:pt x="40" y="32"/>
                    <a:pt x="40" y="32"/>
                    <a:pt x="40" y="32"/>
                  </a:cubicBezTo>
                  <a:cubicBezTo>
                    <a:pt x="40" y="36"/>
                    <a:pt x="44" y="40"/>
                    <a:pt x="48" y="40"/>
                  </a:cubicBezTo>
                  <a:cubicBezTo>
                    <a:pt x="96" y="40"/>
                    <a:pt x="96" y="40"/>
                    <a:pt x="96" y="40"/>
                  </a:cubicBezTo>
                  <a:cubicBezTo>
                    <a:pt x="100" y="40"/>
                    <a:pt x="104" y="36"/>
                    <a:pt x="104" y="32"/>
                  </a:cubicBezTo>
                  <a:cubicBezTo>
                    <a:pt x="136" y="32"/>
                    <a:pt x="136" y="32"/>
                    <a:pt x="136" y="32"/>
                  </a:cubicBezTo>
                  <a:lnTo>
                    <a:pt x="136" y="48"/>
                  </a:lnTo>
                  <a:close/>
                </a:path>
              </a:pathLst>
            </a:custGeom>
            <a:solidFill>
              <a:schemeClr val="bg1"/>
            </a:solidFill>
            <a:ln>
              <a:noFill/>
            </a:ln>
          </p:spPr>
          <p:txBody>
            <a:bodyPr vert="horz" wrap="square" lIns="60960" tIns="30480" rIns="60960" bIns="30480" numCol="1" anchor="t" anchorCtr="0" compatLnSpc="1">
              <a:prstTxWarp prst="textNoShape">
                <a:avLst/>
              </a:prstTxWarp>
            </a:bodyPr>
            <a:lstStyle/>
            <a:p>
              <a:pPr defTabSz="914446"/>
              <a:endParaRPr lang="uk-UA">
                <a:solidFill>
                  <a:srgbClr val="0A091B"/>
                </a:solidFill>
                <a:latin typeface="Roboto"/>
              </a:endParaRPr>
            </a:p>
          </p:txBody>
        </p:sp>
      </p:grpSp>
      <p:sp>
        <p:nvSpPr>
          <p:cNvPr id="27" name="Freeform 15">
            <a:extLst>
              <a:ext uri="{FF2B5EF4-FFF2-40B4-BE49-F238E27FC236}">
                <a16:creationId xmlns:a16="http://schemas.microsoft.com/office/drawing/2014/main" id="{A90E76BF-5A7C-449D-A1D9-DCAC1BC5B10C}"/>
              </a:ext>
            </a:extLst>
          </p:cNvPr>
          <p:cNvSpPr>
            <a:spLocks noEditPoints="1"/>
          </p:cNvSpPr>
          <p:nvPr/>
        </p:nvSpPr>
        <p:spPr bwMode="auto">
          <a:xfrm>
            <a:off x="2587612" y="2931461"/>
            <a:ext cx="247029" cy="247029"/>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bg1"/>
          </a:solidFill>
          <a:ln>
            <a:noFill/>
          </a:ln>
        </p:spPr>
        <p:txBody>
          <a:bodyPr vert="horz" wrap="square" lIns="60960" tIns="30480" rIns="60960" bIns="30480" numCol="1" anchor="t" anchorCtr="0" compatLnSpc="1">
            <a:prstTxWarp prst="textNoShape">
              <a:avLst/>
            </a:prstTxWarp>
          </a:bodyPr>
          <a:lstStyle/>
          <a:p>
            <a:pPr defTabSz="914446"/>
            <a:endParaRPr lang="uk-UA" dirty="0">
              <a:solidFill>
                <a:srgbClr val="0A091B"/>
              </a:solidFill>
              <a:latin typeface="Roboto"/>
            </a:endParaRPr>
          </a:p>
        </p:txBody>
      </p:sp>
    </p:spTree>
    <p:extLst>
      <p:ext uri="{BB962C8B-B14F-4D97-AF65-F5344CB8AC3E}">
        <p14:creationId xmlns:p14="http://schemas.microsoft.com/office/powerpoint/2010/main" val="849928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8178" y="2546708"/>
            <a:ext cx="10002592" cy="913199"/>
          </a:xfrm>
          <a:prstGeom prst="rect">
            <a:avLst/>
          </a:prstGeom>
          <a:noFill/>
        </p:spPr>
        <p:txBody>
          <a:bodyPr wrap="square" rtlCol="0">
            <a:spAutoFit/>
          </a:bodyPr>
          <a:lstStyle/>
          <a:p>
            <a:pPr algn="ctr" defTabSz="914446"/>
            <a:r>
              <a:rPr lang="en-US" sz="5334" b="1" dirty="0">
                <a:solidFill>
                  <a:srgbClr val="00B0F0"/>
                </a:solidFill>
                <a:latin typeface="Roboto"/>
                <a:ea typeface="Roboto Condensed" panose="02000000000000000000" pitchFamily="2" charset="0"/>
                <a:cs typeface="Lato Semibold" panose="020F0502020204030203" pitchFamily="34" charset="0"/>
              </a:rPr>
              <a:t>Project Structure</a:t>
            </a:r>
          </a:p>
        </p:txBody>
      </p:sp>
      <p:sp>
        <p:nvSpPr>
          <p:cNvPr id="4" name="TextBox 3">
            <a:extLst>
              <a:ext uri="{FF2B5EF4-FFF2-40B4-BE49-F238E27FC236}">
                <a16:creationId xmlns:a16="http://schemas.microsoft.com/office/drawing/2014/main" id="{64976B81-82AE-4844-A2E3-0A9C9B4BE044}"/>
              </a:ext>
            </a:extLst>
          </p:cNvPr>
          <p:cNvSpPr txBox="1"/>
          <p:nvPr/>
        </p:nvSpPr>
        <p:spPr>
          <a:xfrm>
            <a:off x="86140" y="280493"/>
            <a:ext cx="2352261" cy="584775"/>
          </a:xfrm>
          <a:prstGeom prst="rect">
            <a:avLst/>
          </a:prstGeom>
          <a:noFill/>
        </p:spPr>
        <p:txBody>
          <a:bodyPr wrap="square" rtlCol="0">
            <a:spAutoFit/>
          </a:bodyPr>
          <a:lstStyle/>
          <a:p>
            <a:pPr defTabSz="914446"/>
            <a:r>
              <a:rPr lang="en-US" sz="3200" b="1" dirty="0">
                <a:solidFill>
                  <a:srgbClr val="0A091B"/>
                </a:solidFill>
                <a:latin typeface="Roboto"/>
                <a:ea typeface="Roboto Condensed" panose="02000000000000000000" pitchFamily="2" charset="0"/>
                <a:cs typeface="Lato Semibold" panose="020F0502020204030203" pitchFamily="34" charset="0"/>
              </a:rPr>
              <a:t>Section</a:t>
            </a:r>
          </a:p>
        </p:txBody>
      </p:sp>
    </p:spTree>
    <p:extLst>
      <p:ext uri="{BB962C8B-B14F-4D97-AF65-F5344CB8AC3E}">
        <p14:creationId xmlns:p14="http://schemas.microsoft.com/office/powerpoint/2010/main" val="2034939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38D160D-145D-4E16-A604-3C8B25CAA798}"/>
              </a:ext>
            </a:extLst>
          </p:cNvPr>
          <p:cNvSpPr>
            <a:spLocks noGrp="1"/>
          </p:cNvSpPr>
          <p:nvPr>
            <p:ph type="title"/>
          </p:nvPr>
        </p:nvSpPr>
        <p:spPr>
          <a:xfrm>
            <a:off x="609600" y="533341"/>
            <a:ext cx="8407401" cy="507831"/>
          </a:xfrm>
        </p:spPr>
        <p:txBody>
          <a:bodyPr/>
          <a:lstStyle/>
          <a:p>
            <a:r>
              <a:rPr lang="en-US" dirty="0">
                <a:solidFill>
                  <a:srgbClr val="00B0F0"/>
                </a:solidFill>
              </a:rPr>
              <a:t>Inspiration</a:t>
            </a:r>
          </a:p>
        </p:txBody>
      </p:sp>
      <p:sp>
        <p:nvSpPr>
          <p:cNvPr id="11" name="TextBox 10">
            <a:extLst>
              <a:ext uri="{FF2B5EF4-FFF2-40B4-BE49-F238E27FC236}">
                <a16:creationId xmlns:a16="http://schemas.microsoft.com/office/drawing/2014/main" id="{98D716A2-D6F0-4778-803C-F6E2FFAEFC6A}"/>
              </a:ext>
            </a:extLst>
          </p:cNvPr>
          <p:cNvSpPr txBox="1"/>
          <p:nvPr/>
        </p:nvSpPr>
        <p:spPr>
          <a:xfrm>
            <a:off x="2375292" y="1872020"/>
            <a:ext cx="8978509" cy="4340227"/>
          </a:xfrm>
          <a:prstGeom prst="rect">
            <a:avLst/>
          </a:prstGeom>
          <a:noFill/>
        </p:spPr>
        <p:txBody>
          <a:bodyPr wrap="square" rtlCol="0">
            <a:spAutoFit/>
          </a:bodyPr>
          <a:lstStyle/>
          <a:p>
            <a:pPr defTabSz="914446">
              <a:defRPr/>
            </a:pPr>
            <a:r>
              <a:rPr lang="en-US" sz="2667" b="1" dirty="0">
                <a:solidFill>
                  <a:srgbClr val="0A091B"/>
                </a:solidFill>
                <a:latin typeface="Roboto"/>
              </a:rPr>
              <a:t>Warning: highly subjective topic</a:t>
            </a:r>
          </a:p>
          <a:p>
            <a:pPr defTabSz="914446">
              <a:defRPr/>
            </a:pPr>
            <a:endParaRPr lang="en-US" sz="2667" b="1" dirty="0">
              <a:solidFill>
                <a:srgbClr val="0A091B"/>
              </a:solidFill>
              <a:latin typeface="Roboto"/>
            </a:endParaRPr>
          </a:p>
          <a:p>
            <a:pPr defTabSz="914446">
              <a:defRPr/>
            </a:pPr>
            <a:r>
              <a:rPr lang="en-US" sz="2667" b="1" dirty="0">
                <a:solidFill>
                  <a:srgbClr val="0A091B"/>
                </a:solidFill>
                <a:latin typeface="Roboto"/>
              </a:rPr>
              <a:t>Based on the most </a:t>
            </a:r>
            <a:r>
              <a:rPr lang="en-US" sz="2667" b="1" i="1" dirty="0">
                <a:solidFill>
                  <a:srgbClr val="0A091B"/>
                </a:solidFill>
                <a:latin typeface="Roboto"/>
              </a:rPr>
              <a:t>popular</a:t>
            </a:r>
            <a:r>
              <a:rPr lang="en-US" sz="2667" b="1" dirty="0">
                <a:solidFill>
                  <a:srgbClr val="0A091B"/>
                </a:solidFill>
                <a:latin typeface="Roboto"/>
              </a:rPr>
              <a:t>  paradigms:</a:t>
            </a:r>
          </a:p>
          <a:p>
            <a:pPr defTabSz="914446">
              <a:defRPr/>
            </a:pPr>
            <a:endParaRPr lang="en-US" sz="2667" b="1" dirty="0">
              <a:solidFill>
                <a:srgbClr val="0A091B"/>
              </a:solidFill>
              <a:latin typeface="Roboto"/>
            </a:endParaRPr>
          </a:p>
          <a:p>
            <a:pPr marL="381019" indent="-381019" defTabSz="914446">
              <a:buFont typeface="Arial" panose="020B0604020202020204" pitchFamily="34" charset="0"/>
              <a:buChar char="•"/>
              <a:defRPr/>
            </a:pPr>
            <a:r>
              <a:rPr lang="en-US" sz="3600" b="1" dirty="0">
                <a:solidFill>
                  <a:srgbClr val="0A091B"/>
                </a:solidFill>
                <a:latin typeface="Roboto"/>
              </a:rPr>
              <a:t>Domain Driven Design</a:t>
            </a:r>
          </a:p>
          <a:p>
            <a:pPr marL="381019" indent="-381019" defTabSz="914446">
              <a:buFont typeface="Arial" panose="020B0604020202020204" pitchFamily="34" charset="0"/>
              <a:buChar char="•"/>
              <a:defRPr/>
            </a:pPr>
            <a:r>
              <a:rPr lang="en-US" sz="2667" b="1" dirty="0">
                <a:solidFill>
                  <a:srgbClr val="0A091B"/>
                </a:solidFill>
                <a:latin typeface="Roboto"/>
              </a:rPr>
              <a:t>Microservices</a:t>
            </a:r>
          </a:p>
          <a:p>
            <a:pPr marL="381019" indent="-381019" defTabSz="914446">
              <a:buFont typeface="Arial" panose="020B0604020202020204" pitchFamily="34" charset="0"/>
              <a:buChar char="•"/>
              <a:defRPr/>
            </a:pPr>
            <a:r>
              <a:rPr lang="en-US" sz="2667" b="1" dirty="0">
                <a:solidFill>
                  <a:srgbClr val="0A091B"/>
                </a:solidFill>
                <a:latin typeface="Roboto"/>
              </a:rPr>
              <a:t>Clean Architecture</a:t>
            </a:r>
          </a:p>
          <a:p>
            <a:pPr marL="381019" indent="-381019" defTabSz="914446">
              <a:buFont typeface="Arial" panose="020B0604020202020204" pitchFamily="34" charset="0"/>
              <a:buChar char="•"/>
              <a:defRPr/>
            </a:pPr>
            <a:r>
              <a:rPr lang="en-US" sz="2667" b="1" dirty="0">
                <a:solidFill>
                  <a:srgbClr val="0A091B"/>
                </a:solidFill>
                <a:latin typeface="Roboto"/>
              </a:rPr>
              <a:t>Hexagonal Architecture</a:t>
            </a:r>
          </a:p>
          <a:p>
            <a:pPr marL="381019" indent="-381019" defTabSz="914446">
              <a:buFont typeface="Arial" panose="020B0604020202020204" pitchFamily="34" charset="0"/>
              <a:buChar char="•"/>
              <a:defRPr/>
            </a:pPr>
            <a:r>
              <a:rPr lang="en-US" sz="2667" b="1" dirty="0">
                <a:solidFill>
                  <a:srgbClr val="0A091B"/>
                </a:solidFill>
                <a:latin typeface="Roboto"/>
              </a:rPr>
              <a:t>Onion Architecture</a:t>
            </a:r>
          </a:p>
          <a:p>
            <a:pPr defTabSz="914446">
              <a:defRPr/>
            </a:pPr>
            <a:endParaRPr lang="en-US" sz="2667" b="1" dirty="0">
              <a:solidFill>
                <a:srgbClr val="0A091B"/>
              </a:solidFill>
              <a:latin typeface="Roboto"/>
            </a:endParaRPr>
          </a:p>
        </p:txBody>
      </p:sp>
    </p:spTree>
    <p:extLst>
      <p:ext uri="{BB962C8B-B14F-4D97-AF65-F5344CB8AC3E}">
        <p14:creationId xmlns:p14="http://schemas.microsoft.com/office/powerpoint/2010/main" val="3190691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96B0E-F98E-4164-868F-F9144CBDC2AD}"/>
              </a:ext>
            </a:extLst>
          </p:cNvPr>
          <p:cNvSpPr>
            <a:spLocks noGrp="1"/>
          </p:cNvSpPr>
          <p:nvPr>
            <p:ph type="title"/>
          </p:nvPr>
        </p:nvSpPr>
        <p:spPr>
          <a:xfrm>
            <a:off x="584200" y="380941"/>
            <a:ext cx="6382657" cy="923330"/>
          </a:xfrm>
        </p:spPr>
        <p:txBody>
          <a:bodyPr/>
          <a:lstStyle/>
          <a:p>
            <a:r>
              <a:rPr lang="en-US" dirty="0"/>
              <a:t>Break Your App Into Small </a:t>
            </a:r>
            <a:r>
              <a:rPr lang="en-US" dirty="0">
                <a:solidFill>
                  <a:srgbClr val="00B0F0"/>
                </a:solidFill>
              </a:rPr>
              <a:t>Autonomous Components</a:t>
            </a:r>
          </a:p>
        </p:txBody>
      </p:sp>
      <p:pic>
        <p:nvPicPr>
          <p:cNvPr id="5" name="Picture 4">
            <a:extLst>
              <a:ext uri="{FF2B5EF4-FFF2-40B4-BE49-F238E27FC236}">
                <a16:creationId xmlns:a16="http://schemas.microsoft.com/office/drawing/2014/main" id="{48DAC43B-C42D-40F7-A529-1DB71BB51089}"/>
              </a:ext>
            </a:extLst>
          </p:cNvPr>
          <p:cNvPicPr>
            <a:picLocks noChangeAspect="1"/>
          </p:cNvPicPr>
          <p:nvPr/>
        </p:nvPicPr>
        <p:blipFill rotWithShape="1">
          <a:blip r:embed="rId3"/>
          <a:srcRect l="5909" r="45649" b="43826"/>
          <a:stretch/>
        </p:blipFill>
        <p:spPr>
          <a:xfrm>
            <a:off x="926274" y="1885830"/>
            <a:ext cx="6974774" cy="3466350"/>
          </a:xfrm>
          <a:prstGeom prst="rect">
            <a:avLst/>
          </a:prstGeom>
        </p:spPr>
      </p:pic>
      <p:sp>
        <p:nvSpPr>
          <p:cNvPr id="6" name="TextBox 5">
            <a:extLst>
              <a:ext uri="{FF2B5EF4-FFF2-40B4-BE49-F238E27FC236}">
                <a16:creationId xmlns:a16="http://schemas.microsoft.com/office/drawing/2014/main" id="{58BF8F31-CC9C-4663-B729-D45EF0419497}"/>
              </a:ext>
            </a:extLst>
          </p:cNvPr>
          <p:cNvSpPr txBox="1"/>
          <p:nvPr/>
        </p:nvSpPr>
        <p:spPr>
          <a:xfrm>
            <a:off x="8478981" y="2290227"/>
            <a:ext cx="3310522" cy="2308324"/>
          </a:xfrm>
          <a:prstGeom prst="rect">
            <a:avLst/>
          </a:prstGeom>
          <a:noFill/>
        </p:spPr>
        <p:txBody>
          <a:bodyPr wrap="none" rtlCol="0">
            <a:spAutoFit/>
          </a:bodyPr>
          <a:lstStyle/>
          <a:p>
            <a:pPr defTabSz="914446"/>
            <a:r>
              <a:rPr lang="en-US" sz="2400" b="1" dirty="0">
                <a:solidFill>
                  <a:srgbClr val="0A091B"/>
                </a:solidFill>
                <a:latin typeface="Roboto"/>
              </a:rPr>
              <a:t>Benefits:</a:t>
            </a:r>
          </a:p>
          <a:p>
            <a:pPr defTabSz="914446"/>
            <a:r>
              <a:rPr lang="en-US" sz="2400" b="1" dirty="0">
                <a:solidFill>
                  <a:srgbClr val="00B0F0"/>
                </a:solidFill>
                <a:latin typeface="Roboto"/>
              </a:rPr>
              <a:t>Small is simple</a:t>
            </a:r>
          </a:p>
          <a:p>
            <a:pPr defTabSz="914446"/>
            <a:r>
              <a:rPr lang="en-US" sz="2400" b="1" dirty="0">
                <a:solidFill>
                  <a:srgbClr val="00B0F0"/>
                </a:solidFill>
                <a:latin typeface="Roboto"/>
              </a:rPr>
              <a:t>Deploy with confidence</a:t>
            </a:r>
          </a:p>
          <a:p>
            <a:pPr defTabSz="914446"/>
            <a:r>
              <a:rPr lang="en-US" sz="2400" dirty="0">
                <a:solidFill>
                  <a:srgbClr val="0A091B"/>
                </a:solidFill>
                <a:latin typeface="Roboto"/>
              </a:rPr>
              <a:t>Resiliency</a:t>
            </a:r>
          </a:p>
          <a:p>
            <a:pPr defTabSz="914446"/>
            <a:r>
              <a:rPr lang="en-US" sz="2400" dirty="0">
                <a:solidFill>
                  <a:srgbClr val="0A091B"/>
                </a:solidFill>
                <a:latin typeface="Roboto"/>
              </a:rPr>
              <a:t>Tech agnostic</a:t>
            </a:r>
          </a:p>
          <a:p>
            <a:pPr defTabSz="914446"/>
            <a:r>
              <a:rPr lang="en-US" sz="2400" dirty="0">
                <a:solidFill>
                  <a:srgbClr val="0A091B"/>
                </a:solidFill>
                <a:latin typeface="Roboto"/>
              </a:rPr>
              <a:t>Granularly scalable</a:t>
            </a:r>
          </a:p>
        </p:txBody>
      </p:sp>
    </p:spTree>
    <p:extLst>
      <p:ext uri="{BB962C8B-B14F-4D97-AF65-F5344CB8AC3E}">
        <p14:creationId xmlns:p14="http://schemas.microsoft.com/office/powerpoint/2010/main" val="1740277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96B0E-F98E-4164-868F-F9144CBDC2AD}"/>
              </a:ext>
            </a:extLst>
          </p:cNvPr>
          <p:cNvSpPr>
            <a:spLocks noGrp="1"/>
          </p:cNvSpPr>
          <p:nvPr>
            <p:ph type="title"/>
          </p:nvPr>
        </p:nvSpPr>
        <p:spPr>
          <a:xfrm>
            <a:off x="584200" y="380941"/>
            <a:ext cx="6382657" cy="923330"/>
          </a:xfrm>
        </p:spPr>
        <p:txBody>
          <a:bodyPr/>
          <a:lstStyle/>
          <a:p>
            <a:r>
              <a:rPr lang="en-US"/>
              <a:t>Moving From Spaghetti</a:t>
            </a:r>
            <a:br>
              <a:rPr lang="en-US"/>
            </a:br>
            <a:r>
              <a:rPr lang="en-US">
                <a:solidFill>
                  <a:srgbClr val="00B0F0"/>
                </a:solidFill>
              </a:rPr>
              <a:t>To Ravioli</a:t>
            </a:r>
            <a:endParaRPr lang="en-US" dirty="0">
              <a:solidFill>
                <a:srgbClr val="00B0F0"/>
              </a:solidFill>
            </a:endParaRPr>
          </a:p>
        </p:txBody>
      </p:sp>
      <p:pic>
        <p:nvPicPr>
          <p:cNvPr id="1026" name="Picture 2" descr="https://image.slidesharecdn.com/20150929leanixeaconnectmicroservices-151003130157-lva1-app6891/95/alle-reden-ber-microservices-wie-haben-wir-es-bei-leanix-gemacht-ea-connect-day-2-638.jpg?cb=1482309540">
            <a:extLst>
              <a:ext uri="{FF2B5EF4-FFF2-40B4-BE49-F238E27FC236}">
                <a16:creationId xmlns:a16="http://schemas.microsoft.com/office/drawing/2014/main" id="{3E22E56E-2E3F-4E05-9E91-12FAE49C3B5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7405" r="2988" b="8587"/>
          <a:stretch/>
        </p:blipFill>
        <p:spPr bwMode="auto">
          <a:xfrm>
            <a:off x="1676777" y="1273493"/>
            <a:ext cx="8838447" cy="4671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785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6420592" cy="6858000"/>
          </a:xfrm>
          <a:prstGeom prst="rect">
            <a:avLst/>
          </a:prstGeom>
          <a:solidFill>
            <a:schemeClr val="accent1">
              <a:alpha val="67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44" name="Title 7"/>
          <p:cNvSpPr txBox="1">
            <a:spLocks/>
          </p:cNvSpPr>
          <p:nvPr/>
        </p:nvSpPr>
        <p:spPr>
          <a:xfrm>
            <a:off x="3190084" y="283789"/>
            <a:ext cx="5891810" cy="600229"/>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pPr defTabSz="914446"/>
            <a:r>
              <a:rPr lang="en-US" sz="3667" dirty="0">
                <a:solidFill>
                  <a:srgbClr val="F2F2F5"/>
                </a:solidFill>
                <a:latin typeface="Roboto"/>
              </a:rPr>
              <a:t>Microservices </a:t>
            </a:r>
            <a:r>
              <a:rPr lang="en-US" sz="3667" dirty="0">
                <a:solidFill>
                  <a:srgbClr val="0A091B"/>
                </a:solidFill>
                <a:latin typeface="Roboto"/>
              </a:rPr>
              <a:t>guidelines</a:t>
            </a:r>
          </a:p>
        </p:txBody>
      </p:sp>
      <p:grpSp>
        <p:nvGrpSpPr>
          <p:cNvPr id="25" name="Group 24"/>
          <p:cNvGrpSpPr/>
          <p:nvPr/>
        </p:nvGrpSpPr>
        <p:grpSpPr>
          <a:xfrm>
            <a:off x="469900" y="2326328"/>
            <a:ext cx="4863085" cy="461665"/>
            <a:chOff x="1626475" y="3073034"/>
            <a:chExt cx="5308532" cy="692497"/>
          </a:xfrm>
        </p:grpSpPr>
        <p:sp>
          <p:nvSpPr>
            <p:cNvPr id="17" name="Oval 16"/>
            <p:cNvSpPr/>
            <p:nvPr/>
          </p:nvSpPr>
          <p:spPr>
            <a:xfrm>
              <a:off x="1626475" y="3174687"/>
              <a:ext cx="457200" cy="45720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333" b="1">
                  <a:solidFill>
                    <a:srgbClr val="F2F2F5"/>
                  </a:solidFill>
                  <a:latin typeface="Roboto"/>
                </a:rPr>
                <a:t>1</a:t>
              </a:r>
              <a:endParaRPr lang="uk-UA" sz="1333" b="1">
                <a:solidFill>
                  <a:srgbClr val="F2F2F5"/>
                </a:solidFill>
                <a:latin typeface="Roboto"/>
              </a:endParaRPr>
            </a:p>
          </p:txBody>
        </p:sp>
        <p:sp>
          <p:nvSpPr>
            <p:cNvPr id="48" name="TextBox 47"/>
            <p:cNvSpPr txBox="1"/>
            <p:nvPr/>
          </p:nvSpPr>
          <p:spPr>
            <a:xfrm>
              <a:off x="2279579" y="3073034"/>
              <a:ext cx="4655428" cy="692497"/>
            </a:xfrm>
            <a:prstGeom prst="rect">
              <a:avLst/>
            </a:prstGeom>
            <a:noFill/>
          </p:spPr>
          <p:txBody>
            <a:bodyPr wrap="square" rtlCol="0">
              <a:spAutoFit/>
            </a:bodyPr>
            <a:lstStyle/>
            <a:p>
              <a:pPr defTabSz="914446"/>
              <a:r>
                <a:rPr lang="en-US" sz="2400" dirty="0">
                  <a:solidFill>
                    <a:srgbClr val="F2F2F5"/>
                  </a:solidFill>
                  <a:latin typeface="Roboto Condensed"/>
                </a:rPr>
                <a:t>Small and simple components</a:t>
              </a:r>
              <a:endParaRPr lang="uk-UA" sz="2400" dirty="0">
                <a:solidFill>
                  <a:srgbClr val="F2F2F5"/>
                </a:solidFill>
                <a:latin typeface="+mj-lt"/>
              </a:endParaRPr>
            </a:p>
          </p:txBody>
        </p:sp>
      </p:grpSp>
      <p:grpSp>
        <p:nvGrpSpPr>
          <p:cNvPr id="52" name="Group 51"/>
          <p:cNvGrpSpPr/>
          <p:nvPr/>
        </p:nvGrpSpPr>
        <p:grpSpPr>
          <a:xfrm>
            <a:off x="469901" y="3167954"/>
            <a:ext cx="3644901" cy="498631"/>
            <a:chOff x="1626475" y="2883941"/>
            <a:chExt cx="5467352" cy="747946"/>
          </a:xfrm>
        </p:grpSpPr>
        <p:sp>
          <p:nvSpPr>
            <p:cNvPr id="53" name="Oval 52"/>
            <p:cNvSpPr/>
            <p:nvPr/>
          </p:nvSpPr>
          <p:spPr>
            <a:xfrm>
              <a:off x="1626475" y="3174687"/>
              <a:ext cx="457200" cy="45720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333" b="1">
                  <a:solidFill>
                    <a:srgbClr val="F2F2F5"/>
                  </a:solidFill>
                  <a:latin typeface="Roboto"/>
                </a:rPr>
                <a:t>2</a:t>
              </a:r>
              <a:endParaRPr lang="uk-UA" sz="1333" b="1">
                <a:solidFill>
                  <a:srgbClr val="F2F2F5"/>
                </a:solidFill>
                <a:latin typeface="Roboto"/>
              </a:endParaRPr>
            </a:p>
          </p:txBody>
        </p:sp>
        <p:sp>
          <p:nvSpPr>
            <p:cNvPr id="54" name="TextBox 53"/>
            <p:cNvSpPr txBox="1"/>
            <p:nvPr/>
          </p:nvSpPr>
          <p:spPr>
            <a:xfrm>
              <a:off x="2438400" y="2883941"/>
              <a:ext cx="4655427" cy="692497"/>
            </a:xfrm>
            <a:prstGeom prst="rect">
              <a:avLst/>
            </a:prstGeom>
            <a:noFill/>
          </p:spPr>
          <p:txBody>
            <a:bodyPr wrap="square" rtlCol="0">
              <a:spAutoFit/>
            </a:bodyPr>
            <a:lstStyle/>
            <a:p>
              <a:pPr defTabSz="914446"/>
              <a:r>
                <a:rPr lang="en-US" sz="2400" dirty="0">
                  <a:solidFill>
                    <a:srgbClr val="F2F2F5"/>
                  </a:solidFill>
                  <a:latin typeface="Roboto Condensed"/>
                </a:rPr>
                <a:t>Share no logic</a:t>
              </a:r>
              <a:endParaRPr lang="uk-UA" sz="2400" dirty="0">
                <a:solidFill>
                  <a:srgbClr val="F2F2F5"/>
                </a:solidFill>
                <a:latin typeface="+mj-lt"/>
              </a:endParaRPr>
            </a:p>
          </p:txBody>
        </p:sp>
      </p:grpSp>
      <p:grpSp>
        <p:nvGrpSpPr>
          <p:cNvPr id="61" name="Group 60"/>
          <p:cNvGrpSpPr/>
          <p:nvPr/>
        </p:nvGrpSpPr>
        <p:grpSpPr>
          <a:xfrm>
            <a:off x="469901" y="4135641"/>
            <a:ext cx="5562763" cy="830997"/>
            <a:chOff x="1626475" y="2883941"/>
            <a:chExt cx="8344144" cy="1246495"/>
          </a:xfrm>
        </p:grpSpPr>
        <p:sp>
          <p:nvSpPr>
            <p:cNvPr id="62" name="Oval 61"/>
            <p:cNvSpPr/>
            <p:nvPr/>
          </p:nvSpPr>
          <p:spPr>
            <a:xfrm>
              <a:off x="1626475" y="3174687"/>
              <a:ext cx="457200" cy="45720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333" b="1">
                  <a:solidFill>
                    <a:srgbClr val="F2F2F5"/>
                  </a:solidFill>
                  <a:latin typeface="Roboto"/>
                </a:rPr>
                <a:t>3</a:t>
              </a:r>
              <a:endParaRPr lang="uk-UA" sz="1333" b="1">
                <a:solidFill>
                  <a:srgbClr val="F2F2F5"/>
                </a:solidFill>
                <a:latin typeface="Roboto"/>
              </a:endParaRPr>
            </a:p>
          </p:txBody>
        </p:sp>
        <p:sp>
          <p:nvSpPr>
            <p:cNvPr id="63" name="TextBox 62"/>
            <p:cNvSpPr txBox="1"/>
            <p:nvPr/>
          </p:nvSpPr>
          <p:spPr>
            <a:xfrm>
              <a:off x="2438398" y="2883941"/>
              <a:ext cx="7532221" cy="1246495"/>
            </a:xfrm>
            <a:prstGeom prst="rect">
              <a:avLst/>
            </a:prstGeom>
            <a:noFill/>
          </p:spPr>
          <p:txBody>
            <a:bodyPr wrap="square" rtlCol="0">
              <a:spAutoFit/>
            </a:bodyPr>
            <a:lstStyle/>
            <a:p>
              <a:pPr defTabSz="914446"/>
              <a:r>
                <a:rPr lang="en-US" sz="2400" dirty="0">
                  <a:solidFill>
                    <a:srgbClr val="F2F2F5"/>
                  </a:solidFill>
                  <a:latin typeface="Roboto Condensed"/>
                </a:rPr>
                <a:t>Interaction via message queue (better) or REST</a:t>
              </a:r>
              <a:endParaRPr lang="uk-UA" sz="2400" dirty="0">
                <a:solidFill>
                  <a:srgbClr val="F2F2F5"/>
                </a:solidFill>
                <a:latin typeface="+mj-lt"/>
              </a:endParaRPr>
            </a:p>
          </p:txBody>
        </p:sp>
      </p:grpSp>
      <p:grpSp>
        <p:nvGrpSpPr>
          <p:cNvPr id="65" name="Group 64"/>
          <p:cNvGrpSpPr/>
          <p:nvPr/>
        </p:nvGrpSpPr>
        <p:grpSpPr>
          <a:xfrm>
            <a:off x="469901" y="5103330"/>
            <a:ext cx="3644901" cy="498631"/>
            <a:chOff x="1626475" y="2883941"/>
            <a:chExt cx="5467352" cy="747946"/>
          </a:xfrm>
        </p:grpSpPr>
        <p:sp>
          <p:nvSpPr>
            <p:cNvPr id="66" name="Oval 65"/>
            <p:cNvSpPr/>
            <p:nvPr/>
          </p:nvSpPr>
          <p:spPr>
            <a:xfrm>
              <a:off x="1626475" y="3174687"/>
              <a:ext cx="457200" cy="45720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333" b="1">
                  <a:solidFill>
                    <a:srgbClr val="F2F2F5"/>
                  </a:solidFill>
                  <a:latin typeface="Roboto"/>
                </a:rPr>
                <a:t>4</a:t>
              </a:r>
              <a:endParaRPr lang="uk-UA" sz="1333" b="1">
                <a:solidFill>
                  <a:srgbClr val="F2F2F5"/>
                </a:solidFill>
                <a:latin typeface="Roboto"/>
              </a:endParaRPr>
            </a:p>
          </p:txBody>
        </p:sp>
        <p:sp>
          <p:nvSpPr>
            <p:cNvPr id="67" name="TextBox 66"/>
            <p:cNvSpPr txBox="1"/>
            <p:nvPr/>
          </p:nvSpPr>
          <p:spPr>
            <a:xfrm>
              <a:off x="2438400" y="2883941"/>
              <a:ext cx="4655427" cy="692497"/>
            </a:xfrm>
            <a:prstGeom prst="rect">
              <a:avLst/>
            </a:prstGeom>
            <a:noFill/>
          </p:spPr>
          <p:txBody>
            <a:bodyPr wrap="square" rtlCol="0">
              <a:spAutoFit/>
            </a:bodyPr>
            <a:lstStyle/>
            <a:p>
              <a:pPr defTabSz="914446"/>
              <a:r>
                <a:rPr lang="en-US" sz="2400" dirty="0">
                  <a:solidFill>
                    <a:srgbClr val="F2F2F5"/>
                  </a:solidFill>
                  <a:latin typeface="Roboto Condensed"/>
                </a:rPr>
                <a:t>Separate DB tables</a:t>
              </a:r>
              <a:endParaRPr lang="uk-UA" sz="2400" dirty="0">
                <a:solidFill>
                  <a:srgbClr val="F2F2F5"/>
                </a:solidFill>
                <a:latin typeface="+mj-lt"/>
              </a:endParaRPr>
            </a:p>
          </p:txBody>
        </p:sp>
      </p:grpSp>
      <p:cxnSp>
        <p:nvCxnSpPr>
          <p:cNvPr id="28" name="Straight Connector 27"/>
          <p:cNvCxnSpPr>
            <a:stCxn id="17" idx="4"/>
          </p:cNvCxnSpPr>
          <p:nvPr/>
        </p:nvCxnSpPr>
        <p:spPr>
          <a:xfrm flipH="1">
            <a:off x="622301" y="2698897"/>
            <a:ext cx="57017" cy="662888"/>
          </a:xfrm>
          <a:prstGeom prst="line">
            <a:avLst/>
          </a:prstGeom>
          <a:ln w="25400" cap="sq">
            <a:solidFill>
              <a:schemeClr val="accent2"/>
            </a:solidFill>
            <a:prstDash val="sysDash"/>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53" idx="4"/>
          </p:cNvCxnSpPr>
          <p:nvPr/>
        </p:nvCxnSpPr>
        <p:spPr>
          <a:xfrm>
            <a:off x="622301" y="3666585"/>
            <a:ext cx="0" cy="684501"/>
          </a:xfrm>
          <a:prstGeom prst="line">
            <a:avLst/>
          </a:prstGeom>
          <a:ln w="25400" cap="sq">
            <a:solidFill>
              <a:schemeClr val="accent2"/>
            </a:solidFill>
            <a:prstDash val="sysDash"/>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62" idx="4"/>
          </p:cNvCxnSpPr>
          <p:nvPr/>
        </p:nvCxnSpPr>
        <p:spPr>
          <a:xfrm>
            <a:off x="622301" y="4634273"/>
            <a:ext cx="0" cy="662888"/>
          </a:xfrm>
          <a:prstGeom prst="line">
            <a:avLst/>
          </a:prstGeom>
          <a:ln w="25400" cap="sq">
            <a:solidFill>
              <a:schemeClr val="accent2"/>
            </a:solidFill>
            <a:prstDash val="sysDash"/>
            <a:bevel/>
            <a:headEnd type="none"/>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77459003-DBE5-4261-A82F-127FF9BA530C}"/>
              </a:ext>
            </a:extLst>
          </p:cNvPr>
          <p:cNvGrpSpPr/>
          <p:nvPr/>
        </p:nvGrpSpPr>
        <p:grpSpPr>
          <a:xfrm>
            <a:off x="6610567" y="2321059"/>
            <a:ext cx="4322027" cy="461665"/>
            <a:chOff x="1626475" y="3148009"/>
            <a:chExt cx="5290239" cy="692498"/>
          </a:xfrm>
        </p:grpSpPr>
        <p:sp>
          <p:nvSpPr>
            <p:cNvPr id="29" name="Oval 28">
              <a:extLst>
                <a:ext uri="{FF2B5EF4-FFF2-40B4-BE49-F238E27FC236}">
                  <a16:creationId xmlns:a16="http://schemas.microsoft.com/office/drawing/2014/main" id="{7E615EBD-2EEE-456D-974A-7EEB9285AED7}"/>
                </a:ext>
              </a:extLst>
            </p:cNvPr>
            <p:cNvSpPr/>
            <p:nvPr/>
          </p:nvSpPr>
          <p:spPr>
            <a:xfrm>
              <a:off x="1626475" y="3174687"/>
              <a:ext cx="457200" cy="45720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333" b="1">
                  <a:solidFill>
                    <a:srgbClr val="0A091B"/>
                  </a:solidFill>
                  <a:latin typeface="Roboto"/>
                </a:rPr>
                <a:t>1</a:t>
              </a:r>
              <a:endParaRPr lang="uk-UA" sz="1333" b="1">
                <a:solidFill>
                  <a:srgbClr val="0A091B"/>
                </a:solidFill>
                <a:latin typeface="Roboto"/>
              </a:endParaRPr>
            </a:p>
          </p:txBody>
        </p:sp>
        <p:sp>
          <p:nvSpPr>
            <p:cNvPr id="30" name="TextBox 29">
              <a:extLst>
                <a:ext uri="{FF2B5EF4-FFF2-40B4-BE49-F238E27FC236}">
                  <a16:creationId xmlns:a16="http://schemas.microsoft.com/office/drawing/2014/main" id="{2F45034E-6C7E-493B-970C-EBB11CD88917}"/>
                </a:ext>
              </a:extLst>
            </p:cNvPr>
            <p:cNvSpPr txBox="1"/>
            <p:nvPr/>
          </p:nvSpPr>
          <p:spPr>
            <a:xfrm>
              <a:off x="2261286" y="3148009"/>
              <a:ext cx="4655428" cy="692498"/>
            </a:xfrm>
            <a:prstGeom prst="rect">
              <a:avLst/>
            </a:prstGeom>
            <a:noFill/>
          </p:spPr>
          <p:txBody>
            <a:bodyPr wrap="square" rtlCol="0">
              <a:spAutoFit/>
            </a:bodyPr>
            <a:lstStyle/>
            <a:p>
              <a:pPr defTabSz="914446"/>
              <a:r>
                <a:rPr lang="en-US" sz="2400" dirty="0">
                  <a:solidFill>
                    <a:srgbClr val="0A091B"/>
                  </a:solidFill>
                  <a:latin typeface="Roboto Condensed"/>
                </a:rPr>
                <a:t>Deployed independently</a:t>
              </a:r>
              <a:endParaRPr lang="uk-UA" sz="2400" dirty="0">
                <a:solidFill>
                  <a:srgbClr val="0A091B"/>
                </a:solidFill>
                <a:latin typeface="+mj-lt"/>
              </a:endParaRPr>
            </a:p>
          </p:txBody>
        </p:sp>
      </p:grpSp>
      <p:grpSp>
        <p:nvGrpSpPr>
          <p:cNvPr id="32" name="Group 31">
            <a:extLst>
              <a:ext uri="{FF2B5EF4-FFF2-40B4-BE49-F238E27FC236}">
                <a16:creationId xmlns:a16="http://schemas.microsoft.com/office/drawing/2014/main" id="{8BA0C638-B93B-459F-81CA-624413B8FBC9}"/>
              </a:ext>
            </a:extLst>
          </p:cNvPr>
          <p:cNvGrpSpPr/>
          <p:nvPr/>
        </p:nvGrpSpPr>
        <p:grpSpPr>
          <a:xfrm>
            <a:off x="6610567" y="3236075"/>
            <a:ext cx="4912620" cy="461665"/>
            <a:chOff x="1626475" y="3087738"/>
            <a:chExt cx="7368930" cy="692498"/>
          </a:xfrm>
        </p:grpSpPr>
        <p:sp>
          <p:nvSpPr>
            <p:cNvPr id="33" name="Oval 32">
              <a:extLst>
                <a:ext uri="{FF2B5EF4-FFF2-40B4-BE49-F238E27FC236}">
                  <a16:creationId xmlns:a16="http://schemas.microsoft.com/office/drawing/2014/main" id="{8F730697-DCE4-4966-B745-6379467845BC}"/>
                </a:ext>
              </a:extLst>
            </p:cNvPr>
            <p:cNvSpPr/>
            <p:nvPr/>
          </p:nvSpPr>
          <p:spPr>
            <a:xfrm>
              <a:off x="1626475" y="3174687"/>
              <a:ext cx="457200" cy="45720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333" b="1">
                  <a:solidFill>
                    <a:srgbClr val="0A091B"/>
                  </a:solidFill>
                  <a:latin typeface="Roboto"/>
                </a:rPr>
                <a:t>2</a:t>
              </a:r>
              <a:endParaRPr lang="uk-UA" sz="1333" b="1">
                <a:solidFill>
                  <a:srgbClr val="0A091B"/>
                </a:solidFill>
                <a:latin typeface="Roboto"/>
              </a:endParaRPr>
            </a:p>
          </p:txBody>
        </p:sp>
        <p:sp>
          <p:nvSpPr>
            <p:cNvPr id="34" name="TextBox 33">
              <a:extLst>
                <a:ext uri="{FF2B5EF4-FFF2-40B4-BE49-F238E27FC236}">
                  <a16:creationId xmlns:a16="http://schemas.microsoft.com/office/drawing/2014/main" id="{1490763B-2B2C-4D8E-A477-8DA0BC91AA96}"/>
                </a:ext>
              </a:extLst>
            </p:cNvPr>
            <p:cNvSpPr txBox="1"/>
            <p:nvPr/>
          </p:nvSpPr>
          <p:spPr>
            <a:xfrm>
              <a:off x="2438398" y="3087738"/>
              <a:ext cx="6557007" cy="692498"/>
            </a:xfrm>
            <a:prstGeom prst="rect">
              <a:avLst/>
            </a:prstGeom>
            <a:noFill/>
          </p:spPr>
          <p:txBody>
            <a:bodyPr wrap="square" rtlCol="0">
              <a:spAutoFit/>
            </a:bodyPr>
            <a:lstStyle/>
            <a:p>
              <a:pPr defTabSz="914446"/>
              <a:r>
                <a:rPr lang="en-US" sz="2400" dirty="0">
                  <a:solidFill>
                    <a:srgbClr val="0A091B"/>
                  </a:solidFill>
                  <a:latin typeface="Roboto Condensed"/>
                </a:rPr>
                <a:t>Own a server or a container</a:t>
              </a:r>
              <a:endParaRPr lang="uk-UA" sz="2400" dirty="0">
                <a:solidFill>
                  <a:srgbClr val="0A091B"/>
                </a:solidFill>
                <a:latin typeface="+mj-lt"/>
              </a:endParaRPr>
            </a:p>
          </p:txBody>
        </p:sp>
      </p:grpSp>
      <p:grpSp>
        <p:nvGrpSpPr>
          <p:cNvPr id="36" name="Group 35">
            <a:extLst>
              <a:ext uri="{FF2B5EF4-FFF2-40B4-BE49-F238E27FC236}">
                <a16:creationId xmlns:a16="http://schemas.microsoft.com/office/drawing/2014/main" id="{BCE6397C-BBE2-4174-91F2-803E3F4F1F67}"/>
              </a:ext>
            </a:extLst>
          </p:cNvPr>
          <p:cNvGrpSpPr/>
          <p:nvPr/>
        </p:nvGrpSpPr>
        <p:grpSpPr>
          <a:xfrm>
            <a:off x="6610568" y="4178323"/>
            <a:ext cx="3644901" cy="498631"/>
            <a:chOff x="1626475" y="2883941"/>
            <a:chExt cx="5467352" cy="747946"/>
          </a:xfrm>
        </p:grpSpPr>
        <p:sp>
          <p:nvSpPr>
            <p:cNvPr id="37" name="Oval 36">
              <a:extLst>
                <a:ext uri="{FF2B5EF4-FFF2-40B4-BE49-F238E27FC236}">
                  <a16:creationId xmlns:a16="http://schemas.microsoft.com/office/drawing/2014/main" id="{E36FCA98-BF03-4BEC-908F-8A27F9325969}"/>
                </a:ext>
              </a:extLst>
            </p:cNvPr>
            <p:cNvSpPr/>
            <p:nvPr/>
          </p:nvSpPr>
          <p:spPr>
            <a:xfrm>
              <a:off x="1626475" y="3174687"/>
              <a:ext cx="457200" cy="45720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333" b="1">
                  <a:solidFill>
                    <a:srgbClr val="0A091B"/>
                  </a:solidFill>
                  <a:latin typeface="Roboto"/>
                </a:rPr>
                <a:t>3</a:t>
              </a:r>
              <a:endParaRPr lang="uk-UA" sz="1333" b="1">
                <a:solidFill>
                  <a:srgbClr val="0A091B"/>
                </a:solidFill>
                <a:latin typeface="Roboto"/>
              </a:endParaRPr>
            </a:p>
          </p:txBody>
        </p:sp>
        <p:sp>
          <p:nvSpPr>
            <p:cNvPr id="38" name="TextBox 37">
              <a:extLst>
                <a:ext uri="{FF2B5EF4-FFF2-40B4-BE49-F238E27FC236}">
                  <a16:creationId xmlns:a16="http://schemas.microsoft.com/office/drawing/2014/main" id="{3F9A59EA-5C3F-4231-BCC9-2B5E99F75F4B}"/>
                </a:ext>
              </a:extLst>
            </p:cNvPr>
            <p:cNvSpPr txBox="1"/>
            <p:nvPr/>
          </p:nvSpPr>
          <p:spPr>
            <a:xfrm>
              <a:off x="2438400" y="2883941"/>
              <a:ext cx="4655427" cy="692497"/>
            </a:xfrm>
            <a:prstGeom prst="rect">
              <a:avLst/>
            </a:prstGeom>
            <a:noFill/>
          </p:spPr>
          <p:txBody>
            <a:bodyPr wrap="square" rtlCol="0">
              <a:spAutoFit/>
            </a:bodyPr>
            <a:lstStyle/>
            <a:p>
              <a:pPr defTabSz="914446"/>
              <a:r>
                <a:rPr lang="en-US" sz="2400" dirty="0">
                  <a:solidFill>
                    <a:srgbClr val="0A091B"/>
                  </a:solidFill>
                  <a:latin typeface="Roboto Condensed"/>
                </a:rPr>
                <a:t>Separate DB</a:t>
              </a:r>
              <a:endParaRPr lang="uk-UA" sz="2400" dirty="0">
                <a:solidFill>
                  <a:srgbClr val="0A091B"/>
                </a:solidFill>
                <a:latin typeface="+mj-lt"/>
              </a:endParaRPr>
            </a:p>
          </p:txBody>
        </p:sp>
      </p:grpSp>
      <p:grpSp>
        <p:nvGrpSpPr>
          <p:cNvPr id="40" name="Group 39">
            <a:extLst>
              <a:ext uri="{FF2B5EF4-FFF2-40B4-BE49-F238E27FC236}">
                <a16:creationId xmlns:a16="http://schemas.microsoft.com/office/drawing/2014/main" id="{C5E47A6E-B112-49EC-8089-894E54522136}"/>
              </a:ext>
            </a:extLst>
          </p:cNvPr>
          <p:cNvGrpSpPr/>
          <p:nvPr/>
        </p:nvGrpSpPr>
        <p:grpSpPr>
          <a:xfrm>
            <a:off x="6610568" y="5035587"/>
            <a:ext cx="3644901" cy="498631"/>
            <a:chOff x="1626475" y="2883941"/>
            <a:chExt cx="5467352" cy="747946"/>
          </a:xfrm>
        </p:grpSpPr>
        <p:sp>
          <p:nvSpPr>
            <p:cNvPr id="45" name="Oval 44">
              <a:extLst>
                <a:ext uri="{FF2B5EF4-FFF2-40B4-BE49-F238E27FC236}">
                  <a16:creationId xmlns:a16="http://schemas.microsoft.com/office/drawing/2014/main" id="{2A9C7968-FB16-489D-B300-43AB9A4C9777}"/>
                </a:ext>
              </a:extLst>
            </p:cNvPr>
            <p:cNvSpPr/>
            <p:nvPr/>
          </p:nvSpPr>
          <p:spPr>
            <a:xfrm>
              <a:off x="1626475" y="3174687"/>
              <a:ext cx="457200" cy="45720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333" b="1">
                  <a:solidFill>
                    <a:srgbClr val="0A091B"/>
                  </a:solidFill>
                  <a:latin typeface="Roboto"/>
                </a:rPr>
                <a:t>4</a:t>
              </a:r>
              <a:endParaRPr lang="uk-UA" sz="1333" b="1">
                <a:solidFill>
                  <a:srgbClr val="0A091B"/>
                </a:solidFill>
                <a:latin typeface="Roboto"/>
              </a:endParaRPr>
            </a:p>
          </p:txBody>
        </p:sp>
        <p:sp>
          <p:nvSpPr>
            <p:cNvPr id="46" name="TextBox 45">
              <a:extLst>
                <a:ext uri="{FF2B5EF4-FFF2-40B4-BE49-F238E27FC236}">
                  <a16:creationId xmlns:a16="http://schemas.microsoft.com/office/drawing/2014/main" id="{D52357CA-3A8C-4743-82C7-561F54CF9932}"/>
                </a:ext>
              </a:extLst>
            </p:cNvPr>
            <p:cNvSpPr txBox="1"/>
            <p:nvPr/>
          </p:nvSpPr>
          <p:spPr>
            <a:xfrm>
              <a:off x="2438400" y="2883941"/>
              <a:ext cx="4655427" cy="692497"/>
            </a:xfrm>
            <a:prstGeom prst="rect">
              <a:avLst/>
            </a:prstGeom>
            <a:noFill/>
          </p:spPr>
          <p:txBody>
            <a:bodyPr wrap="square" rtlCol="0">
              <a:spAutoFit/>
            </a:bodyPr>
            <a:lstStyle/>
            <a:p>
              <a:pPr defTabSz="914446"/>
              <a:r>
                <a:rPr lang="en-US" sz="2400" dirty="0">
                  <a:solidFill>
                    <a:srgbClr val="0A091B"/>
                  </a:solidFill>
                  <a:latin typeface="Roboto Condensed"/>
                </a:rPr>
                <a:t>Scale independently</a:t>
              </a:r>
              <a:endParaRPr lang="uk-UA" sz="2400" dirty="0">
                <a:solidFill>
                  <a:srgbClr val="0A091B"/>
                </a:solidFill>
                <a:latin typeface="+mj-lt"/>
              </a:endParaRPr>
            </a:p>
          </p:txBody>
        </p:sp>
      </p:grpSp>
      <p:cxnSp>
        <p:nvCxnSpPr>
          <p:cNvPr id="50" name="Straight Connector 49">
            <a:extLst>
              <a:ext uri="{FF2B5EF4-FFF2-40B4-BE49-F238E27FC236}">
                <a16:creationId xmlns:a16="http://schemas.microsoft.com/office/drawing/2014/main" id="{B3BF5A51-BFB1-47A7-8A16-726F809D5286}"/>
              </a:ext>
            </a:extLst>
          </p:cNvPr>
          <p:cNvCxnSpPr>
            <a:stCxn id="29" idx="4"/>
          </p:cNvCxnSpPr>
          <p:nvPr/>
        </p:nvCxnSpPr>
        <p:spPr>
          <a:xfrm flipH="1">
            <a:off x="6762968" y="2643643"/>
            <a:ext cx="34361" cy="662888"/>
          </a:xfrm>
          <a:prstGeom prst="line">
            <a:avLst/>
          </a:prstGeom>
          <a:ln w="25400" cap="sq">
            <a:solidFill>
              <a:schemeClr val="accent2"/>
            </a:solidFill>
            <a:prstDash val="sysDash"/>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F4084EC-17A0-4241-B743-B7CD20C39681}"/>
              </a:ext>
            </a:extLst>
          </p:cNvPr>
          <p:cNvCxnSpPr>
            <a:stCxn id="33" idx="4"/>
          </p:cNvCxnSpPr>
          <p:nvPr/>
        </p:nvCxnSpPr>
        <p:spPr>
          <a:xfrm>
            <a:off x="6762967" y="3598842"/>
            <a:ext cx="0" cy="684501"/>
          </a:xfrm>
          <a:prstGeom prst="line">
            <a:avLst/>
          </a:prstGeom>
          <a:ln w="25400" cap="sq">
            <a:solidFill>
              <a:schemeClr val="accent2"/>
            </a:solidFill>
            <a:prstDash val="sysDash"/>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B85BD41-4496-4969-96AC-8BC46F985605}"/>
              </a:ext>
            </a:extLst>
          </p:cNvPr>
          <p:cNvCxnSpPr>
            <a:stCxn id="37" idx="4"/>
          </p:cNvCxnSpPr>
          <p:nvPr/>
        </p:nvCxnSpPr>
        <p:spPr>
          <a:xfrm>
            <a:off x="6762967" y="4676954"/>
            <a:ext cx="0" cy="662888"/>
          </a:xfrm>
          <a:prstGeom prst="line">
            <a:avLst/>
          </a:prstGeom>
          <a:ln w="25400" cap="sq">
            <a:solidFill>
              <a:schemeClr val="accent2"/>
            </a:solidFill>
            <a:prstDash val="sysDash"/>
            <a:bevel/>
            <a:headEnd type="none"/>
            <a:tailEnd type="none"/>
          </a:ln>
        </p:spPr>
        <p:style>
          <a:lnRef idx="1">
            <a:schemeClr val="accent1"/>
          </a:lnRef>
          <a:fillRef idx="0">
            <a:schemeClr val="accent1"/>
          </a:fillRef>
          <a:effectRef idx="0">
            <a:schemeClr val="accent1"/>
          </a:effectRef>
          <a:fontRef idx="minor">
            <a:schemeClr val="tx1"/>
          </a:fontRef>
        </p:style>
      </p:cxnSp>
      <p:sp>
        <p:nvSpPr>
          <p:cNvPr id="57" name="Title 7">
            <a:extLst>
              <a:ext uri="{FF2B5EF4-FFF2-40B4-BE49-F238E27FC236}">
                <a16:creationId xmlns:a16="http://schemas.microsoft.com/office/drawing/2014/main" id="{82350F59-59D8-423B-83E4-EA15EFA57784}"/>
              </a:ext>
            </a:extLst>
          </p:cNvPr>
          <p:cNvSpPr txBox="1">
            <a:spLocks/>
          </p:cNvSpPr>
          <p:nvPr/>
        </p:nvSpPr>
        <p:spPr>
          <a:xfrm>
            <a:off x="594709" y="1459010"/>
            <a:ext cx="4264783" cy="535531"/>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pPr defTabSz="914446"/>
            <a:r>
              <a:rPr lang="en-US" sz="3200" dirty="0">
                <a:solidFill>
                  <a:srgbClr val="F2F2F5"/>
                </a:solidFill>
                <a:latin typeface="Roboto"/>
              </a:rPr>
              <a:t>#must #quick-start</a:t>
            </a:r>
          </a:p>
        </p:txBody>
      </p:sp>
      <p:sp>
        <p:nvSpPr>
          <p:cNvPr id="58" name="Title 7">
            <a:extLst>
              <a:ext uri="{FF2B5EF4-FFF2-40B4-BE49-F238E27FC236}">
                <a16:creationId xmlns:a16="http://schemas.microsoft.com/office/drawing/2014/main" id="{D73B6697-D1FB-4647-B62A-62681DB88C42}"/>
              </a:ext>
            </a:extLst>
          </p:cNvPr>
          <p:cNvSpPr txBox="1">
            <a:spLocks/>
          </p:cNvSpPr>
          <p:nvPr/>
        </p:nvSpPr>
        <p:spPr>
          <a:xfrm>
            <a:off x="6819984" y="1389929"/>
            <a:ext cx="4904921" cy="535531"/>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pPr defTabSz="914446"/>
            <a:r>
              <a:rPr lang="en-US" sz="3200" dirty="0">
                <a:solidFill>
                  <a:srgbClr val="0A091B"/>
                </a:solidFill>
                <a:latin typeface="Roboto"/>
              </a:rPr>
              <a:t>#nice-to-have #complex</a:t>
            </a:r>
          </a:p>
        </p:txBody>
      </p:sp>
    </p:spTree>
    <p:extLst>
      <p:ext uri="{BB962C8B-B14F-4D97-AF65-F5344CB8AC3E}">
        <p14:creationId xmlns:p14="http://schemas.microsoft.com/office/powerpoint/2010/main" val="4238842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7">
            <a:extLst>
              <a:ext uri="{FF2B5EF4-FFF2-40B4-BE49-F238E27FC236}">
                <a16:creationId xmlns:a16="http://schemas.microsoft.com/office/drawing/2014/main" id="{82350F59-59D8-423B-83E4-EA15EFA57784}"/>
              </a:ext>
            </a:extLst>
          </p:cNvPr>
          <p:cNvSpPr txBox="1">
            <a:spLocks/>
          </p:cNvSpPr>
          <p:nvPr/>
        </p:nvSpPr>
        <p:spPr>
          <a:xfrm>
            <a:off x="594709" y="1459010"/>
            <a:ext cx="4264783" cy="535531"/>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pPr defTabSz="914446"/>
            <a:r>
              <a:rPr lang="en-US" sz="3200" dirty="0">
                <a:solidFill>
                  <a:srgbClr val="F2F2F5"/>
                </a:solidFill>
                <a:latin typeface="Roboto"/>
              </a:rPr>
              <a:t>#must #quick-start</a:t>
            </a:r>
          </a:p>
        </p:txBody>
      </p:sp>
      <p:sp>
        <p:nvSpPr>
          <p:cNvPr id="2" name="Title 1">
            <a:extLst>
              <a:ext uri="{FF2B5EF4-FFF2-40B4-BE49-F238E27FC236}">
                <a16:creationId xmlns:a16="http://schemas.microsoft.com/office/drawing/2014/main" id="{9936097C-CA89-41F6-B670-7800D7694E6D}"/>
              </a:ext>
            </a:extLst>
          </p:cNvPr>
          <p:cNvSpPr>
            <a:spLocks noGrp="1"/>
          </p:cNvSpPr>
          <p:nvPr>
            <p:ph type="title"/>
          </p:nvPr>
        </p:nvSpPr>
        <p:spPr>
          <a:xfrm>
            <a:off x="594709" y="530164"/>
            <a:ext cx="7471229" cy="507831"/>
          </a:xfrm>
        </p:spPr>
        <p:txBody>
          <a:bodyPr/>
          <a:lstStyle/>
          <a:p>
            <a:r>
              <a:rPr lang="en-US" dirty="0"/>
              <a:t>Domain Driven Design (DDD)</a:t>
            </a:r>
          </a:p>
        </p:txBody>
      </p:sp>
      <p:pic>
        <p:nvPicPr>
          <p:cNvPr id="6146" name="Picture 2" descr="https://s.s-bol.com/imgbase0/imagebase3/large/FC/9/2/6/4/1001004001984629.jpg">
            <a:extLst>
              <a:ext uri="{FF2B5EF4-FFF2-40B4-BE49-F238E27FC236}">
                <a16:creationId xmlns:a16="http://schemas.microsoft.com/office/drawing/2014/main" id="{69D0CC80-5F72-4273-A498-823C9FA9D4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991" y="1628260"/>
            <a:ext cx="3492500" cy="46164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4B5E690-03E7-42FA-8CB9-47898ED62A1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963680" y="3338080"/>
            <a:ext cx="6457950" cy="1936750"/>
          </a:xfrm>
          <a:prstGeom prst="rect">
            <a:avLst/>
          </a:prstGeom>
        </p:spPr>
      </p:pic>
      <p:grpSp>
        <p:nvGrpSpPr>
          <p:cNvPr id="4" name="Group 3">
            <a:extLst>
              <a:ext uri="{FF2B5EF4-FFF2-40B4-BE49-F238E27FC236}">
                <a16:creationId xmlns:a16="http://schemas.microsoft.com/office/drawing/2014/main" id="{EE83BF7E-747B-4E91-AEEF-1000E5A2F88B}"/>
              </a:ext>
            </a:extLst>
          </p:cNvPr>
          <p:cNvGrpSpPr/>
          <p:nvPr/>
        </p:nvGrpSpPr>
        <p:grpSpPr>
          <a:xfrm>
            <a:off x="5631774" y="5458691"/>
            <a:ext cx="1221608" cy="616750"/>
            <a:chOff x="13315541" y="4655127"/>
            <a:chExt cx="1772060" cy="1503329"/>
          </a:xfrm>
        </p:grpSpPr>
        <p:sp>
          <p:nvSpPr>
            <p:cNvPr id="6" name="Speech Bubble: Rectangle with Corners Rounded 5">
              <a:extLst>
                <a:ext uri="{FF2B5EF4-FFF2-40B4-BE49-F238E27FC236}">
                  <a16:creationId xmlns:a16="http://schemas.microsoft.com/office/drawing/2014/main" id="{08EF5F59-EC94-49D5-94D0-7EB1D4BD1B0F}"/>
                </a:ext>
              </a:extLst>
            </p:cNvPr>
            <p:cNvSpPr/>
            <p:nvPr/>
          </p:nvSpPr>
          <p:spPr>
            <a:xfrm>
              <a:off x="13315541" y="4655127"/>
              <a:ext cx="1772060" cy="1440873"/>
            </a:xfrm>
            <a:prstGeom prst="wedgeRoundRectCallout">
              <a:avLst>
                <a:gd name="adj1" fmla="val -57040"/>
                <a:gd name="adj2" fmla="val -45930"/>
                <a:gd name="adj3" fmla="val 16667"/>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7" name="TextBox 6">
              <a:extLst>
                <a:ext uri="{FF2B5EF4-FFF2-40B4-BE49-F238E27FC236}">
                  <a16:creationId xmlns:a16="http://schemas.microsoft.com/office/drawing/2014/main" id="{61973972-28CC-409F-969E-5FCD85D1388C}"/>
                </a:ext>
              </a:extLst>
            </p:cNvPr>
            <p:cNvSpPr txBox="1"/>
            <p:nvPr/>
          </p:nvSpPr>
          <p:spPr>
            <a:xfrm>
              <a:off x="13573756" y="4833247"/>
              <a:ext cx="1513845" cy="1325209"/>
            </a:xfrm>
            <a:prstGeom prst="rect">
              <a:avLst/>
            </a:prstGeom>
            <a:noFill/>
          </p:spPr>
          <p:txBody>
            <a:bodyPr wrap="square" rtlCol="0">
              <a:spAutoFit/>
            </a:bodyPr>
            <a:lstStyle/>
            <a:p>
              <a:pPr defTabSz="914446"/>
              <a:r>
                <a:rPr lang="en-US" sz="2933" b="1" dirty="0">
                  <a:solidFill>
                    <a:srgbClr val="0A091B"/>
                  </a:solidFill>
                  <a:latin typeface="Roboto"/>
                </a:rPr>
                <a:t>2004</a:t>
              </a:r>
            </a:p>
          </p:txBody>
        </p:sp>
      </p:grpSp>
      <p:sp>
        <p:nvSpPr>
          <p:cNvPr id="13" name="Speech Bubble: Rectangle with Corners Rounded 12">
            <a:extLst>
              <a:ext uri="{FF2B5EF4-FFF2-40B4-BE49-F238E27FC236}">
                <a16:creationId xmlns:a16="http://schemas.microsoft.com/office/drawing/2014/main" id="{949460A6-2817-4D18-AF91-4190A29DB976}"/>
              </a:ext>
            </a:extLst>
          </p:cNvPr>
          <p:cNvSpPr/>
          <p:nvPr/>
        </p:nvSpPr>
        <p:spPr>
          <a:xfrm>
            <a:off x="10702538" y="5458691"/>
            <a:ext cx="1221608" cy="591127"/>
          </a:xfrm>
          <a:prstGeom prst="wedgeRoundRectCallout">
            <a:avLst>
              <a:gd name="adj1" fmla="val -29065"/>
              <a:gd name="adj2" fmla="val -86555"/>
              <a:gd name="adj3" fmla="val 16667"/>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14" name="TextBox 13">
            <a:extLst>
              <a:ext uri="{FF2B5EF4-FFF2-40B4-BE49-F238E27FC236}">
                <a16:creationId xmlns:a16="http://schemas.microsoft.com/office/drawing/2014/main" id="{A8F1CE65-D8DE-4AE2-9873-01860BD47F37}"/>
              </a:ext>
            </a:extLst>
          </p:cNvPr>
          <p:cNvSpPr txBox="1"/>
          <p:nvPr/>
        </p:nvSpPr>
        <p:spPr>
          <a:xfrm>
            <a:off x="10880544" y="5531766"/>
            <a:ext cx="1043602" cy="543675"/>
          </a:xfrm>
          <a:prstGeom prst="rect">
            <a:avLst/>
          </a:prstGeom>
          <a:noFill/>
        </p:spPr>
        <p:txBody>
          <a:bodyPr wrap="square" rtlCol="0">
            <a:spAutoFit/>
          </a:bodyPr>
          <a:lstStyle/>
          <a:p>
            <a:pPr defTabSz="914446"/>
            <a:r>
              <a:rPr lang="en-US" sz="2933" b="1" dirty="0">
                <a:solidFill>
                  <a:srgbClr val="0A091B"/>
                </a:solidFill>
                <a:latin typeface="Roboto"/>
              </a:rPr>
              <a:t>2018</a:t>
            </a:r>
          </a:p>
        </p:txBody>
      </p:sp>
      <p:sp>
        <p:nvSpPr>
          <p:cNvPr id="15" name="TextBox 14">
            <a:extLst>
              <a:ext uri="{FF2B5EF4-FFF2-40B4-BE49-F238E27FC236}">
                <a16:creationId xmlns:a16="http://schemas.microsoft.com/office/drawing/2014/main" id="{01D2C0CA-EEB8-45D5-A2C4-F665D859D2F0}"/>
              </a:ext>
            </a:extLst>
          </p:cNvPr>
          <p:cNvSpPr txBox="1"/>
          <p:nvPr/>
        </p:nvSpPr>
        <p:spPr>
          <a:xfrm>
            <a:off x="4963679" y="2825119"/>
            <a:ext cx="4124903" cy="543675"/>
          </a:xfrm>
          <a:prstGeom prst="rect">
            <a:avLst/>
          </a:prstGeom>
          <a:noFill/>
        </p:spPr>
        <p:txBody>
          <a:bodyPr wrap="square" rtlCol="0">
            <a:spAutoFit/>
          </a:bodyPr>
          <a:lstStyle/>
          <a:p>
            <a:pPr defTabSz="914446"/>
            <a:r>
              <a:rPr lang="en-US" sz="2933" b="1" dirty="0">
                <a:solidFill>
                  <a:srgbClr val="0A091B"/>
                </a:solidFill>
                <a:latin typeface="Roboto"/>
              </a:rPr>
              <a:t>Interest Over Time</a:t>
            </a:r>
          </a:p>
        </p:txBody>
      </p:sp>
      <p:cxnSp>
        <p:nvCxnSpPr>
          <p:cNvPr id="10" name="Straight Connector 9">
            <a:extLst>
              <a:ext uri="{FF2B5EF4-FFF2-40B4-BE49-F238E27FC236}">
                <a16:creationId xmlns:a16="http://schemas.microsoft.com/office/drawing/2014/main" id="{CEBA758D-EFA0-46A4-B432-ACEA52B0A607}"/>
              </a:ext>
            </a:extLst>
          </p:cNvPr>
          <p:cNvCxnSpPr/>
          <p:nvPr/>
        </p:nvCxnSpPr>
        <p:spPr>
          <a:xfrm flipV="1">
            <a:off x="5957455" y="4110182"/>
            <a:ext cx="5329382" cy="923636"/>
          </a:xfrm>
          <a:prstGeom prst="line">
            <a:avLst/>
          </a:prstGeom>
          <a:ln w="254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436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193800" y="2263060"/>
            <a:ext cx="2438400" cy="2362657"/>
            <a:chOff x="5867400" y="2324100"/>
            <a:chExt cx="3657600" cy="3543986"/>
          </a:xfrm>
        </p:grpSpPr>
        <p:sp>
          <p:nvSpPr>
            <p:cNvPr id="31" name="TextBox 30"/>
            <p:cNvSpPr txBox="1"/>
            <p:nvPr/>
          </p:nvSpPr>
          <p:spPr>
            <a:xfrm>
              <a:off x="5867400" y="4621590"/>
              <a:ext cx="3657600" cy="1246496"/>
            </a:xfrm>
            <a:prstGeom prst="rect">
              <a:avLst/>
            </a:prstGeom>
            <a:noFill/>
          </p:spPr>
          <p:txBody>
            <a:bodyPr wrap="square" rtlCol="0">
              <a:spAutoFit/>
            </a:bodyPr>
            <a:lstStyle/>
            <a:p>
              <a:pPr defTabSz="914446"/>
              <a:r>
                <a:rPr lang="en-US" sz="2400" dirty="0">
                  <a:solidFill>
                    <a:srgbClr val="0A091B"/>
                  </a:solidFill>
                  <a:latin typeface="Roboto Condensed"/>
                </a:rPr>
                <a:t>Servers worldwide</a:t>
              </a:r>
              <a:endParaRPr lang="uk-UA" sz="2400" dirty="0">
                <a:solidFill>
                  <a:srgbClr val="00B0F0"/>
                </a:solidFill>
                <a:latin typeface="+mj-lt"/>
              </a:endParaRPr>
            </a:p>
          </p:txBody>
        </p:sp>
        <p:sp>
          <p:nvSpPr>
            <p:cNvPr id="4" name="TextBox 3"/>
            <p:cNvSpPr txBox="1"/>
            <p:nvPr/>
          </p:nvSpPr>
          <p:spPr>
            <a:xfrm>
              <a:off x="5867400" y="2324100"/>
              <a:ext cx="3657600" cy="1615827"/>
            </a:xfrm>
            <a:prstGeom prst="rect">
              <a:avLst/>
            </a:prstGeom>
            <a:noFill/>
          </p:spPr>
          <p:txBody>
            <a:bodyPr wrap="square" rtlCol="0">
              <a:spAutoFit/>
            </a:bodyPr>
            <a:lstStyle/>
            <a:p>
              <a:pPr defTabSz="914446"/>
              <a:r>
                <a:rPr lang="en-US" sz="6400" b="1" dirty="0">
                  <a:solidFill>
                    <a:srgbClr val="00B0F0"/>
                  </a:solidFill>
                  <a:latin typeface="Roboto Condensed"/>
                </a:rPr>
                <a:t>8M</a:t>
              </a:r>
              <a:endParaRPr lang="uk-UA" sz="6400" b="1" dirty="0">
                <a:solidFill>
                  <a:srgbClr val="00B0F0"/>
                </a:solidFill>
                <a:latin typeface="+mj-lt"/>
              </a:endParaRPr>
            </a:p>
          </p:txBody>
        </p:sp>
        <p:cxnSp>
          <p:nvCxnSpPr>
            <p:cNvPr id="5" name="Straight Connector 4"/>
            <p:cNvCxnSpPr/>
            <p:nvPr/>
          </p:nvCxnSpPr>
          <p:spPr>
            <a:xfrm>
              <a:off x="5867400" y="4257676"/>
              <a:ext cx="2133600" cy="0"/>
            </a:xfrm>
            <a:prstGeom prst="line">
              <a:avLst/>
            </a:prstGeom>
            <a:ln w="254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4876800" y="2263060"/>
            <a:ext cx="2438400" cy="2731990"/>
            <a:chOff x="5867400" y="2324100"/>
            <a:chExt cx="3657600" cy="4097984"/>
          </a:xfrm>
        </p:grpSpPr>
        <p:sp>
          <p:nvSpPr>
            <p:cNvPr id="9" name="TextBox 8"/>
            <p:cNvSpPr txBox="1"/>
            <p:nvPr/>
          </p:nvSpPr>
          <p:spPr>
            <a:xfrm>
              <a:off x="5867400" y="4621591"/>
              <a:ext cx="3657600" cy="1800493"/>
            </a:xfrm>
            <a:prstGeom prst="rect">
              <a:avLst/>
            </a:prstGeom>
            <a:noFill/>
          </p:spPr>
          <p:txBody>
            <a:bodyPr wrap="square" rtlCol="0">
              <a:spAutoFit/>
            </a:bodyPr>
            <a:lstStyle/>
            <a:p>
              <a:pPr defTabSz="914446"/>
              <a:r>
                <a:rPr lang="en-US" sz="2400" dirty="0">
                  <a:solidFill>
                    <a:srgbClr val="0A091B"/>
                  </a:solidFill>
                  <a:latin typeface="Roboto Condensed"/>
                </a:rPr>
                <a:t>Most popular framework (</a:t>
              </a:r>
              <a:r>
                <a:rPr lang="en-US" sz="2400" dirty="0" err="1">
                  <a:solidFill>
                    <a:srgbClr val="0A091B"/>
                  </a:solidFill>
                  <a:latin typeface="Roboto Condensed"/>
                </a:rPr>
                <a:t>StackOverflow</a:t>
              </a:r>
              <a:r>
                <a:rPr lang="en-US" sz="2400" dirty="0">
                  <a:solidFill>
                    <a:srgbClr val="0A091B"/>
                  </a:solidFill>
                  <a:latin typeface="Roboto Condensed"/>
                </a:rPr>
                <a:t>)</a:t>
              </a:r>
              <a:endParaRPr lang="uk-UA" sz="2400" dirty="0">
                <a:solidFill>
                  <a:srgbClr val="00B0F0"/>
                </a:solidFill>
                <a:latin typeface="+mj-lt"/>
              </a:endParaRPr>
            </a:p>
          </p:txBody>
        </p:sp>
        <p:sp>
          <p:nvSpPr>
            <p:cNvPr id="10" name="TextBox 9"/>
            <p:cNvSpPr txBox="1"/>
            <p:nvPr/>
          </p:nvSpPr>
          <p:spPr>
            <a:xfrm>
              <a:off x="5867400" y="2324100"/>
              <a:ext cx="3657600" cy="1615827"/>
            </a:xfrm>
            <a:prstGeom prst="rect">
              <a:avLst/>
            </a:prstGeom>
            <a:noFill/>
          </p:spPr>
          <p:txBody>
            <a:bodyPr wrap="square" rtlCol="0">
              <a:spAutoFit/>
            </a:bodyPr>
            <a:lstStyle/>
            <a:p>
              <a:pPr defTabSz="914446"/>
              <a:r>
                <a:rPr lang="en-US" sz="6400" b="1" dirty="0">
                  <a:solidFill>
                    <a:srgbClr val="00B0F0"/>
                  </a:solidFill>
                  <a:latin typeface="Roboto Condensed"/>
                </a:rPr>
                <a:t>1st</a:t>
              </a:r>
              <a:endParaRPr lang="uk-UA" sz="6400" b="1" dirty="0">
                <a:solidFill>
                  <a:srgbClr val="00B0F0"/>
                </a:solidFill>
                <a:latin typeface="+mj-lt"/>
              </a:endParaRPr>
            </a:p>
          </p:txBody>
        </p:sp>
        <p:cxnSp>
          <p:nvCxnSpPr>
            <p:cNvPr id="11" name="Straight Connector 10"/>
            <p:cNvCxnSpPr/>
            <p:nvPr/>
          </p:nvCxnSpPr>
          <p:spPr>
            <a:xfrm>
              <a:off x="5867400" y="4257676"/>
              <a:ext cx="2133600" cy="0"/>
            </a:xfrm>
            <a:prstGeom prst="line">
              <a:avLst/>
            </a:prstGeom>
            <a:ln w="254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8491220" y="2263060"/>
            <a:ext cx="2506980" cy="2731990"/>
            <a:chOff x="5764530" y="2324100"/>
            <a:chExt cx="3760470" cy="4097984"/>
          </a:xfrm>
        </p:grpSpPr>
        <p:sp>
          <p:nvSpPr>
            <p:cNvPr id="13" name="TextBox 12"/>
            <p:cNvSpPr txBox="1"/>
            <p:nvPr/>
          </p:nvSpPr>
          <p:spPr>
            <a:xfrm>
              <a:off x="5764530" y="4621591"/>
              <a:ext cx="3657600" cy="1800493"/>
            </a:xfrm>
            <a:prstGeom prst="rect">
              <a:avLst/>
            </a:prstGeom>
            <a:noFill/>
          </p:spPr>
          <p:txBody>
            <a:bodyPr wrap="square" rtlCol="0">
              <a:spAutoFit/>
            </a:bodyPr>
            <a:lstStyle/>
            <a:p>
              <a:pPr defTabSz="914446"/>
              <a:r>
                <a:rPr lang="en-US" sz="2400" dirty="0">
                  <a:solidFill>
                    <a:srgbClr val="0A091B"/>
                  </a:solidFill>
                  <a:latin typeface="Roboto Condensed"/>
                </a:rPr>
                <a:t>Most loved technology (</a:t>
              </a:r>
              <a:r>
                <a:rPr lang="en-US" sz="2400" dirty="0" err="1">
                  <a:solidFill>
                    <a:srgbClr val="0A091B"/>
                  </a:solidFill>
                  <a:latin typeface="Roboto Condensed"/>
                </a:rPr>
                <a:t>StackOverlow</a:t>
              </a:r>
              <a:r>
                <a:rPr lang="en-US" sz="2400" dirty="0">
                  <a:solidFill>
                    <a:srgbClr val="0A091B"/>
                  </a:solidFill>
                  <a:latin typeface="Roboto Condensed"/>
                </a:rPr>
                <a:t>)</a:t>
              </a:r>
              <a:endParaRPr lang="uk-UA" sz="2400" dirty="0">
                <a:solidFill>
                  <a:srgbClr val="00B0F0"/>
                </a:solidFill>
                <a:latin typeface="+mj-lt"/>
              </a:endParaRPr>
            </a:p>
          </p:txBody>
        </p:sp>
        <p:sp>
          <p:nvSpPr>
            <p:cNvPr id="14" name="TextBox 13"/>
            <p:cNvSpPr txBox="1"/>
            <p:nvPr/>
          </p:nvSpPr>
          <p:spPr>
            <a:xfrm>
              <a:off x="5867400" y="2324100"/>
              <a:ext cx="3657600" cy="1615827"/>
            </a:xfrm>
            <a:prstGeom prst="rect">
              <a:avLst/>
            </a:prstGeom>
            <a:noFill/>
          </p:spPr>
          <p:txBody>
            <a:bodyPr wrap="square" rtlCol="0">
              <a:spAutoFit/>
            </a:bodyPr>
            <a:lstStyle/>
            <a:p>
              <a:pPr defTabSz="914446"/>
              <a:r>
                <a:rPr lang="en-US" sz="6400" b="1" dirty="0">
                  <a:solidFill>
                    <a:srgbClr val="00B0F0"/>
                  </a:solidFill>
                  <a:latin typeface="Roboto Condensed"/>
                </a:rPr>
                <a:t>2nd</a:t>
              </a:r>
              <a:endParaRPr lang="uk-UA" sz="6400" b="1" dirty="0">
                <a:solidFill>
                  <a:srgbClr val="00B0F0"/>
                </a:solidFill>
                <a:latin typeface="+mj-lt"/>
              </a:endParaRPr>
            </a:p>
          </p:txBody>
        </p:sp>
        <p:cxnSp>
          <p:nvCxnSpPr>
            <p:cNvPr id="15" name="Straight Connector 14"/>
            <p:cNvCxnSpPr/>
            <p:nvPr/>
          </p:nvCxnSpPr>
          <p:spPr>
            <a:xfrm>
              <a:off x="5867400" y="4257676"/>
              <a:ext cx="2133600" cy="0"/>
            </a:xfrm>
            <a:prstGeom prst="line">
              <a:avLst/>
            </a:prstGeom>
            <a:ln w="254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7E45DBC-F469-424F-BD44-A1B162A1719A}"/>
              </a:ext>
            </a:extLst>
          </p:cNvPr>
          <p:cNvSpPr>
            <a:spLocks noGrp="1"/>
          </p:cNvSpPr>
          <p:nvPr>
            <p:ph type="title"/>
          </p:nvPr>
        </p:nvSpPr>
        <p:spPr>
          <a:xfrm>
            <a:off x="584200" y="380941"/>
            <a:ext cx="5201355" cy="507831"/>
          </a:xfrm>
        </p:spPr>
        <p:txBody>
          <a:bodyPr/>
          <a:lstStyle/>
          <a:p>
            <a:r>
              <a:rPr lang="en-US" dirty="0"/>
              <a:t>2018 - 8 Years Later</a:t>
            </a:r>
            <a:endParaRPr lang="en-US" dirty="0">
              <a:solidFill>
                <a:srgbClr val="00B0F0"/>
              </a:solidFill>
            </a:endParaRPr>
          </a:p>
        </p:txBody>
      </p:sp>
    </p:spTree>
    <p:extLst>
      <p:ext uri="{BB962C8B-B14F-4D97-AF65-F5344CB8AC3E}">
        <p14:creationId xmlns:p14="http://schemas.microsoft.com/office/powerpoint/2010/main" val="1970065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7">
            <a:extLst>
              <a:ext uri="{FF2B5EF4-FFF2-40B4-BE49-F238E27FC236}">
                <a16:creationId xmlns:a16="http://schemas.microsoft.com/office/drawing/2014/main" id="{82350F59-59D8-423B-83E4-EA15EFA57784}"/>
              </a:ext>
            </a:extLst>
          </p:cNvPr>
          <p:cNvSpPr txBox="1">
            <a:spLocks/>
          </p:cNvSpPr>
          <p:nvPr/>
        </p:nvSpPr>
        <p:spPr>
          <a:xfrm>
            <a:off x="594709" y="1459010"/>
            <a:ext cx="4264783" cy="535531"/>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pPr defTabSz="914446"/>
            <a:r>
              <a:rPr lang="en-US" sz="3200" dirty="0">
                <a:solidFill>
                  <a:srgbClr val="F2F2F5"/>
                </a:solidFill>
                <a:latin typeface="Roboto"/>
              </a:rPr>
              <a:t>#must #quick-start</a:t>
            </a:r>
          </a:p>
        </p:txBody>
      </p:sp>
      <p:sp>
        <p:nvSpPr>
          <p:cNvPr id="2" name="Title 1">
            <a:extLst>
              <a:ext uri="{FF2B5EF4-FFF2-40B4-BE49-F238E27FC236}">
                <a16:creationId xmlns:a16="http://schemas.microsoft.com/office/drawing/2014/main" id="{9936097C-CA89-41F6-B670-7800D7694E6D}"/>
              </a:ext>
            </a:extLst>
          </p:cNvPr>
          <p:cNvSpPr>
            <a:spLocks noGrp="1"/>
          </p:cNvSpPr>
          <p:nvPr>
            <p:ph type="title"/>
          </p:nvPr>
        </p:nvSpPr>
        <p:spPr>
          <a:xfrm>
            <a:off x="594709" y="530163"/>
            <a:ext cx="7471229" cy="923330"/>
          </a:xfrm>
        </p:spPr>
        <p:txBody>
          <a:bodyPr/>
          <a:lstStyle/>
          <a:p>
            <a:r>
              <a:rPr lang="en-US" dirty="0"/>
              <a:t>DDD Core Principle - </a:t>
            </a:r>
            <a:br>
              <a:rPr lang="en-US" dirty="0"/>
            </a:br>
            <a:r>
              <a:rPr lang="en-US" dirty="0">
                <a:solidFill>
                  <a:srgbClr val="00B0F0"/>
                </a:solidFill>
              </a:rPr>
              <a:t>Isolate The Domain</a:t>
            </a:r>
          </a:p>
        </p:txBody>
      </p:sp>
      <p:pic>
        <p:nvPicPr>
          <p:cNvPr id="1026" name="Picture 2" descr="http://www.joaopauloseixas.com/howtodoit.net/wp-content/uploads/2011/04/Domain-Driven-Design-Overview-of-a-Layered-Architecture.png">
            <a:extLst>
              <a:ext uri="{FF2B5EF4-FFF2-40B4-BE49-F238E27FC236}">
                <a16:creationId xmlns:a16="http://schemas.microsoft.com/office/drawing/2014/main" id="{9FDB0D25-EF25-4C6E-B91E-29BB766ED23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99000" y="1963764"/>
            <a:ext cx="4373027" cy="4006701"/>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with Corners Rounded 5">
            <a:extLst>
              <a:ext uri="{FF2B5EF4-FFF2-40B4-BE49-F238E27FC236}">
                <a16:creationId xmlns:a16="http://schemas.microsoft.com/office/drawing/2014/main" id="{1F510C63-D298-4694-A654-D2BAE0909BF4}"/>
              </a:ext>
            </a:extLst>
          </p:cNvPr>
          <p:cNvSpPr/>
          <p:nvPr/>
        </p:nvSpPr>
        <p:spPr>
          <a:xfrm>
            <a:off x="8877027" y="3103418"/>
            <a:ext cx="2400573" cy="1892513"/>
          </a:xfrm>
          <a:prstGeom prst="wedgeRoundRectCallout">
            <a:avLst>
              <a:gd name="adj1" fmla="val -71895"/>
              <a:gd name="adj2" fmla="val 19455"/>
              <a:gd name="adj3" fmla="val 16667"/>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7" name="TextBox 6">
            <a:extLst>
              <a:ext uri="{FF2B5EF4-FFF2-40B4-BE49-F238E27FC236}">
                <a16:creationId xmlns:a16="http://schemas.microsoft.com/office/drawing/2014/main" id="{0A7CEC19-EDCC-4C04-A653-AB1805EFF213}"/>
              </a:ext>
            </a:extLst>
          </p:cNvPr>
          <p:cNvSpPr txBox="1"/>
          <p:nvPr/>
        </p:nvSpPr>
        <p:spPr>
          <a:xfrm>
            <a:off x="9049171" y="3404635"/>
            <a:ext cx="1952221" cy="1569660"/>
          </a:xfrm>
          <a:prstGeom prst="rect">
            <a:avLst/>
          </a:prstGeom>
          <a:noFill/>
        </p:spPr>
        <p:txBody>
          <a:bodyPr wrap="square" rtlCol="0">
            <a:spAutoFit/>
          </a:bodyPr>
          <a:lstStyle/>
          <a:p>
            <a:pPr defTabSz="914446"/>
            <a:r>
              <a:rPr lang="en-US" sz="2400" dirty="0">
                <a:solidFill>
                  <a:srgbClr val="0A091B"/>
                </a:solidFill>
                <a:latin typeface="Roboto"/>
              </a:rPr>
              <a:t>This is where the business features live</a:t>
            </a:r>
          </a:p>
        </p:txBody>
      </p:sp>
      <p:sp>
        <p:nvSpPr>
          <p:cNvPr id="8" name="Rectangle 7">
            <a:extLst>
              <a:ext uri="{FF2B5EF4-FFF2-40B4-BE49-F238E27FC236}">
                <a16:creationId xmlns:a16="http://schemas.microsoft.com/office/drawing/2014/main" id="{468C3F90-BB30-4C18-BA79-9C94848256C2}"/>
              </a:ext>
            </a:extLst>
          </p:cNvPr>
          <p:cNvSpPr/>
          <p:nvPr/>
        </p:nvSpPr>
        <p:spPr>
          <a:xfrm>
            <a:off x="3704646" y="3957877"/>
            <a:ext cx="4567381" cy="1019507"/>
          </a:xfrm>
          <a:prstGeom prst="rect">
            <a:avLst/>
          </a:prstGeom>
          <a:solidFill>
            <a:srgbClr val="00B0F0">
              <a:alpha val="54902"/>
            </a:srgb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Tree>
    <p:extLst>
      <p:ext uri="{BB962C8B-B14F-4D97-AF65-F5344CB8AC3E}">
        <p14:creationId xmlns:p14="http://schemas.microsoft.com/office/powerpoint/2010/main" val="3509837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7">
            <a:extLst>
              <a:ext uri="{FF2B5EF4-FFF2-40B4-BE49-F238E27FC236}">
                <a16:creationId xmlns:a16="http://schemas.microsoft.com/office/drawing/2014/main" id="{82350F59-59D8-423B-83E4-EA15EFA57784}"/>
              </a:ext>
            </a:extLst>
          </p:cNvPr>
          <p:cNvSpPr txBox="1">
            <a:spLocks/>
          </p:cNvSpPr>
          <p:nvPr/>
        </p:nvSpPr>
        <p:spPr>
          <a:xfrm>
            <a:off x="594709" y="1459010"/>
            <a:ext cx="4264783" cy="535531"/>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pPr defTabSz="914446"/>
            <a:r>
              <a:rPr lang="en-US" sz="3200" dirty="0">
                <a:solidFill>
                  <a:srgbClr val="F2F2F5"/>
                </a:solidFill>
                <a:latin typeface="Roboto"/>
              </a:rPr>
              <a:t>#must #quick-start</a:t>
            </a:r>
          </a:p>
        </p:txBody>
      </p:sp>
      <p:sp>
        <p:nvSpPr>
          <p:cNvPr id="2" name="Title 1">
            <a:extLst>
              <a:ext uri="{FF2B5EF4-FFF2-40B4-BE49-F238E27FC236}">
                <a16:creationId xmlns:a16="http://schemas.microsoft.com/office/drawing/2014/main" id="{9936097C-CA89-41F6-B670-7800D7694E6D}"/>
              </a:ext>
            </a:extLst>
          </p:cNvPr>
          <p:cNvSpPr>
            <a:spLocks noGrp="1"/>
          </p:cNvSpPr>
          <p:nvPr>
            <p:ph type="title"/>
          </p:nvPr>
        </p:nvSpPr>
        <p:spPr>
          <a:xfrm>
            <a:off x="594709" y="530164"/>
            <a:ext cx="7471229" cy="507831"/>
          </a:xfrm>
        </p:spPr>
        <p:txBody>
          <a:bodyPr/>
          <a:lstStyle/>
          <a:p>
            <a:r>
              <a:rPr lang="en-US" dirty="0"/>
              <a:t>DDD Layers In Node.JS</a:t>
            </a:r>
          </a:p>
        </p:txBody>
      </p:sp>
      <p:pic>
        <p:nvPicPr>
          <p:cNvPr id="1026" name="Picture 2" descr="http://www.joaopauloseixas.com/howtodoit.net/wp-content/uploads/2011/04/Domain-Driven-Design-Overview-of-a-Layered-Architecture.png">
            <a:extLst>
              <a:ext uri="{FF2B5EF4-FFF2-40B4-BE49-F238E27FC236}">
                <a16:creationId xmlns:a16="http://schemas.microsoft.com/office/drawing/2014/main" id="{9FDB0D25-EF25-4C6E-B91E-29BB766ED23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99000" y="1963764"/>
            <a:ext cx="4373027" cy="40067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36523A5-5439-47B8-A095-0F3653BDD2B1}"/>
              </a:ext>
            </a:extLst>
          </p:cNvPr>
          <p:cNvSpPr txBox="1"/>
          <p:nvPr/>
        </p:nvSpPr>
        <p:spPr>
          <a:xfrm>
            <a:off x="575601" y="3193039"/>
            <a:ext cx="2149127" cy="502766"/>
          </a:xfrm>
          <a:prstGeom prst="rect">
            <a:avLst/>
          </a:prstGeom>
          <a:noFill/>
        </p:spPr>
        <p:txBody>
          <a:bodyPr wrap="square" rtlCol="0">
            <a:spAutoFit/>
          </a:bodyPr>
          <a:lstStyle/>
          <a:p>
            <a:pPr defTabSz="914446">
              <a:defRPr/>
            </a:pPr>
            <a:r>
              <a:rPr lang="en-US" sz="2667" b="1" dirty="0">
                <a:solidFill>
                  <a:srgbClr val="0A091B"/>
                </a:solidFill>
                <a:latin typeface="Roboto"/>
              </a:rPr>
              <a:t>Express, </a:t>
            </a:r>
            <a:r>
              <a:rPr lang="en-US" sz="2667" b="1" dirty="0" err="1">
                <a:solidFill>
                  <a:srgbClr val="0A091B"/>
                </a:solidFill>
                <a:latin typeface="Roboto"/>
              </a:rPr>
              <a:t>etc</a:t>
            </a:r>
            <a:endParaRPr lang="en-US" sz="2667" b="1" dirty="0">
              <a:solidFill>
                <a:srgbClr val="0A091B"/>
              </a:solidFill>
              <a:latin typeface="Roboto"/>
            </a:endParaRPr>
          </a:p>
        </p:txBody>
      </p:sp>
      <p:cxnSp>
        <p:nvCxnSpPr>
          <p:cNvPr id="4" name="Straight Arrow Connector 3">
            <a:extLst>
              <a:ext uri="{FF2B5EF4-FFF2-40B4-BE49-F238E27FC236}">
                <a16:creationId xmlns:a16="http://schemas.microsoft.com/office/drawing/2014/main" id="{AB59CB37-BC22-43AC-A254-FC87D7EA3150}"/>
              </a:ext>
            </a:extLst>
          </p:cNvPr>
          <p:cNvCxnSpPr>
            <a:cxnSpLocks/>
          </p:cNvCxnSpPr>
          <p:nvPr/>
        </p:nvCxnSpPr>
        <p:spPr>
          <a:xfrm flipH="1">
            <a:off x="3001819" y="3429000"/>
            <a:ext cx="897181" cy="0"/>
          </a:xfrm>
          <a:prstGeom prst="straightConnector1">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E90F758-6283-4E82-9599-50B5560B30F2}"/>
              </a:ext>
            </a:extLst>
          </p:cNvPr>
          <p:cNvSpPr txBox="1"/>
          <p:nvPr/>
        </p:nvSpPr>
        <p:spPr>
          <a:xfrm>
            <a:off x="666565" y="5326636"/>
            <a:ext cx="1707181" cy="502766"/>
          </a:xfrm>
          <a:prstGeom prst="rect">
            <a:avLst/>
          </a:prstGeom>
          <a:noFill/>
        </p:spPr>
        <p:txBody>
          <a:bodyPr wrap="square" rtlCol="0">
            <a:spAutoFit/>
          </a:bodyPr>
          <a:lstStyle/>
          <a:p>
            <a:pPr defTabSz="914446">
              <a:defRPr/>
            </a:pPr>
            <a:r>
              <a:rPr lang="en-US" sz="2667" b="1" dirty="0">
                <a:solidFill>
                  <a:srgbClr val="0A091B"/>
                </a:solidFill>
                <a:latin typeface="Roboto"/>
              </a:rPr>
              <a:t>NPM</a:t>
            </a:r>
          </a:p>
        </p:txBody>
      </p:sp>
      <p:cxnSp>
        <p:nvCxnSpPr>
          <p:cNvPr id="14" name="Straight Arrow Connector 13">
            <a:extLst>
              <a:ext uri="{FF2B5EF4-FFF2-40B4-BE49-F238E27FC236}">
                <a16:creationId xmlns:a16="http://schemas.microsoft.com/office/drawing/2014/main" id="{8263F847-F501-4F70-AF63-CA978BED618B}"/>
              </a:ext>
            </a:extLst>
          </p:cNvPr>
          <p:cNvCxnSpPr>
            <a:cxnSpLocks/>
          </p:cNvCxnSpPr>
          <p:nvPr/>
        </p:nvCxnSpPr>
        <p:spPr>
          <a:xfrm flipH="1">
            <a:off x="3001819" y="5562600"/>
            <a:ext cx="897181" cy="0"/>
          </a:xfrm>
          <a:prstGeom prst="straightConnector1">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A874085-4771-4179-89FD-D5512CFD7ACF}"/>
              </a:ext>
            </a:extLst>
          </p:cNvPr>
          <p:cNvSpPr txBox="1"/>
          <p:nvPr/>
        </p:nvSpPr>
        <p:spPr>
          <a:xfrm>
            <a:off x="594709" y="4259838"/>
            <a:ext cx="2436854" cy="502766"/>
          </a:xfrm>
          <a:prstGeom prst="rect">
            <a:avLst/>
          </a:prstGeom>
          <a:noFill/>
        </p:spPr>
        <p:txBody>
          <a:bodyPr wrap="square" rtlCol="0">
            <a:spAutoFit/>
          </a:bodyPr>
          <a:lstStyle/>
          <a:p>
            <a:pPr defTabSz="914446">
              <a:defRPr/>
            </a:pPr>
            <a:r>
              <a:rPr lang="en-US" sz="2667" b="1" dirty="0">
                <a:solidFill>
                  <a:srgbClr val="00B0F0"/>
                </a:solidFill>
                <a:latin typeface="Roboto"/>
              </a:rPr>
              <a:t>Custom code</a:t>
            </a:r>
          </a:p>
        </p:txBody>
      </p:sp>
      <p:cxnSp>
        <p:nvCxnSpPr>
          <p:cNvPr id="16" name="Straight Arrow Connector 15">
            <a:extLst>
              <a:ext uri="{FF2B5EF4-FFF2-40B4-BE49-F238E27FC236}">
                <a16:creationId xmlns:a16="http://schemas.microsoft.com/office/drawing/2014/main" id="{4A1B57E2-013B-43FD-913C-E01AA769B1D4}"/>
              </a:ext>
            </a:extLst>
          </p:cNvPr>
          <p:cNvCxnSpPr>
            <a:cxnSpLocks/>
          </p:cNvCxnSpPr>
          <p:nvPr/>
        </p:nvCxnSpPr>
        <p:spPr>
          <a:xfrm flipH="1">
            <a:off x="3001819" y="4495800"/>
            <a:ext cx="897181" cy="0"/>
          </a:xfrm>
          <a:prstGeom prst="straightConnector1">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153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7">
            <a:extLst>
              <a:ext uri="{FF2B5EF4-FFF2-40B4-BE49-F238E27FC236}">
                <a16:creationId xmlns:a16="http://schemas.microsoft.com/office/drawing/2014/main" id="{82350F59-59D8-423B-83E4-EA15EFA57784}"/>
              </a:ext>
            </a:extLst>
          </p:cNvPr>
          <p:cNvSpPr txBox="1">
            <a:spLocks/>
          </p:cNvSpPr>
          <p:nvPr/>
        </p:nvSpPr>
        <p:spPr>
          <a:xfrm>
            <a:off x="594709" y="1459010"/>
            <a:ext cx="4264783" cy="535531"/>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pPr defTabSz="914446"/>
            <a:r>
              <a:rPr lang="en-US" sz="3200" dirty="0">
                <a:solidFill>
                  <a:srgbClr val="F2F2F5"/>
                </a:solidFill>
                <a:latin typeface="Roboto"/>
              </a:rPr>
              <a:t>#must #quick-start</a:t>
            </a:r>
          </a:p>
        </p:txBody>
      </p:sp>
      <p:sp>
        <p:nvSpPr>
          <p:cNvPr id="2" name="Title 1">
            <a:extLst>
              <a:ext uri="{FF2B5EF4-FFF2-40B4-BE49-F238E27FC236}">
                <a16:creationId xmlns:a16="http://schemas.microsoft.com/office/drawing/2014/main" id="{9936097C-CA89-41F6-B670-7800D7694E6D}"/>
              </a:ext>
            </a:extLst>
          </p:cNvPr>
          <p:cNvSpPr>
            <a:spLocks noGrp="1"/>
          </p:cNvSpPr>
          <p:nvPr>
            <p:ph type="title"/>
          </p:nvPr>
        </p:nvSpPr>
        <p:spPr>
          <a:xfrm>
            <a:off x="584199" y="380941"/>
            <a:ext cx="9385711" cy="507831"/>
          </a:xfrm>
        </p:spPr>
        <p:txBody>
          <a:bodyPr/>
          <a:lstStyle/>
          <a:p>
            <a:r>
              <a:rPr lang="en-US" dirty="0"/>
              <a:t>Clean Architecture</a:t>
            </a:r>
          </a:p>
        </p:txBody>
      </p:sp>
      <p:pic>
        <p:nvPicPr>
          <p:cNvPr id="1026" name="Picture 2" descr="Image result for clean architecture">
            <a:extLst>
              <a:ext uri="{FF2B5EF4-FFF2-40B4-BE49-F238E27FC236}">
                <a16:creationId xmlns:a16="http://schemas.microsoft.com/office/drawing/2014/main" id="{85C3ABF7-A6DB-4310-8288-232D8E075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837" y="1963764"/>
            <a:ext cx="5800435" cy="3944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16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7">
            <a:extLst>
              <a:ext uri="{FF2B5EF4-FFF2-40B4-BE49-F238E27FC236}">
                <a16:creationId xmlns:a16="http://schemas.microsoft.com/office/drawing/2014/main" id="{82350F59-59D8-423B-83E4-EA15EFA57784}"/>
              </a:ext>
            </a:extLst>
          </p:cNvPr>
          <p:cNvSpPr txBox="1">
            <a:spLocks/>
          </p:cNvSpPr>
          <p:nvPr/>
        </p:nvSpPr>
        <p:spPr>
          <a:xfrm>
            <a:off x="594709" y="1459010"/>
            <a:ext cx="4264783" cy="535531"/>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pPr defTabSz="914446"/>
            <a:r>
              <a:rPr lang="en-US" sz="3200" dirty="0">
                <a:solidFill>
                  <a:srgbClr val="F2F2F5"/>
                </a:solidFill>
                <a:latin typeface="Roboto"/>
              </a:rPr>
              <a:t>#must #quick-start</a:t>
            </a:r>
          </a:p>
        </p:txBody>
      </p:sp>
      <p:sp>
        <p:nvSpPr>
          <p:cNvPr id="2" name="Title 1">
            <a:extLst>
              <a:ext uri="{FF2B5EF4-FFF2-40B4-BE49-F238E27FC236}">
                <a16:creationId xmlns:a16="http://schemas.microsoft.com/office/drawing/2014/main" id="{9936097C-CA89-41F6-B670-7800D7694E6D}"/>
              </a:ext>
            </a:extLst>
          </p:cNvPr>
          <p:cNvSpPr>
            <a:spLocks noGrp="1"/>
          </p:cNvSpPr>
          <p:nvPr>
            <p:ph type="title"/>
          </p:nvPr>
        </p:nvSpPr>
        <p:spPr>
          <a:xfrm>
            <a:off x="584199" y="380941"/>
            <a:ext cx="9385711" cy="507831"/>
          </a:xfrm>
        </p:spPr>
        <p:txBody>
          <a:bodyPr/>
          <a:lstStyle/>
          <a:p>
            <a:r>
              <a:rPr lang="en-US" dirty="0"/>
              <a:t>“Heavy architecture” (Martin Fowler)</a:t>
            </a:r>
          </a:p>
        </p:txBody>
      </p:sp>
      <p:pic>
        <p:nvPicPr>
          <p:cNvPr id="3" name="Picture 2">
            <a:extLst>
              <a:ext uri="{FF2B5EF4-FFF2-40B4-BE49-F238E27FC236}">
                <a16:creationId xmlns:a16="http://schemas.microsoft.com/office/drawing/2014/main" id="{E112782D-E012-4871-8297-9C5CCC4B2D4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899639" y="1151085"/>
            <a:ext cx="5398787" cy="5402405"/>
          </a:xfrm>
          <a:prstGeom prst="rect">
            <a:avLst/>
          </a:prstGeom>
        </p:spPr>
      </p:pic>
    </p:spTree>
    <p:extLst>
      <p:ext uri="{BB962C8B-B14F-4D97-AF65-F5344CB8AC3E}">
        <p14:creationId xmlns:p14="http://schemas.microsoft.com/office/powerpoint/2010/main" val="3209489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38D160D-145D-4E16-A604-3C8B25CAA798}"/>
              </a:ext>
            </a:extLst>
          </p:cNvPr>
          <p:cNvSpPr>
            <a:spLocks noGrp="1"/>
          </p:cNvSpPr>
          <p:nvPr>
            <p:ph type="title"/>
          </p:nvPr>
        </p:nvSpPr>
        <p:spPr>
          <a:xfrm>
            <a:off x="609600" y="533341"/>
            <a:ext cx="8407401" cy="507831"/>
          </a:xfrm>
        </p:spPr>
        <p:txBody>
          <a:bodyPr/>
          <a:lstStyle/>
          <a:p>
            <a:r>
              <a:rPr lang="en-US" dirty="0">
                <a:solidFill>
                  <a:srgbClr val="00B0F0"/>
                </a:solidFill>
              </a:rPr>
              <a:t>Practical Project Structure Guidelines</a:t>
            </a:r>
          </a:p>
        </p:txBody>
      </p:sp>
      <p:sp>
        <p:nvSpPr>
          <p:cNvPr id="11" name="TextBox 10">
            <a:extLst>
              <a:ext uri="{FF2B5EF4-FFF2-40B4-BE49-F238E27FC236}">
                <a16:creationId xmlns:a16="http://schemas.microsoft.com/office/drawing/2014/main" id="{98D716A2-D6F0-4778-803C-F6E2FFAEFC6A}"/>
              </a:ext>
            </a:extLst>
          </p:cNvPr>
          <p:cNvSpPr txBox="1"/>
          <p:nvPr/>
        </p:nvSpPr>
        <p:spPr>
          <a:xfrm>
            <a:off x="2375292" y="1872020"/>
            <a:ext cx="8978509" cy="5017527"/>
          </a:xfrm>
          <a:prstGeom prst="rect">
            <a:avLst/>
          </a:prstGeom>
          <a:noFill/>
        </p:spPr>
        <p:txBody>
          <a:bodyPr wrap="square" rtlCol="0">
            <a:spAutoFit/>
          </a:bodyPr>
          <a:lstStyle/>
          <a:p>
            <a:pPr defTabSz="914446">
              <a:defRPr/>
            </a:pPr>
            <a:r>
              <a:rPr lang="en-US" sz="2667" b="1" dirty="0">
                <a:solidFill>
                  <a:srgbClr val="0A091B"/>
                </a:solidFill>
                <a:latin typeface="Roboto"/>
              </a:rPr>
              <a:t>Project = single small microservice (+self contained)</a:t>
            </a:r>
          </a:p>
          <a:p>
            <a:pPr defTabSz="914446">
              <a:defRPr/>
            </a:pPr>
            <a:endParaRPr lang="en-US" sz="2667" b="1" dirty="0">
              <a:solidFill>
                <a:srgbClr val="0A091B"/>
              </a:solidFill>
              <a:latin typeface="Roboto"/>
            </a:endParaRPr>
          </a:p>
          <a:p>
            <a:pPr defTabSz="914446">
              <a:defRPr/>
            </a:pPr>
            <a:r>
              <a:rPr lang="en-US" sz="2667" b="1" dirty="0">
                <a:solidFill>
                  <a:srgbClr val="0A091B"/>
                </a:solidFill>
                <a:latin typeface="Roboto"/>
              </a:rPr>
              <a:t>Isolate the domain</a:t>
            </a:r>
          </a:p>
          <a:p>
            <a:pPr defTabSz="914446">
              <a:defRPr/>
            </a:pPr>
            <a:endParaRPr lang="en-US" sz="2667" b="1" dirty="0">
              <a:solidFill>
                <a:srgbClr val="0A091B"/>
              </a:solidFill>
              <a:latin typeface="Roboto"/>
            </a:endParaRPr>
          </a:p>
          <a:p>
            <a:pPr defTabSz="914446"/>
            <a:r>
              <a:rPr lang="en-US" sz="2667" b="1" dirty="0">
                <a:solidFill>
                  <a:srgbClr val="0A091B"/>
                </a:solidFill>
                <a:latin typeface="Roboto"/>
              </a:rPr>
              <a:t>Express != microservice</a:t>
            </a:r>
          </a:p>
          <a:p>
            <a:pPr defTabSz="914446"/>
            <a:endParaRPr lang="en-US" sz="2667" b="1" dirty="0">
              <a:solidFill>
                <a:srgbClr val="0A091B"/>
              </a:solidFill>
              <a:latin typeface="Roboto"/>
            </a:endParaRPr>
          </a:p>
          <a:p>
            <a:pPr defTabSz="914446"/>
            <a:r>
              <a:rPr lang="en-US" sz="2667" b="1" dirty="0">
                <a:solidFill>
                  <a:srgbClr val="0A091B"/>
                </a:solidFill>
                <a:latin typeface="Roboto"/>
              </a:rPr>
              <a:t>Express === </a:t>
            </a:r>
            <a:r>
              <a:rPr lang="en-US" sz="2667" b="1" i="1" dirty="0">
                <a:solidFill>
                  <a:srgbClr val="0A091B"/>
                </a:solidFill>
                <a:latin typeface="Roboto"/>
              </a:rPr>
              <a:t>Single</a:t>
            </a:r>
            <a:r>
              <a:rPr lang="en-US" sz="2667" b="1" dirty="0">
                <a:solidFill>
                  <a:srgbClr val="0A091B"/>
                </a:solidFill>
                <a:latin typeface="Roboto"/>
              </a:rPr>
              <a:t> entry point to your microservice</a:t>
            </a:r>
          </a:p>
          <a:p>
            <a:pPr defTabSz="914446">
              <a:defRPr/>
            </a:pPr>
            <a:endParaRPr lang="en-US" sz="2667" b="1" dirty="0">
              <a:solidFill>
                <a:srgbClr val="0A091B"/>
              </a:solidFill>
              <a:latin typeface="Roboto"/>
            </a:endParaRPr>
          </a:p>
          <a:p>
            <a:pPr defTabSz="914446">
              <a:defRPr/>
            </a:pPr>
            <a:r>
              <a:rPr lang="en-US" sz="2667" b="1" dirty="0">
                <a:solidFill>
                  <a:srgbClr val="0A091B"/>
                </a:solidFill>
                <a:latin typeface="Roboto"/>
              </a:rPr>
              <a:t>Layers = API, Domain: services, entities, data-access</a:t>
            </a:r>
          </a:p>
          <a:p>
            <a:pPr defTabSz="914446">
              <a:defRPr/>
            </a:pPr>
            <a:endParaRPr lang="en-US" sz="2667" b="1" dirty="0">
              <a:solidFill>
                <a:srgbClr val="0A091B"/>
              </a:solidFill>
              <a:latin typeface="Roboto"/>
            </a:endParaRPr>
          </a:p>
          <a:p>
            <a:pPr defTabSz="914446">
              <a:defRPr/>
            </a:pPr>
            <a:endParaRPr lang="en-US" sz="2667" b="1" dirty="0">
              <a:solidFill>
                <a:srgbClr val="0A091B"/>
              </a:solidFill>
              <a:latin typeface="Roboto"/>
            </a:endParaRPr>
          </a:p>
          <a:p>
            <a:pPr defTabSz="914446">
              <a:defRPr/>
            </a:pPr>
            <a:endParaRPr lang="en-US" sz="2667" b="1" dirty="0">
              <a:solidFill>
                <a:srgbClr val="0A091B"/>
              </a:solidFill>
              <a:latin typeface="Roboto"/>
            </a:endParaRPr>
          </a:p>
        </p:txBody>
      </p:sp>
    </p:spTree>
    <p:extLst>
      <p:ext uri="{BB962C8B-B14F-4D97-AF65-F5344CB8AC3E}">
        <p14:creationId xmlns:p14="http://schemas.microsoft.com/office/powerpoint/2010/main" val="780447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1D5C74-DA56-41D0-81C5-93BB26543DEF}"/>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49" r="36735" b="24536"/>
          <a:stretch/>
        </p:blipFill>
        <p:spPr>
          <a:xfrm>
            <a:off x="606452" y="1106432"/>
            <a:ext cx="9611737" cy="5751568"/>
          </a:xfrm>
          <a:prstGeom prst="rect">
            <a:avLst/>
          </a:prstGeom>
        </p:spPr>
      </p:pic>
      <p:sp>
        <p:nvSpPr>
          <p:cNvPr id="57" name="Title 7">
            <a:extLst>
              <a:ext uri="{FF2B5EF4-FFF2-40B4-BE49-F238E27FC236}">
                <a16:creationId xmlns:a16="http://schemas.microsoft.com/office/drawing/2014/main" id="{82350F59-59D8-423B-83E4-EA15EFA57784}"/>
              </a:ext>
            </a:extLst>
          </p:cNvPr>
          <p:cNvSpPr txBox="1">
            <a:spLocks/>
          </p:cNvSpPr>
          <p:nvPr/>
        </p:nvSpPr>
        <p:spPr>
          <a:xfrm>
            <a:off x="594709" y="1459010"/>
            <a:ext cx="4264783" cy="535531"/>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pPr defTabSz="914446"/>
            <a:r>
              <a:rPr lang="en-US" sz="3200" dirty="0">
                <a:solidFill>
                  <a:srgbClr val="F2F2F5"/>
                </a:solidFill>
                <a:latin typeface="Roboto"/>
              </a:rPr>
              <a:t>#must #quick-start</a:t>
            </a:r>
          </a:p>
        </p:txBody>
      </p:sp>
      <p:sp>
        <p:nvSpPr>
          <p:cNvPr id="2" name="Title 1">
            <a:extLst>
              <a:ext uri="{FF2B5EF4-FFF2-40B4-BE49-F238E27FC236}">
                <a16:creationId xmlns:a16="http://schemas.microsoft.com/office/drawing/2014/main" id="{9936097C-CA89-41F6-B670-7800D7694E6D}"/>
              </a:ext>
            </a:extLst>
          </p:cNvPr>
          <p:cNvSpPr>
            <a:spLocks noGrp="1"/>
          </p:cNvSpPr>
          <p:nvPr>
            <p:ph type="title"/>
          </p:nvPr>
        </p:nvSpPr>
        <p:spPr>
          <a:xfrm>
            <a:off x="594709" y="451202"/>
            <a:ext cx="7471229" cy="507831"/>
          </a:xfrm>
        </p:spPr>
        <p:txBody>
          <a:bodyPr/>
          <a:lstStyle/>
          <a:p>
            <a:r>
              <a:rPr lang="en-US" dirty="0"/>
              <a:t>Anatomy Of a Microservice</a:t>
            </a:r>
          </a:p>
        </p:txBody>
      </p:sp>
      <p:sp>
        <p:nvSpPr>
          <p:cNvPr id="10" name="Rectangle 9">
            <a:extLst>
              <a:ext uri="{FF2B5EF4-FFF2-40B4-BE49-F238E27FC236}">
                <a16:creationId xmlns:a16="http://schemas.microsoft.com/office/drawing/2014/main" id="{6C2D5C8F-6ACA-46C6-803D-C78C9651BF44}"/>
              </a:ext>
            </a:extLst>
          </p:cNvPr>
          <p:cNvSpPr/>
          <p:nvPr/>
        </p:nvSpPr>
        <p:spPr>
          <a:xfrm>
            <a:off x="6112446" y="2262910"/>
            <a:ext cx="3906982" cy="2770909"/>
          </a:xfrm>
          <a:prstGeom prst="rect">
            <a:avLst/>
          </a:prstGeom>
          <a:solidFill>
            <a:srgbClr val="F2F2F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12" name="Rectangle 11">
            <a:extLst>
              <a:ext uri="{FF2B5EF4-FFF2-40B4-BE49-F238E27FC236}">
                <a16:creationId xmlns:a16="http://schemas.microsoft.com/office/drawing/2014/main" id="{913BB33C-530D-4FE1-A0DA-84E10ACC97C2}"/>
              </a:ext>
            </a:extLst>
          </p:cNvPr>
          <p:cNvSpPr/>
          <p:nvPr/>
        </p:nvSpPr>
        <p:spPr>
          <a:xfrm>
            <a:off x="6214047" y="2364510"/>
            <a:ext cx="3817125" cy="2770909"/>
          </a:xfrm>
          <a:prstGeom prst="rect">
            <a:avLst/>
          </a:prstGeom>
          <a:solidFill>
            <a:srgbClr val="F2F2F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13" name="Rectangle 12">
            <a:extLst>
              <a:ext uri="{FF2B5EF4-FFF2-40B4-BE49-F238E27FC236}">
                <a16:creationId xmlns:a16="http://schemas.microsoft.com/office/drawing/2014/main" id="{EF6BCF14-C88F-420F-9EF2-C4640C2D97BE}"/>
              </a:ext>
            </a:extLst>
          </p:cNvPr>
          <p:cNvSpPr/>
          <p:nvPr/>
        </p:nvSpPr>
        <p:spPr>
          <a:xfrm>
            <a:off x="1514576" y="5911273"/>
            <a:ext cx="3242152" cy="696031"/>
          </a:xfrm>
          <a:prstGeom prst="rect">
            <a:avLst/>
          </a:prstGeom>
          <a:solidFill>
            <a:srgbClr val="F2F2F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14" name="Rectangle 13">
            <a:extLst>
              <a:ext uri="{FF2B5EF4-FFF2-40B4-BE49-F238E27FC236}">
                <a16:creationId xmlns:a16="http://schemas.microsoft.com/office/drawing/2014/main" id="{F708EDE4-4AC0-4D62-8BA9-E02546D12300}"/>
              </a:ext>
            </a:extLst>
          </p:cNvPr>
          <p:cNvSpPr/>
          <p:nvPr/>
        </p:nvSpPr>
        <p:spPr>
          <a:xfrm>
            <a:off x="6777276" y="5842280"/>
            <a:ext cx="3242152" cy="696031"/>
          </a:xfrm>
          <a:prstGeom prst="rect">
            <a:avLst/>
          </a:prstGeom>
          <a:solidFill>
            <a:srgbClr val="F2F2F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Tree>
    <p:extLst>
      <p:ext uri="{BB962C8B-B14F-4D97-AF65-F5344CB8AC3E}">
        <p14:creationId xmlns:p14="http://schemas.microsoft.com/office/powerpoint/2010/main" val="1721858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1D5C74-DA56-41D0-81C5-93BB26543DEF}"/>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49" r="36735" b="24536"/>
          <a:stretch/>
        </p:blipFill>
        <p:spPr>
          <a:xfrm>
            <a:off x="606452" y="1106432"/>
            <a:ext cx="9611737" cy="5751568"/>
          </a:xfrm>
          <a:prstGeom prst="rect">
            <a:avLst/>
          </a:prstGeom>
        </p:spPr>
      </p:pic>
      <p:sp>
        <p:nvSpPr>
          <p:cNvPr id="57" name="Title 7">
            <a:extLst>
              <a:ext uri="{FF2B5EF4-FFF2-40B4-BE49-F238E27FC236}">
                <a16:creationId xmlns:a16="http://schemas.microsoft.com/office/drawing/2014/main" id="{82350F59-59D8-423B-83E4-EA15EFA57784}"/>
              </a:ext>
            </a:extLst>
          </p:cNvPr>
          <p:cNvSpPr txBox="1">
            <a:spLocks/>
          </p:cNvSpPr>
          <p:nvPr/>
        </p:nvSpPr>
        <p:spPr>
          <a:xfrm>
            <a:off x="594709" y="1459010"/>
            <a:ext cx="4264783" cy="535531"/>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pPr defTabSz="914446"/>
            <a:r>
              <a:rPr lang="en-US" sz="3200" dirty="0">
                <a:solidFill>
                  <a:srgbClr val="F2F2F5"/>
                </a:solidFill>
                <a:latin typeface="Roboto"/>
              </a:rPr>
              <a:t>#must #quick-start</a:t>
            </a:r>
          </a:p>
        </p:txBody>
      </p:sp>
      <p:sp>
        <p:nvSpPr>
          <p:cNvPr id="2" name="Title 1">
            <a:extLst>
              <a:ext uri="{FF2B5EF4-FFF2-40B4-BE49-F238E27FC236}">
                <a16:creationId xmlns:a16="http://schemas.microsoft.com/office/drawing/2014/main" id="{9936097C-CA89-41F6-B670-7800D7694E6D}"/>
              </a:ext>
            </a:extLst>
          </p:cNvPr>
          <p:cNvSpPr>
            <a:spLocks noGrp="1"/>
          </p:cNvSpPr>
          <p:nvPr>
            <p:ph type="title"/>
          </p:nvPr>
        </p:nvSpPr>
        <p:spPr>
          <a:xfrm>
            <a:off x="594709" y="451202"/>
            <a:ext cx="7471229" cy="507831"/>
          </a:xfrm>
        </p:spPr>
        <p:txBody>
          <a:bodyPr/>
          <a:lstStyle/>
          <a:p>
            <a:r>
              <a:rPr lang="en-US" dirty="0"/>
              <a:t>Anatomy Of a Microservice</a:t>
            </a:r>
          </a:p>
        </p:txBody>
      </p:sp>
    </p:spTree>
    <p:extLst>
      <p:ext uri="{BB962C8B-B14F-4D97-AF65-F5344CB8AC3E}">
        <p14:creationId xmlns:p14="http://schemas.microsoft.com/office/powerpoint/2010/main" val="1433174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8178" y="2546708"/>
            <a:ext cx="10002592" cy="913199"/>
          </a:xfrm>
          <a:prstGeom prst="rect">
            <a:avLst/>
          </a:prstGeom>
          <a:noFill/>
        </p:spPr>
        <p:txBody>
          <a:bodyPr wrap="square" rtlCol="0">
            <a:spAutoFit/>
          </a:bodyPr>
          <a:lstStyle/>
          <a:p>
            <a:pPr algn="ctr" defTabSz="914446"/>
            <a:r>
              <a:rPr lang="en-US" sz="5334" b="1" dirty="0">
                <a:solidFill>
                  <a:srgbClr val="00B0F0"/>
                </a:solidFill>
                <a:latin typeface="Roboto"/>
                <a:ea typeface="Roboto Condensed" panose="02000000000000000000" pitchFamily="2" charset="0"/>
                <a:cs typeface="Lato Semibold" panose="020F0502020204030203" pitchFamily="34" charset="0"/>
              </a:rPr>
              <a:t>Project Structure Demo</a:t>
            </a:r>
          </a:p>
        </p:txBody>
      </p:sp>
    </p:spTree>
    <p:extLst>
      <p:ext uri="{BB962C8B-B14F-4D97-AF65-F5344CB8AC3E}">
        <p14:creationId xmlns:p14="http://schemas.microsoft.com/office/powerpoint/2010/main" val="676619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8178" y="2546708"/>
            <a:ext cx="10002592" cy="913199"/>
          </a:xfrm>
          <a:prstGeom prst="rect">
            <a:avLst/>
          </a:prstGeom>
          <a:noFill/>
        </p:spPr>
        <p:txBody>
          <a:bodyPr wrap="square" rtlCol="0">
            <a:spAutoFit/>
          </a:bodyPr>
          <a:lstStyle/>
          <a:p>
            <a:pPr algn="ctr" defTabSz="914446"/>
            <a:r>
              <a:rPr lang="en-US" sz="5334" b="1" dirty="0">
                <a:solidFill>
                  <a:srgbClr val="00B0F0"/>
                </a:solidFill>
                <a:latin typeface="Roboto"/>
                <a:ea typeface="Roboto Condensed" panose="02000000000000000000" pitchFamily="2" charset="0"/>
                <a:cs typeface="Lato Semibold" panose="020F0502020204030203" pitchFamily="34" charset="0"/>
              </a:rPr>
              <a:t>NPM</a:t>
            </a:r>
          </a:p>
        </p:txBody>
      </p:sp>
      <p:sp>
        <p:nvSpPr>
          <p:cNvPr id="4" name="TextBox 3">
            <a:extLst>
              <a:ext uri="{FF2B5EF4-FFF2-40B4-BE49-F238E27FC236}">
                <a16:creationId xmlns:a16="http://schemas.microsoft.com/office/drawing/2014/main" id="{64976B81-82AE-4844-A2E3-0A9C9B4BE044}"/>
              </a:ext>
            </a:extLst>
          </p:cNvPr>
          <p:cNvSpPr txBox="1"/>
          <p:nvPr/>
        </p:nvSpPr>
        <p:spPr>
          <a:xfrm>
            <a:off x="86140" y="280493"/>
            <a:ext cx="2352261" cy="584775"/>
          </a:xfrm>
          <a:prstGeom prst="rect">
            <a:avLst/>
          </a:prstGeom>
          <a:noFill/>
        </p:spPr>
        <p:txBody>
          <a:bodyPr wrap="square" rtlCol="0">
            <a:spAutoFit/>
          </a:bodyPr>
          <a:lstStyle/>
          <a:p>
            <a:pPr defTabSz="914446"/>
            <a:r>
              <a:rPr lang="en-US" sz="3200" b="1" dirty="0">
                <a:solidFill>
                  <a:srgbClr val="0A091B"/>
                </a:solidFill>
                <a:latin typeface="Roboto"/>
                <a:ea typeface="Roboto Condensed" panose="02000000000000000000" pitchFamily="2" charset="0"/>
                <a:cs typeface="Lato Semibold" panose="020F0502020204030203" pitchFamily="34" charset="0"/>
              </a:rPr>
              <a:t>Section</a:t>
            </a:r>
          </a:p>
        </p:txBody>
      </p:sp>
    </p:spTree>
    <p:extLst>
      <p:ext uri="{BB962C8B-B14F-4D97-AF65-F5344CB8AC3E}">
        <p14:creationId xmlns:p14="http://schemas.microsoft.com/office/powerpoint/2010/main" val="1883767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38D160D-145D-4E16-A604-3C8B25CAA798}"/>
              </a:ext>
            </a:extLst>
          </p:cNvPr>
          <p:cNvSpPr>
            <a:spLocks noGrp="1"/>
          </p:cNvSpPr>
          <p:nvPr>
            <p:ph type="title"/>
          </p:nvPr>
        </p:nvSpPr>
        <p:spPr>
          <a:xfrm>
            <a:off x="609600" y="533341"/>
            <a:ext cx="6723078" cy="507831"/>
          </a:xfrm>
        </p:spPr>
        <p:txBody>
          <a:bodyPr/>
          <a:lstStyle/>
          <a:p>
            <a:r>
              <a:rPr lang="en-US" dirty="0"/>
              <a:t>NPM – </a:t>
            </a:r>
            <a:r>
              <a:rPr lang="en-US" dirty="0">
                <a:solidFill>
                  <a:srgbClr val="00B0F0"/>
                </a:solidFill>
              </a:rPr>
              <a:t>Overview</a:t>
            </a:r>
          </a:p>
        </p:txBody>
      </p:sp>
      <p:sp>
        <p:nvSpPr>
          <p:cNvPr id="11" name="TextBox 10">
            <a:extLst>
              <a:ext uri="{FF2B5EF4-FFF2-40B4-BE49-F238E27FC236}">
                <a16:creationId xmlns:a16="http://schemas.microsoft.com/office/drawing/2014/main" id="{98D716A2-D6F0-4778-803C-F6E2FFAEFC6A}"/>
              </a:ext>
            </a:extLst>
          </p:cNvPr>
          <p:cNvSpPr txBox="1"/>
          <p:nvPr/>
        </p:nvSpPr>
        <p:spPr>
          <a:xfrm>
            <a:off x="2324492" y="2084116"/>
            <a:ext cx="8978509" cy="2965364"/>
          </a:xfrm>
          <a:prstGeom prst="rect">
            <a:avLst/>
          </a:prstGeom>
          <a:noFill/>
        </p:spPr>
        <p:txBody>
          <a:bodyPr wrap="square" rtlCol="0">
            <a:spAutoFit/>
          </a:bodyPr>
          <a:lstStyle/>
          <a:p>
            <a:pPr defTabSz="914446"/>
            <a:r>
              <a:rPr lang="en-US" sz="2667" b="1" dirty="0">
                <a:solidFill>
                  <a:srgbClr val="0A091B"/>
                </a:solidFill>
                <a:latin typeface="Roboto"/>
              </a:rPr>
              <a:t>Mashup architecture – 10% your code, 90% community</a:t>
            </a:r>
          </a:p>
          <a:p>
            <a:pPr defTabSz="914446"/>
            <a:endParaRPr lang="en-US" sz="2667" b="1" dirty="0">
              <a:solidFill>
                <a:srgbClr val="0A091B"/>
              </a:solidFill>
              <a:latin typeface="Roboto"/>
            </a:endParaRPr>
          </a:p>
          <a:p>
            <a:pPr defTabSz="914446"/>
            <a:r>
              <a:rPr lang="en-US" sz="2667" b="1" dirty="0">
                <a:solidFill>
                  <a:srgbClr val="0A091B"/>
                </a:solidFill>
                <a:latin typeface="Roboto"/>
              </a:rPr>
              <a:t>Has a competitor – Yarn (by Facebook)</a:t>
            </a:r>
          </a:p>
          <a:p>
            <a:pPr defTabSz="914446"/>
            <a:endParaRPr lang="en-US" sz="2667" b="1" dirty="0">
              <a:solidFill>
                <a:srgbClr val="0A091B"/>
              </a:solidFill>
              <a:latin typeface="Roboto"/>
            </a:endParaRPr>
          </a:p>
          <a:p>
            <a:pPr defTabSz="914446"/>
            <a:r>
              <a:rPr lang="en-US" sz="2667" b="1" dirty="0">
                <a:solidFill>
                  <a:srgbClr val="0A091B"/>
                </a:solidFill>
                <a:latin typeface="Roboto"/>
              </a:rPr>
              <a:t>Maintained by </a:t>
            </a:r>
            <a:r>
              <a:rPr lang="en-US" sz="2667" b="1" dirty="0" err="1">
                <a:solidFill>
                  <a:srgbClr val="0A091B"/>
                </a:solidFill>
                <a:latin typeface="Roboto"/>
              </a:rPr>
              <a:t>npm</a:t>
            </a:r>
            <a:r>
              <a:rPr lang="en-US" sz="2667" b="1" dirty="0">
                <a:solidFill>
                  <a:srgbClr val="0A091B"/>
                </a:solidFill>
                <a:latin typeface="Roboto"/>
              </a:rPr>
              <a:t> </a:t>
            </a:r>
            <a:r>
              <a:rPr lang="en-US" sz="2667" b="1" dirty="0" err="1">
                <a:solidFill>
                  <a:srgbClr val="0A091B"/>
                </a:solidFill>
                <a:latin typeface="Roboto"/>
              </a:rPr>
              <a:t>inc.</a:t>
            </a:r>
            <a:r>
              <a:rPr lang="en-US" sz="2667" b="1" dirty="0">
                <a:solidFill>
                  <a:srgbClr val="0A091B"/>
                </a:solidFill>
                <a:latin typeface="Roboto"/>
              </a:rPr>
              <a:t> company</a:t>
            </a:r>
          </a:p>
          <a:p>
            <a:pPr defTabSz="914446"/>
            <a:endParaRPr lang="en-US" sz="2667" b="1" dirty="0">
              <a:solidFill>
                <a:srgbClr val="0A091B"/>
              </a:solidFill>
              <a:latin typeface="Roboto"/>
            </a:endParaRPr>
          </a:p>
          <a:p>
            <a:pPr defTabSz="914446"/>
            <a:r>
              <a:rPr lang="en-US" sz="2667" b="1" dirty="0">
                <a:solidFill>
                  <a:srgbClr val="0A091B"/>
                </a:solidFill>
                <a:latin typeface="Roboto"/>
              </a:rPr>
              <a:t>640K packages available</a:t>
            </a:r>
          </a:p>
        </p:txBody>
      </p:sp>
    </p:spTree>
    <p:extLst>
      <p:ext uri="{BB962C8B-B14F-4D97-AF65-F5344CB8AC3E}">
        <p14:creationId xmlns:p14="http://schemas.microsoft.com/office/powerpoint/2010/main" val="2736528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277600" y="6048457"/>
            <a:ext cx="1155700" cy="636071"/>
          </a:xfrm>
          <a:prstGeom prst="rect">
            <a:avLst/>
          </a:prstGeom>
        </p:spPr>
        <p:txBody>
          <a:bodyPr/>
          <a:lstStyle/>
          <a:p>
            <a:pPr defTabSz="914446"/>
            <a:r>
              <a:rPr lang="en-US">
                <a:solidFill>
                  <a:srgbClr val="0A091B"/>
                </a:solidFill>
                <a:latin typeface="Roboto"/>
              </a:rPr>
              <a:t>page</a:t>
            </a:r>
          </a:p>
          <a:p>
            <a:pPr defTabSz="914446"/>
            <a:r>
              <a:rPr lang="en-US">
                <a:solidFill>
                  <a:srgbClr val="0A091B"/>
                </a:solidFill>
                <a:latin typeface="Roboto"/>
              </a:rPr>
              <a:t>0</a:t>
            </a:r>
            <a:fld id="{37D409AB-2201-4E18-8A34-C31753AD9B06}" type="slidenum">
              <a:rPr>
                <a:solidFill>
                  <a:srgbClr val="0A091B"/>
                </a:solidFill>
                <a:latin typeface="Roboto"/>
              </a:rPr>
              <a:pPr defTabSz="914446"/>
              <a:t>7</a:t>
            </a:fld>
            <a:endParaRPr>
              <a:solidFill>
                <a:srgbClr val="0A091B"/>
              </a:solidFill>
              <a:latin typeface="Roboto"/>
            </a:endParaRPr>
          </a:p>
        </p:txBody>
      </p:sp>
      <p:sp>
        <p:nvSpPr>
          <p:cNvPr id="4" name="Rectangle 3"/>
          <p:cNvSpPr/>
          <p:nvPr/>
        </p:nvSpPr>
        <p:spPr>
          <a:xfrm>
            <a:off x="0" y="1600200"/>
            <a:ext cx="12192000" cy="36576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graphicFrame>
        <p:nvGraphicFramePr>
          <p:cNvPr id="5" name="Chart 4"/>
          <p:cNvGraphicFramePr/>
          <p:nvPr>
            <p:extLst/>
          </p:nvPr>
        </p:nvGraphicFramePr>
        <p:xfrm>
          <a:off x="1016000" y="2006600"/>
          <a:ext cx="4419600" cy="3004106"/>
        </p:xfrm>
        <a:graphic>
          <a:graphicData uri="http://schemas.openxmlformats.org/drawingml/2006/chart">
            <c:chart xmlns:c="http://schemas.openxmlformats.org/drawingml/2006/chart" xmlns:r="http://schemas.openxmlformats.org/officeDocument/2006/relationships" r:id="rId3"/>
          </a:graphicData>
        </a:graphic>
      </p:graphicFrame>
      <p:grpSp>
        <p:nvGrpSpPr>
          <p:cNvPr id="20" name="Group 19"/>
          <p:cNvGrpSpPr/>
          <p:nvPr/>
        </p:nvGrpSpPr>
        <p:grpSpPr>
          <a:xfrm>
            <a:off x="6096000" y="2862928"/>
            <a:ext cx="5181600" cy="461665"/>
            <a:chOff x="9144000" y="4294395"/>
            <a:chExt cx="7772400" cy="692498"/>
          </a:xfrm>
        </p:grpSpPr>
        <p:sp>
          <p:nvSpPr>
            <p:cNvPr id="7" name="Rectangle 6"/>
            <p:cNvSpPr/>
            <p:nvPr/>
          </p:nvSpPr>
          <p:spPr>
            <a:xfrm>
              <a:off x="9144000" y="4388961"/>
              <a:ext cx="457200" cy="457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16" name="TextBox 15"/>
            <p:cNvSpPr txBox="1"/>
            <p:nvPr/>
          </p:nvSpPr>
          <p:spPr>
            <a:xfrm>
              <a:off x="10001250" y="4294395"/>
              <a:ext cx="6915150" cy="692498"/>
            </a:xfrm>
            <a:prstGeom prst="rect">
              <a:avLst/>
            </a:prstGeom>
            <a:noFill/>
          </p:spPr>
          <p:txBody>
            <a:bodyPr wrap="square" rtlCol="0">
              <a:spAutoFit/>
            </a:bodyPr>
            <a:lstStyle/>
            <a:p>
              <a:pPr defTabSz="914446"/>
              <a:r>
                <a:rPr lang="en-US" sz="2400" dirty="0">
                  <a:solidFill>
                    <a:srgbClr val="F2F2F5"/>
                  </a:solidFill>
                  <a:latin typeface="Roboto Condensed"/>
                </a:rPr>
                <a:t>Maven Java – </a:t>
              </a:r>
              <a:r>
                <a:rPr lang="en-US" sz="1333" dirty="0">
                  <a:solidFill>
                    <a:srgbClr val="F2F2F5"/>
                  </a:solidFill>
                  <a:latin typeface="Roboto"/>
                </a:rPr>
                <a:t>220,000</a:t>
              </a:r>
              <a:endParaRPr lang="uk-UA" sz="1333" dirty="0">
                <a:solidFill>
                  <a:srgbClr val="F2F2F5"/>
                </a:solidFill>
                <a:latin typeface="Roboto"/>
              </a:endParaRPr>
            </a:p>
          </p:txBody>
        </p:sp>
      </p:grpSp>
      <p:grpSp>
        <p:nvGrpSpPr>
          <p:cNvPr id="21" name="Group 20"/>
          <p:cNvGrpSpPr/>
          <p:nvPr/>
        </p:nvGrpSpPr>
        <p:grpSpPr>
          <a:xfrm>
            <a:off x="6096000" y="3568147"/>
            <a:ext cx="5181600" cy="461665"/>
            <a:chOff x="9144000" y="5352225"/>
            <a:chExt cx="7772400" cy="692498"/>
          </a:xfrm>
        </p:grpSpPr>
        <p:sp>
          <p:nvSpPr>
            <p:cNvPr id="8" name="Rectangle 7"/>
            <p:cNvSpPr/>
            <p:nvPr/>
          </p:nvSpPr>
          <p:spPr>
            <a:xfrm>
              <a:off x="9144000" y="5446791"/>
              <a:ext cx="457200" cy="457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17" name="TextBox 16"/>
            <p:cNvSpPr txBox="1"/>
            <p:nvPr/>
          </p:nvSpPr>
          <p:spPr>
            <a:xfrm>
              <a:off x="10001250" y="5352225"/>
              <a:ext cx="6915150" cy="692498"/>
            </a:xfrm>
            <a:prstGeom prst="rect">
              <a:avLst/>
            </a:prstGeom>
            <a:noFill/>
          </p:spPr>
          <p:txBody>
            <a:bodyPr wrap="square" rtlCol="0">
              <a:spAutoFit/>
            </a:bodyPr>
            <a:lstStyle/>
            <a:p>
              <a:pPr defTabSz="914446"/>
              <a:r>
                <a:rPr lang="en-US" sz="2400" dirty="0">
                  <a:solidFill>
                    <a:srgbClr val="F2F2F5"/>
                  </a:solidFill>
                  <a:latin typeface="Roboto Condensed"/>
                </a:rPr>
                <a:t>Nugget .NET  - </a:t>
              </a:r>
              <a:r>
                <a:rPr lang="en-US" sz="1333" dirty="0">
                  <a:solidFill>
                    <a:srgbClr val="F2F2F5"/>
                  </a:solidFill>
                  <a:latin typeface="Roboto"/>
                </a:rPr>
                <a:t>~100,000</a:t>
              </a:r>
              <a:endParaRPr lang="uk-UA" sz="1333" dirty="0">
                <a:solidFill>
                  <a:srgbClr val="F2F2F5"/>
                </a:solidFill>
                <a:latin typeface="Roboto"/>
              </a:endParaRPr>
            </a:p>
          </p:txBody>
        </p:sp>
      </p:grpSp>
      <p:grpSp>
        <p:nvGrpSpPr>
          <p:cNvPr id="22" name="Group 21"/>
          <p:cNvGrpSpPr/>
          <p:nvPr/>
        </p:nvGrpSpPr>
        <p:grpSpPr>
          <a:xfrm>
            <a:off x="6096000" y="4273366"/>
            <a:ext cx="5181600" cy="461665"/>
            <a:chOff x="9144000" y="6410054"/>
            <a:chExt cx="7772400" cy="692498"/>
          </a:xfrm>
        </p:grpSpPr>
        <p:sp>
          <p:nvSpPr>
            <p:cNvPr id="9" name="Rectangle 8"/>
            <p:cNvSpPr/>
            <p:nvPr/>
          </p:nvSpPr>
          <p:spPr>
            <a:xfrm>
              <a:off x="9144000" y="6504620"/>
              <a:ext cx="457200" cy="4572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18" name="TextBox 17"/>
            <p:cNvSpPr txBox="1"/>
            <p:nvPr/>
          </p:nvSpPr>
          <p:spPr>
            <a:xfrm>
              <a:off x="10001250" y="6410054"/>
              <a:ext cx="6915150" cy="692498"/>
            </a:xfrm>
            <a:prstGeom prst="rect">
              <a:avLst/>
            </a:prstGeom>
            <a:noFill/>
          </p:spPr>
          <p:txBody>
            <a:bodyPr wrap="square" rtlCol="0">
              <a:spAutoFit/>
            </a:bodyPr>
            <a:lstStyle/>
            <a:p>
              <a:pPr defTabSz="914446"/>
              <a:r>
                <a:rPr lang="en-US" sz="2400" dirty="0" err="1">
                  <a:solidFill>
                    <a:srgbClr val="F2F2F5"/>
                  </a:solidFill>
                  <a:latin typeface="Roboto Condensed"/>
                </a:rPr>
                <a:t>PyPi</a:t>
              </a:r>
              <a:r>
                <a:rPr lang="en-US" sz="2400" dirty="0">
                  <a:solidFill>
                    <a:srgbClr val="F2F2F5"/>
                  </a:solidFill>
                  <a:latin typeface="Roboto Condensed"/>
                </a:rPr>
                <a:t> Python - </a:t>
              </a:r>
              <a:r>
                <a:rPr lang="en-US" sz="1333" dirty="0">
                  <a:solidFill>
                    <a:srgbClr val="F2F2F5"/>
                  </a:solidFill>
                  <a:latin typeface="Roboto"/>
                </a:rPr>
                <a:t>~200,000</a:t>
              </a:r>
              <a:endParaRPr lang="uk-UA" sz="1333" dirty="0">
                <a:solidFill>
                  <a:srgbClr val="F2F2F5"/>
                </a:solidFill>
                <a:latin typeface="Roboto"/>
              </a:endParaRPr>
            </a:p>
          </p:txBody>
        </p:sp>
      </p:grpSp>
      <p:sp>
        <p:nvSpPr>
          <p:cNvPr id="25" name="Title 1">
            <a:extLst>
              <a:ext uri="{FF2B5EF4-FFF2-40B4-BE49-F238E27FC236}">
                <a16:creationId xmlns:a16="http://schemas.microsoft.com/office/drawing/2014/main" id="{23F6D9B7-37DA-4600-94E4-6310A0E0BBBA}"/>
              </a:ext>
            </a:extLst>
          </p:cNvPr>
          <p:cNvSpPr>
            <a:spLocks noGrp="1"/>
          </p:cNvSpPr>
          <p:nvPr>
            <p:ph type="title"/>
          </p:nvPr>
        </p:nvSpPr>
        <p:spPr>
          <a:xfrm>
            <a:off x="584200" y="380941"/>
            <a:ext cx="9663497" cy="923330"/>
          </a:xfrm>
        </p:spPr>
        <p:txBody>
          <a:bodyPr/>
          <a:lstStyle/>
          <a:p>
            <a:r>
              <a:rPr lang="en-US" dirty="0"/>
              <a:t>Platforms Packages</a:t>
            </a:r>
            <a:br>
              <a:rPr lang="en-US" dirty="0"/>
            </a:br>
            <a:r>
              <a:rPr lang="en-US" dirty="0">
                <a:solidFill>
                  <a:srgbClr val="00B0F0"/>
                </a:solidFill>
              </a:rPr>
              <a:t>Compared</a:t>
            </a:r>
          </a:p>
        </p:txBody>
      </p:sp>
    </p:spTree>
    <p:extLst>
      <p:ext uri="{BB962C8B-B14F-4D97-AF65-F5344CB8AC3E}">
        <p14:creationId xmlns:p14="http://schemas.microsoft.com/office/powerpoint/2010/main" val="4047694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334D8-8E62-4762-8747-0A41FA9C509F}"/>
              </a:ext>
            </a:extLst>
          </p:cNvPr>
          <p:cNvSpPr>
            <a:spLocks noGrp="1"/>
          </p:cNvSpPr>
          <p:nvPr>
            <p:ph type="title"/>
          </p:nvPr>
        </p:nvSpPr>
        <p:spPr>
          <a:xfrm>
            <a:off x="685801" y="554470"/>
            <a:ext cx="3632200" cy="507831"/>
          </a:xfrm>
        </p:spPr>
        <p:txBody>
          <a:bodyPr/>
          <a:lstStyle/>
          <a:p>
            <a:r>
              <a:rPr lang="en-US" dirty="0"/>
              <a:t>NPM Typical Flow</a:t>
            </a:r>
          </a:p>
        </p:txBody>
      </p:sp>
      <p:pic>
        <p:nvPicPr>
          <p:cNvPr id="5" name="Picture 4">
            <a:extLst>
              <a:ext uri="{FF2B5EF4-FFF2-40B4-BE49-F238E27FC236}">
                <a16:creationId xmlns:a16="http://schemas.microsoft.com/office/drawing/2014/main" id="{1ADCBE20-4F39-4F4E-B471-0082BE67A7AF}"/>
              </a:ext>
            </a:extLst>
          </p:cNvPr>
          <p:cNvPicPr>
            <a:picLocks noChangeAspect="1"/>
          </p:cNvPicPr>
          <p:nvPr/>
        </p:nvPicPr>
        <p:blipFill rotWithShape="1">
          <a:blip r:embed="rId3">
            <a:clrChange>
              <a:clrFrom>
                <a:srgbClr val="FFFFFF"/>
              </a:clrFrom>
              <a:clrTo>
                <a:srgbClr val="FFFFFF">
                  <a:alpha val="0"/>
                </a:srgbClr>
              </a:clrTo>
            </a:clrChange>
          </a:blip>
          <a:srcRect r="24388" b="41957"/>
          <a:stretch/>
        </p:blipFill>
        <p:spPr>
          <a:xfrm>
            <a:off x="1173019" y="1604589"/>
            <a:ext cx="10252364" cy="5253411"/>
          </a:xfrm>
          <a:prstGeom prst="rect">
            <a:avLst/>
          </a:prstGeom>
        </p:spPr>
      </p:pic>
    </p:spTree>
    <p:extLst>
      <p:ext uri="{BB962C8B-B14F-4D97-AF65-F5344CB8AC3E}">
        <p14:creationId xmlns:p14="http://schemas.microsoft.com/office/powerpoint/2010/main" val="2310789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38D160D-145D-4E16-A604-3C8B25CAA798}"/>
              </a:ext>
            </a:extLst>
          </p:cNvPr>
          <p:cNvSpPr>
            <a:spLocks noGrp="1"/>
          </p:cNvSpPr>
          <p:nvPr>
            <p:ph type="title"/>
          </p:nvPr>
        </p:nvSpPr>
        <p:spPr>
          <a:xfrm>
            <a:off x="609600" y="533341"/>
            <a:ext cx="6723078" cy="507831"/>
          </a:xfrm>
        </p:spPr>
        <p:txBody>
          <a:bodyPr/>
          <a:lstStyle/>
          <a:p>
            <a:r>
              <a:rPr lang="en-US" dirty="0"/>
              <a:t>NPM – </a:t>
            </a:r>
            <a:r>
              <a:rPr lang="en-US" dirty="0">
                <a:solidFill>
                  <a:srgbClr val="00B0F0"/>
                </a:solidFill>
              </a:rPr>
              <a:t>Publishing a Package</a:t>
            </a:r>
          </a:p>
        </p:txBody>
      </p:sp>
      <p:sp>
        <p:nvSpPr>
          <p:cNvPr id="11" name="TextBox 10">
            <a:extLst>
              <a:ext uri="{FF2B5EF4-FFF2-40B4-BE49-F238E27FC236}">
                <a16:creationId xmlns:a16="http://schemas.microsoft.com/office/drawing/2014/main" id="{98D716A2-D6F0-4778-803C-F6E2FFAEFC6A}"/>
              </a:ext>
            </a:extLst>
          </p:cNvPr>
          <p:cNvSpPr txBox="1"/>
          <p:nvPr/>
        </p:nvSpPr>
        <p:spPr>
          <a:xfrm>
            <a:off x="2241364" y="1668480"/>
            <a:ext cx="8978509" cy="4607095"/>
          </a:xfrm>
          <a:prstGeom prst="rect">
            <a:avLst/>
          </a:prstGeom>
          <a:noFill/>
        </p:spPr>
        <p:txBody>
          <a:bodyPr wrap="square" rtlCol="0">
            <a:spAutoFit/>
          </a:bodyPr>
          <a:lstStyle/>
          <a:p>
            <a:pPr defTabSz="914446"/>
            <a:r>
              <a:rPr lang="en-US" sz="2667" b="1" dirty="0">
                <a:solidFill>
                  <a:srgbClr val="0A091B"/>
                </a:solidFill>
                <a:latin typeface="Roboto"/>
              </a:rPr>
              <a:t>Run </a:t>
            </a:r>
            <a:r>
              <a:rPr lang="en-US" sz="2667" b="1" dirty="0" err="1">
                <a:solidFill>
                  <a:srgbClr val="0A091B"/>
                </a:solidFill>
                <a:latin typeface="Roboto"/>
              </a:rPr>
              <a:t>mkdir</a:t>
            </a:r>
            <a:r>
              <a:rPr lang="en-US" sz="2667" b="1" dirty="0">
                <a:solidFill>
                  <a:srgbClr val="0A091B"/>
                </a:solidFill>
                <a:latin typeface="Roboto"/>
              </a:rPr>
              <a:t> </a:t>
            </a:r>
            <a:r>
              <a:rPr lang="en-US" sz="2667" b="1" i="1" dirty="0">
                <a:solidFill>
                  <a:srgbClr val="0A091B"/>
                </a:solidFill>
                <a:latin typeface="Roboto"/>
              </a:rPr>
              <a:t>‘your-package-name’</a:t>
            </a:r>
          </a:p>
          <a:p>
            <a:pPr defTabSz="914446"/>
            <a:endParaRPr lang="en-US" sz="2667" b="1" dirty="0">
              <a:solidFill>
                <a:srgbClr val="0A091B"/>
              </a:solidFill>
              <a:latin typeface="Roboto"/>
            </a:endParaRPr>
          </a:p>
          <a:p>
            <a:pPr defTabSz="914446"/>
            <a:r>
              <a:rPr lang="en-US" sz="2667" b="1" dirty="0" err="1">
                <a:solidFill>
                  <a:srgbClr val="0A091B"/>
                </a:solidFill>
                <a:latin typeface="Roboto"/>
              </a:rPr>
              <a:t>npm</a:t>
            </a:r>
            <a:r>
              <a:rPr lang="en-US" sz="2667" b="1" dirty="0">
                <a:solidFill>
                  <a:srgbClr val="0A091B"/>
                </a:solidFill>
                <a:latin typeface="Roboto"/>
              </a:rPr>
              <a:t> </a:t>
            </a:r>
            <a:r>
              <a:rPr lang="en-US" sz="2667" b="1" dirty="0" err="1">
                <a:solidFill>
                  <a:srgbClr val="0A091B"/>
                </a:solidFill>
                <a:latin typeface="Roboto"/>
              </a:rPr>
              <a:t>init</a:t>
            </a:r>
            <a:endParaRPr lang="en-US" sz="2667" b="1" dirty="0">
              <a:solidFill>
                <a:srgbClr val="0A091B"/>
              </a:solidFill>
              <a:latin typeface="Roboto"/>
            </a:endParaRPr>
          </a:p>
          <a:p>
            <a:pPr defTabSz="914446"/>
            <a:endParaRPr lang="en-US" sz="2667" b="1" dirty="0">
              <a:solidFill>
                <a:srgbClr val="0A091B"/>
              </a:solidFill>
              <a:latin typeface="Roboto"/>
            </a:endParaRPr>
          </a:p>
          <a:p>
            <a:pPr defTabSz="914446"/>
            <a:r>
              <a:rPr lang="en-US" sz="2667" b="1" dirty="0">
                <a:solidFill>
                  <a:srgbClr val="0A091B"/>
                </a:solidFill>
                <a:latin typeface="Roboto"/>
              </a:rPr>
              <a:t>Code it!</a:t>
            </a:r>
          </a:p>
          <a:p>
            <a:pPr defTabSz="914446"/>
            <a:endParaRPr lang="en-US" sz="2667" b="1" dirty="0">
              <a:solidFill>
                <a:srgbClr val="0A091B"/>
              </a:solidFill>
              <a:latin typeface="Roboto"/>
            </a:endParaRPr>
          </a:p>
          <a:p>
            <a:pPr defTabSz="914446"/>
            <a:r>
              <a:rPr lang="en-US" sz="2667" b="1" dirty="0">
                <a:solidFill>
                  <a:srgbClr val="0A091B"/>
                </a:solidFill>
                <a:latin typeface="Roboto"/>
              </a:rPr>
              <a:t>Add tests + readme.md + version</a:t>
            </a:r>
          </a:p>
          <a:p>
            <a:pPr defTabSz="914446"/>
            <a:endParaRPr lang="en-US" sz="2667" b="1" dirty="0">
              <a:solidFill>
                <a:srgbClr val="0A091B"/>
              </a:solidFill>
              <a:latin typeface="Roboto"/>
            </a:endParaRPr>
          </a:p>
          <a:p>
            <a:pPr defTabSz="914446"/>
            <a:r>
              <a:rPr lang="en-US" sz="2667" b="1" dirty="0" err="1">
                <a:solidFill>
                  <a:srgbClr val="0A091B"/>
                </a:solidFill>
                <a:latin typeface="Roboto"/>
              </a:rPr>
              <a:t>npm</a:t>
            </a:r>
            <a:r>
              <a:rPr lang="en-US" sz="2667" b="1" dirty="0">
                <a:solidFill>
                  <a:srgbClr val="0A091B"/>
                </a:solidFill>
                <a:latin typeface="Roboto"/>
              </a:rPr>
              <a:t> </a:t>
            </a:r>
            <a:r>
              <a:rPr lang="en-US" sz="2667" b="1" dirty="0" err="1">
                <a:solidFill>
                  <a:srgbClr val="0A091B"/>
                </a:solidFill>
                <a:latin typeface="Roboto"/>
              </a:rPr>
              <a:t>adduser</a:t>
            </a:r>
            <a:endParaRPr lang="en-US" sz="2667" b="1" dirty="0">
              <a:solidFill>
                <a:srgbClr val="0A091B"/>
              </a:solidFill>
              <a:latin typeface="Roboto"/>
            </a:endParaRPr>
          </a:p>
          <a:p>
            <a:pPr defTabSz="914446"/>
            <a:endParaRPr lang="en-US" sz="2667" b="1" dirty="0">
              <a:solidFill>
                <a:srgbClr val="0A091B"/>
              </a:solidFill>
              <a:latin typeface="Roboto"/>
            </a:endParaRPr>
          </a:p>
          <a:p>
            <a:pPr defTabSz="914446"/>
            <a:r>
              <a:rPr lang="en-US" sz="2667" b="1" dirty="0" err="1">
                <a:solidFill>
                  <a:srgbClr val="0A091B"/>
                </a:solidFill>
                <a:latin typeface="Roboto"/>
              </a:rPr>
              <a:t>npm</a:t>
            </a:r>
            <a:r>
              <a:rPr lang="en-US" sz="2667" b="1" dirty="0">
                <a:solidFill>
                  <a:srgbClr val="0A091B"/>
                </a:solidFill>
                <a:latin typeface="Roboto"/>
              </a:rPr>
              <a:t> publish</a:t>
            </a:r>
          </a:p>
        </p:txBody>
      </p:sp>
    </p:spTree>
    <p:extLst>
      <p:ext uri="{BB962C8B-B14F-4D97-AF65-F5344CB8AC3E}">
        <p14:creationId xmlns:p14="http://schemas.microsoft.com/office/powerpoint/2010/main" val="3707922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dirty="0">
              <a:solidFill>
                <a:srgbClr val="F2F2F5"/>
              </a:solidFill>
              <a:latin typeface="Roboto"/>
            </a:endParaRPr>
          </a:p>
        </p:txBody>
      </p:sp>
      <p:sp>
        <p:nvSpPr>
          <p:cNvPr id="7" name="Title 6"/>
          <p:cNvSpPr>
            <a:spLocks noGrp="1"/>
          </p:cNvSpPr>
          <p:nvPr>
            <p:ph type="title"/>
          </p:nvPr>
        </p:nvSpPr>
        <p:spPr>
          <a:xfrm>
            <a:off x="607203" y="177423"/>
            <a:ext cx="6703905" cy="923330"/>
          </a:xfrm>
        </p:spPr>
        <p:txBody>
          <a:bodyPr/>
          <a:lstStyle/>
          <a:p>
            <a:br>
              <a:rPr lang="en-US" dirty="0"/>
            </a:br>
            <a:r>
              <a:rPr lang="en-US" dirty="0"/>
              <a:t>Publishing NPM Package Exercise</a:t>
            </a:r>
            <a:endParaRPr lang="uk-UA" dirty="0">
              <a:solidFill>
                <a:schemeClr val="accent1"/>
              </a:solidFill>
            </a:endParaRPr>
          </a:p>
        </p:txBody>
      </p:sp>
      <p:sp>
        <p:nvSpPr>
          <p:cNvPr id="6" name="TextBox 5">
            <a:extLst>
              <a:ext uri="{FF2B5EF4-FFF2-40B4-BE49-F238E27FC236}">
                <a16:creationId xmlns:a16="http://schemas.microsoft.com/office/drawing/2014/main" id="{21754A3F-903B-4A6F-95E1-A04134788FED}"/>
              </a:ext>
            </a:extLst>
          </p:cNvPr>
          <p:cNvSpPr txBox="1"/>
          <p:nvPr/>
        </p:nvSpPr>
        <p:spPr>
          <a:xfrm>
            <a:off x="802226" y="2486660"/>
            <a:ext cx="11251229" cy="2632003"/>
          </a:xfrm>
          <a:prstGeom prst="rect">
            <a:avLst/>
          </a:prstGeom>
          <a:noFill/>
        </p:spPr>
        <p:txBody>
          <a:bodyPr wrap="square" rtlCol="0">
            <a:spAutoFit/>
          </a:bodyPr>
          <a:lstStyle/>
          <a:p>
            <a:pPr defTabSz="914446">
              <a:lnSpc>
                <a:spcPct val="150000"/>
              </a:lnSpc>
            </a:pPr>
            <a:r>
              <a:rPr lang="en-US" sz="1600" b="1" dirty="0">
                <a:solidFill>
                  <a:srgbClr val="F2F2F5"/>
                </a:solidFill>
                <a:latin typeface="Roboto Condensed"/>
              </a:rPr>
              <a:t>Goal: </a:t>
            </a:r>
            <a:r>
              <a:rPr lang="en-US" sz="1600" dirty="0">
                <a:solidFill>
                  <a:srgbClr val="F2F2F5"/>
                </a:solidFill>
                <a:latin typeface="Roboto Condensed"/>
              </a:rPr>
              <a:t>Understand package wrapping and life-cycle</a:t>
            </a:r>
          </a:p>
          <a:p>
            <a:pPr defTabSz="914446">
              <a:lnSpc>
                <a:spcPct val="150000"/>
              </a:lnSpc>
            </a:pPr>
            <a:r>
              <a:rPr lang="en-US" sz="1600" b="1" dirty="0">
                <a:solidFill>
                  <a:srgbClr val="F2F2F5"/>
                </a:solidFill>
                <a:latin typeface="Roboto Condensed"/>
              </a:rPr>
              <a:t>Time: </a:t>
            </a:r>
            <a:r>
              <a:rPr lang="en-US" sz="1600" dirty="0">
                <a:solidFill>
                  <a:srgbClr val="F2F2F5"/>
                </a:solidFill>
                <a:latin typeface="Roboto Condensed"/>
              </a:rPr>
              <a:t>20 minutes</a:t>
            </a:r>
          </a:p>
          <a:p>
            <a:pPr defTabSz="914446">
              <a:lnSpc>
                <a:spcPct val="150000"/>
              </a:lnSpc>
            </a:pPr>
            <a:r>
              <a:rPr lang="en-US" sz="1600" b="1" dirty="0">
                <a:solidFill>
                  <a:srgbClr val="F2F2F5"/>
                </a:solidFill>
                <a:latin typeface="Roboto Condensed"/>
              </a:rPr>
              <a:t>Requirements: </a:t>
            </a:r>
          </a:p>
          <a:p>
            <a:pPr defTabSz="914446">
              <a:lnSpc>
                <a:spcPct val="150000"/>
              </a:lnSpc>
            </a:pPr>
            <a:r>
              <a:rPr lang="en-US" sz="1600" dirty="0">
                <a:solidFill>
                  <a:srgbClr val="F2F2F5"/>
                </a:solidFill>
                <a:latin typeface="Roboto Condensed"/>
              </a:rPr>
              <a:t>Convert the ‘Travelling recommender’ exercise into NPM package and publish. Ensure to include some basic readme</a:t>
            </a:r>
            <a:r>
              <a:rPr lang="en-US" sz="1600">
                <a:solidFill>
                  <a:srgbClr val="F2F2F5"/>
                </a:solidFill>
                <a:latin typeface="Roboto Condensed"/>
              </a:rPr>
              <a:t>.m</a:t>
            </a:r>
            <a:endParaRPr lang="en-US" sz="1600" dirty="0">
              <a:solidFill>
                <a:srgbClr val="F2F2F5"/>
              </a:solidFill>
              <a:latin typeface="Roboto Condensed"/>
            </a:endParaRPr>
          </a:p>
          <a:p>
            <a:pPr defTabSz="914446">
              <a:lnSpc>
                <a:spcPct val="150000"/>
              </a:lnSpc>
            </a:pPr>
            <a:r>
              <a:rPr lang="en-US" sz="1600" b="1" dirty="0">
                <a:solidFill>
                  <a:srgbClr val="F2F2F5"/>
                </a:solidFill>
                <a:latin typeface="Roboto Condensed"/>
              </a:rPr>
              <a:t>Tech:</a:t>
            </a:r>
            <a:r>
              <a:rPr lang="en-US" sz="1600" dirty="0">
                <a:solidFill>
                  <a:srgbClr val="F2F2F5"/>
                </a:solidFill>
                <a:latin typeface="Roboto Condensed"/>
              </a:rPr>
              <a:t> Run ‘</a:t>
            </a:r>
            <a:r>
              <a:rPr lang="en-US" sz="1600" dirty="0" err="1">
                <a:solidFill>
                  <a:srgbClr val="F2F2F5"/>
                </a:solidFill>
                <a:latin typeface="Roboto Condensed"/>
              </a:rPr>
              <a:t>npm</a:t>
            </a:r>
            <a:r>
              <a:rPr lang="en-US" sz="1600" dirty="0">
                <a:solidFill>
                  <a:srgbClr val="F2F2F5"/>
                </a:solidFill>
                <a:latin typeface="Roboto Condensed"/>
              </a:rPr>
              <a:t> </a:t>
            </a:r>
            <a:r>
              <a:rPr lang="en-US" sz="1600" dirty="0" err="1">
                <a:solidFill>
                  <a:srgbClr val="F2F2F5"/>
                </a:solidFill>
                <a:latin typeface="Roboto Condensed"/>
              </a:rPr>
              <a:t>init</a:t>
            </a:r>
            <a:r>
              <a:rPr lang="en-US" sz="1600" dirty="0">
                <a:solidFill>
                  <a:srgbClr val="F2F2F5"/>
                </a:solidFill>
                <a:latin typeface="Roboto Condensed"/>
              </a:rPr>
              <a:t>’ to add </a:t>
            </a:r>
            <a:r>
              <a:rPr lang="en-US" sz="1600" dirty="0" err="1">
                <a:solidFill>
                  <a:srgbClr val="F2F2F5"/>
                </a:solidFill>
                <a:latin typeface="Roboto Condensed"/>
              </a:rPr>
              <a:t>package.json</a:t>
            </a:r>
            <a:r>
              <a:rPr lang="en-US" sz="1600" dirty="0">
                <a:solidFill>
                  <a:srgbClr val="F2F2F5"/>
                </a:solidFill>
                <a:latin typeface="Roboto Condensed"/>
              </a:rPr>
              <a:t>, ‘</a:t>
            </a:r>
            <a:r>
              <a:rPr lang="en-US" sz="1600" dirty="0" err="1">
                <a:solidFill>
                  <a:srgbClr val="F2F2F5"/>
                </a:solidFill>
                <a:latin typeface="Roboto Condensed"/>
              </a:rPr>
              <a:t>npm</a:t>
            </a:r>
            <a:r>
              <a:rPr lang="en-US" sz="1600" dirty="0">
                <a:solidFill>
                  <a:srgbClr val="F2F2F5"/>
                </a:solidFill>
                <a:latin typeface="Roboto Condensed"/>
              </a:rPr>
              <a:t> </a:t>
            </a:r>
            <a:r>
              <a:rPr lang="en-US" sz="1600" dirty="0" err="1">
                <a:solidFill>
                  <a:srgbClr val="F2F2F5"/>
                </a:solidFill>
                <a:latin typeface="Roboto Condensed"/>
              </a:rPr>
              <a:t>adduser</a:t>
            </a:r>
            <a:r>
              <a:rPr lang="en-US" sz="1600" dirty="0">
                <a:solidFill>
                  <a:srgbClr val="F2F2F5"/>
                </a:solidFill>
                <a:latin typeface="Roboto Condensed"/>
              </a:rPr>
              <a:t>’ &amp; ‘</a:t>
            </a:r>
            <a:r>
              <a:rPr lang="en-US" sz="1600" dirty="0" err="1">
                <a:solidFill>
                  <a:srgbClr val="F2F2F5"/>
                </a:solidFill>
                <a:latin typeface="Roboto Condensed"/>
              </a:rPr>
              <a:t>npm</a:t>
            </a:r>
            <a:r>
              <a:rPr lang="en-US" sz="1600" dirty="0">
                <a:solidFill>
                  <a:srgbClr val="F2F2F5"/>
                </a:solidFill>
                <a:latin typeface="Roboto Condensed"/>
              </a:rPr>
              <a:t> publish’</a:t>
            </a:r>
          </a:p>
          <a:p>
            <a:pPr defTabSz="914446">
              <a:lnSpc>
                <a:spcPct val="150000"/>
              </a:lnSpc>
            </a:pPr>
            <a:r>
              <a:rPr lang="en-US" sz="1600" b="1" dirty="0">
                <a:solidFill>
                  <a:srgbClr val="F2F2F5"/>
                </a:solidFill>
                <a:latin typeface="Roboto Condensed"/>
              </a:rPr>
              <a:t>Starter file: ~/examples/the-traveler/start.js</a:t>
            </a:r>
            <a:endParaRPr lang="en-US" sz="1600" dirty="0">
              <a:solidFill>
                <a:srgbClr val="F2F2F5"/>
              </a:solidFill>
              <a:latin typeface="Roboto Condensed"/>
            </a:endParaRPr>
          </a:p>
          <a:p>
            <a:pPr marL="838242" lvl="1" indent="-381019" defTabSz="914446">
              <a:lnSpc>
                <a:spcPct val="150000"/>
              </a:lnSpc>
              <a:buFont typeface="Arial" panose="020B0604020202020204" pitchFamily="34" charset="0"/>
              <a:buChar char="•"/>
            </a:pPr>
            <a:endParaRPr lang="uk-UA" sz="1600" dirty="0">
              <a:solidFill>
                <a:srgbClr val="F2F2F5"/>
              </a:solidFill>
              <a:latin typeface="+mj-lt"/>
            </a:endParaRPr>
          </a:p>
        </p:txBody>
      </p:sp>
      <p:sp>
        <p:nvSpPr>
          <p:cNvPr id="2" name="TextBox 1"/>
          <p:cNvSpPr txBox="1"/>
          <p:nvPr/>
        </p:nvSpPr>
        <p:spPr>
          <a:xfrm>
            <a:off x="1523262" y="1880981"/>
            <a:ext cx="5787846" cy="461665"/>
          </a:xfrm>
          <a:prstGeom prst="rect">
            <a:avLst/>
          </a:prstGeom>
          <a:noFill/>
        </p:spPr>
        <p:txBody>
          <a:bodyPr wrap="square" rtlCol="0">
            <a:spAutoFit/>
          </a:bodyPr>
          <a:lstStyle/>
          <a:p>
            <a:pPr defTabSz="914446"/>
            <a:r>
              <a:rPr lang="en-US" sz="2400" b="1" dirty="0">
                <a:solidFill>
                  <a:srgbClr val="F2F2F5"/>
                </a:solidFill>
                <a:latin typeface="Roboto Condensed"/>
              </a:rPr>
              <a:t>Publish the ‘travelling recommender’</a:t>
            </a:r>
            <a:endParaRPr lang="uk-UA" sz="2400" b="1" dirty="0">
              <a:solidFill>
                <a:srgbClr val="F2F2F5"/>
              </a:solidFill>
              <a:latin typeface="+mj-lt"/>
            </a:endParaRPr>
          </a:p>
        </p:txBody>
      </p:sp>
      <p:grpSp>
        <p:nvGrpSpPr>
          <p:cNvPr id="8" name="Group 7">
            <a:extLst>
              <a:ext uri="{FF2B5EF4-FFF2-40B4-BE49-F238E27FC236}">
                <a16:creationId xmlns:a16="http://schemas.microsoft.com/office/drawing/2014/main" id="{98671352-A194-4275-8038-B137DD925AD9}"/>
              </a:ext>
            </a:extLst>
          </p:cNvPr>
          <p:cNvGrpSpPr/>
          <p:nvPr/>
        </p:nvGrpSpPr>
        <p:grpSpPr>
          <a:xfrm>
            <a:off x="607203" y="1661160"/>
            <a:ext cx="825500" cy="825500"/>
            <a:chOff x="9565997" y="2838450"/>
            <a:chExt cx="1238250" cy="1238250"/>
          </a:xfrm>
        </p:grpSpPr>
        <p:sp>
          <p:nvSpPr>
            <p:cNvPr id="11" name="Oval 10">
              <a:extLst>
                <a:ext uri="{FF2B5EF4-FFF2-40B4-BE49-F238E27FC236}">
                  <a16:creationId xmlns:a16="http://schemas.microsoft.com/office/drawing/2014/main" id="{352125C3-D780-48C8-8F34-C7A261BA896A}"/>
                </a:ext>
              </a:extLst>
            </p:cNvPr>
            <p:cNvSpPr/>
            <p:nvPr/>
          </p:nvSpPr>
          <p:spPr>
            <a:xfrm>
              <a:off x="9565997" y="2838450"/>
              <a:ext cx="1238250" cy="12382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12" name="Freeform 27">
              <a:extLst>
                <a:ext uri="{FF2B5EF4-FFF2-40B4-BE49-F238E27FC236}">
                  <a16:creationId xmlns:a16="http://schemas.microsoft.com/office/drawing/2014/main" id="{77C86C7E-9CF6-4612-BA5F-F983FF79FE9C}"/>
                </a:ext>
              </a:extLst>
            </p:cNvPr>
            <p:cNvSpPr>
              <a:spLocks noEditPoints="1"/>
            </p:cNvSpPr>
            <p:nvPr/>
          </p:nvSpPr>
          <p:spPr bwMode="auto">
            <a:xfrm>
              <a:off x="9926675" y="3143248"/>
              <a:ext cx="516894" cy="628654"/>
            </a:xfrm>
            <a:custGeom>
              <a:avLst/>
              <a:gdLst>
                <a:gd name="T0" fmla="*/ 28 w 144"/>
                <a:gd name="T1" fmla="*/ 88 h 176"/>
                <a:gd name="T2" fmla="*/ 76 w 144"/>
                <a:gd name="T3" fmla="*/ 88 h 176"/>
                <a:gd name="T4" fmla="*/ 80 w 144"/>
                <a:gd name="T5" fmla="*/ 84 h 176"/>
                <a:gd name="T6" fmla="*/ 76 w 144"/>
                <a:gd name="T7" fmla="*/ 80 h 176"/>
                <a:gd name="T8" fmla="*/ 28 w 144"/>
                <a:gd name="T9" fmla="*/ 80 h 176"/>
                <a:gd name="T10" fmla="*/ 24 w 144"/>
                <a:gd name="T11" fmla="*/ 84 h 176"/>
                <a:gd name="T12" fmla="*/ 28 w 144"/>
                <a:gd name="T13" fmla="*/ 88 h 176"/>
                <a:gd name="T14" fmla="*/ 28 w 144"/>
                <a:gd name="T15" fmla="*/ 112 h 176"/>
                <a:gd name="T16" fmla="*/ 116 w 144"/>
                <a:gd name="T17" fmla="*/ 112 h 176"/>
                <a:gd name="T18" fmla="*/ 120 w 144"/>
                <a:gd name="T19" fmla="*/ 108 h 176"/>
                <a:gd name="T20" fmla="*/ 116 w 144"/>
                <a:gd name="T21" fmla="*/ 104 h 176"/>
                <a:gd name="T22" fmla="*/ 28 w 144"/>
                <a:gd name="T23" fmla="*/ 104 h 176"/>
                <a:gd name="T24" fmla="*/ 24 w 144"/>
                <a:gd name="T25" fmla="*/ 108 h 176"/>
                <a:gd name="T26" fmla="*/ 28 w 144"/>
                <a:gd name="T27" fmla="*/ 112 h 176"/>
                <a:gd name="T28" fmla="*/ 28 w 144"/>
                <a:gd name="T29" fmla="*/ 136 h 176"/>
                <a:gd name="T30" fmla="*/ 100 w 144"/>
                <a:gd name="T31" fmla="*/ 136 h 176"/>
                <a:gd name="T32" fmla="*/ 104 w 144"/>
                <a:gd name="T33" fmla="*/ 132 h 176"/>
                <a:gd name="T34" fmla="*/ 100 w 144"/>
                <a:gd name="T35" fmla="*/ 128 h 176"/>
                <a:gd name="T36" fmla="*/ 28 w 144"/>
                <a:gd name="T37" fmla="*/ 128 h 176"/>
                <a:gd name="T38" fmla="*/ 24 w 144"/>
                <a:gd name="T39" fmla="*/ 132 h 176"/>
                <a:gd name="T40" fmla="*/ 28 w 144"/>
                <a:gd name="T41" fmla="*/ 136 h 176"/>
                <a:gd name="T42" fmla="*/ 136 w 144"/>
                <a:gd name="T43" fmla="*/ 24 h 176"/>
                <a:gd name="T44" fmla="*/ 104 w 144"/>
                <a:gd name="T45" fmla="*/ 24 h 176"/>
                <a:gd name="T46" fmla="*/ 104 w 144"/>
                <a:gd name="T47" fmla="*/ 16 h 176"/>
                <a:gd name="T48" fmla="*/ 96 w 144"/>
                <a:gd name="T49" fmla="*/ 8 h 176"/>
                <a:gd name="T50" fmla="*/ 80 w 144"/>
                <a:gd name="T51" fmla="*/ 8 h 176"/>
                <a:gd name="T52" fmla="*/ 72 w 144"/>
                <a:gd name="T53" fmla="*/ 0 h 176"/>
                <a:gd name="T54" fmla="*/ 64 w 144"/>
                <a:gd name="T55" fmla="*/ 8 h 176"/>
                <a:gd name="T56" fmla="*/ 48 w 144"/>
                <a:gd name="T57" fmla="*/ 8 h 176"/>
                <a:gd name="T58" fmla="*/ 40 w 144"/>
                <a:gd name="T59" fmla="*/ 16 h 176"/>
                <a:gd name="T60" fmla="*/ 40 w 144"/>
                <a:gd name="T61" fmla="*/ 24 h 176"/>
                <a:gd name="T62" fmla="*/ 8 w 144"/>
                <a:gd name="T63" fmla="*/ 24 h 176"/>
                <a:gd name="T64" fmla="*/ 0 w 144"/>
                <a:gd name="T65" fmla="*/ 32 h 176"/>
                <a:gd name="T66" fmla="*/ 0 w 144"/>
                <a:gd name="T67" fmla="*/ 168 h 176"/>
                <a:gd name="T68" fmla="*/ 8 w 144"/>
                <a:gd name="T69" fmla="*/ 176 h 176"/>
                <a:gd name="T70" fmla="*/ 136 w 144"/>
                <a:gd name="T71" fmla="*/ 176 h 176"/>
                <a:gd name="T72" fmla="*/ 144 w 144"/>
                <a:gd name="T73" fmla="*/ 168 h 176"/>
                <a:gd name="T74" fmla="*/ 144 w 144"/>
                <a:gd name="T75" fmla="*/ 32 h 176"/>
                <a:gd name="T76" fmla="*/ 136 w 144"/>
                <a:gd name="T77" fmla="*/ 24 h 176"/>
                <a:gd name="T78" fmla="*/ 48 w 144"/>
                <a:gd name="T79" fmla="*/ 16 h 176"/>
                <a:gd name="T80" fmla="*/ 96 w 144"/>
                <a:gd name="T81" fmla="*/ 16 h 176"/>
                <a:gd name="T82" fmla="*/ 96 w 144"/>
                <a:gd name="T83" fmla="*/ 32 h 176"/>
                <a:gd name="T84" fmla="*/ 48 w 144"/>
                <a:gd name="T85" fmla="*/ 32 h 176"/>
                <a:gd name="T86" fmla="*/ 48 w 144"/>
                <a:gd name="T87" fmla="*/ 16 h 176"/>
                <a:gd name="T88" fmla="*/ 136 w 144"/>
                <a:gd name="T89" fmla="*/ 168 h 176"/>
                <a:gd name="T90" fmla="*/ 8 w 144"/>
                <a:gd name="T91" fmla="*/ 168 h 176"/>
                <a:gd name="T92" fmla="*/ 8 w 144"/>
                <a:gd name="T93" fmla="*/ 56 h 176"/>
                <a:gd name="T94" fmla="*/ 136 w 144"/>
                <a:gd name="T95" fmla="*/ 56 h 176"/>
                <a:gd name="T96" fmla="*/ 136 w 144"/>
                <a:gd name="T97" fmla="*/ 168 h 176"/>
                <a:gd name="T98" fmla="*/ 136 w 144"/>
                <a:gd name="T99" fmla="*/ 48 h 176"/>
                <a:gd name="T100" fmla="*/ 8 w 144"/>
                <a:gd name="T101" fmla="*/ 48 h 176"/>
                <a:gd name="T102" fmla="*/ 8 w 144"/>
                <a:gd name="T103" fmla="*/ 32 h 176"/>
                <a:gd name="T104" fmla="*/ 40 w 144"/>
                <a:gd name="T105" fmla="*/ 32 h 176"/>
                <a:gd name="T106" fmla="*/ 48 w 144"/>
                <a:gd name="T107" fmla="*/ 40 h 176"/>
                <a:gd name="T108" fmla="*/ 96 w 144"/>
                <a:gd name="T109" fmla="*/ 40 h 176"/>
                <a:gd name="T110" fmla="*/ 104 w 144"/>
                <a:gd name="T111" fmla="*/ 32 h 176"/>
                <a:gd name="T112" fmla="*/ 136 w 144"/>
                <a:gd name="T113" fmla="*/ 32 h 176"/>
                <a:gd name="T114" fmla="*/ 136 w 144"/>
                <a:gd name="T115"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176">
                  <a:moveTo>
                    <a:pt x="28" y="88"/>
                  </a:moveTo>
                  <a:cubicBezTo>
                    <a:pt x="76" y="88"/>
                    <a:pt x="76" y="88"/>
                    <a:pt x="76" y="88"/>
                  </a:cubicBezTo>
                  <a:cubicBezTo>
                    <a:pt x="78" y="88"/>
                    <a:pt x="80" y="86"/>
                    <a:pt x="80" y="84"/>
                  </a:cubicBezTo>
                  <a:cubicBezTo>
                    <a:pt x="80" y="82"/>
                    <a:pt x="78" y="80"/>
                    <a:pt x="76" y="80"/>
                  </a:cubicBezTo>
                  <a:cubicBezTo>
                    <a:pt x="28" y="80"/>
                    <a:pt x="28" y="80"/>
                    <a:pt x="28" y="80"/>
                  </a:cubicBezTo>
                  <a:cubicBezTo>
                    <a:pt x="26" y="80"/>
                    <a:pt x="24" y="82"/>
                    <a:pt x="24" y="84"/>
                  </a:cubicBezTo>
                  <a:cubicBezTo>
                    <a:pt x="24" y="86"/>
                    <a:pt x="26" y="88"/>
                    <a:pt x="28" y="88"/>
                  </a:cubicBezTo>
                  <a:moveTo>
                    <a:pt x="28" y="112"/>
                  </a:moveTo>
                  <a:cubicBezTo>
                    <a:pt x="116" y="112"/>
                    <a:pt x="116" y="112"/>
                    <a:pt x="116" y="112"/>
                  </a:cubicBezTo>
                  <a:cubicBezTo>
                    <a:pt x="118" y="112"/>
                    <a:pt x="120" y="110"/>
                    <a:pt x="120" y="108"/>
                  </a:cubicBezTo>
                  <a:cubicBezTo>
                    <a:pt x="120" y="106"/>
                    <a:pt x="118" y="104"/>
                    <a:pt x="116" y="104"/>
                  </a:cubicBezTo>
                  <a:cubicBezTo>
                    <a:pt x="28" y="104"/>
                    <a:pt x="28" y="104"/>
                    <a:pt x="28" y="104"/>
                  </a:cubicBezTo>
                  <a:cubicBezTo>
                    <a:pt x="26" y="104"/>
                    <a:pt x="24" y="106"/>
                    <a:pt x="24" y="108"/>
                  </a:cubicBezTo>
                  <a:cubicBezTo>
                    <a:pt x="24" y="110"/>
                    <a:pt x="26" y="112"/>
                    <a:pt x="28" y="112"/>
                  </a:cubicBezTo>
                  <a:moveTo>
                    <a:pt x="28" y="136"/>
                  </a:moveTo>
                  <a:cubicBezTo>
                    <a:pt x="100" y="136"/>
                    <a:pt x="100" y="136"/>
                    <a:pt x="100" y="136"/>
                  </a:cubicBezTo>
                  <a:cubicBezTo>
                    <a:pt x="102" y="136"/>
                    <a:pt x="104" y="134"/>
                    <a:pt x="104" y="132"/>
                  </a:cubicBezTo>
                  <a:cubicBezTo>
                    <a:pt x="104" y="130"/>
                    <a:pt x="102" y="128"/>
                    <a:pt x="100" y="128"/>
                  </a:cubicBezTo>
                  <a:cubicBezTo>
                    <a:pt x="28" y="128"/>
                    <a:pt x="28" y="128"/>
                    <a:pt x="28" y="128"/>
                  </a:cubicBezTo>
                  <a:cubicBezTo>
                    <a:pt x="26" y="128"/>
                    <a:pt x="24" y="130"/>
                    <a:pt x="24" y="132"/>
                  </a:cubicBezTo>
                  <a:cubicBezTo>
                    <a:pt x="24" y="134"/>
                    <a:pt x="26" y="136"/>
                    <a:pt x="28" y="136"/>
                  </a:cubicBezTo>
                  <a:moveTo>
                    <a:pt x="136" y="24"/>
                  </a:moveTo>
                  <a:cubicBezTo>
                    <a:pt x="104" y="24"/>
                    <a:pt x="104" y="24"/>
                    <a:pt x="104" y="24"/>
                  </a:cubicBezTo>
                  <a:cubicBezTo>
                    <a:pt x="104" y="16"/>
                    <a:pt x="104" y="16"/>
                    <a:pt x="104" y="16"/>
                  </a:cubicBezTo>
                  <a:cubicBezTo>
                    <a:pt x="104" y="12"/>
                    <a:pt x="100" y="8"/>
                    <a:pt x="96" y="8"/>
                  </a:cubicBezTo>
                  <a:cubicBezTo>
                    <a:pt x="80" y="8"/>
                    <a:pt x="80" y="8"/>
                    <a:pt x="80" y="8"/>
                  </a:cubicBezTo>
                  <a:cubicBezTo>
                    <a:pt x="80" y="4"/>
                    <a:pt x="76" y="0"/>
                    <a:pt x="72" y="0"/>
                  </a:cubicBezTo>
                  <a:cubicBezTo>
                    <a:pt x="68" y="0"/>
                    <a:pt x="64" y="4"/>
                    <a:pt x="64" y="8"/>
                  </a:cubicBezTo>
                  <a:cubicBezTo>
                    <a:pt x="48" y="8"/>
                    <a:pt x="48" y="8"/>
                    <a:pt x="48" y="8"/>
                  </a:cubicBezTo>
                  <a:cubicBezTo>
                    <a:pt x="44" y="8"/>
                    <a:pt x="40" y="12"/>
                    <a:pt x="40" y="16"/>
                  </a:cubicBezTo>
                  <a:cubicBezTo>
                    <a:pt x="40" y="24"/>
                    <a:pt x="40" y="24"/>
                    <a:pt x="40" y="24"/>
                  </a:cubicBezTo>
                  <a:cubicBezTo>
                    <a:pt x="8" y="24"/>
                    <a:pt x="8" y="24"/>
                    <a:pt x="8" y="24"/>
                  </a:cubicBezTo>
                  <a:cubicBezTo>
                    <a:pt x="4" y="24"/>
                    <a:pt x="0" y="28"/>
                    <a:pt x="0" y="32"/>
                  </a:cubicBezTo>
                  <a:cubicBezTo>
                    <a:pt x="0" y="168"/>
                    <a:pt x="0" y="168"/>
                    <a:pt x="0" y="168"/>
                  </a:cubicBezTo>
                  <a:cubicBezTo>
                    <a:pt x="0" y="172"/>
                    <a:pt x="4" y="176"/>
                    <a:pt x="8" y="176"/>
                  </a:cubicBezTo>
                  <a:cubicBezTo>
                    <a:pt x="136" y="176"/>
                    <a:pt x="136" y="176"/>
                    <a:pt x="136" y="176"/>
                  </a:cubicBezTo>
                  <a:cubicBezTo>
                    <a:pt x="140" y="176"/>
                    <a:pt x="144" y="172"/>
                    <a:pt x="144" y="168"/>
                  </a:cubicBezTo>
                  <a:cubicBezTo>
                    <a:pt x="144" y="32"/>
                    <a:pt x="144" y="32"/>
                    <a:pt x="144" y="32"/>
                  </a:cubicBezTo>
                  <a:cubicBezTo>
                    <a:pt x="144" y="28"/>
                    <a:pt x="140" y="24"/>
                    <a:pt x="136" y="24"/>
                  </a:cubicBezTo>
                  <a:moveTo>
                    <a:pt x="48" y="16"/>
                  </a:moveTo>
                  <a:cubicBezTo>
                    <a:pt x="96" y="16"/>
                    <a:pt x="96" y="16"/>
                    <a:pt x="96" y="16"/>
                  </a:cubicBezTo>
                  <a:cubicBezTo>
                    <a:pt x="96" y="32"/>
                    <a:pt x="96" y="32"/>
                    <a:pt x="96" y="32"/>
                  </a:cubicBezTo>
                  <a:cubicBezTo>
                    <a:pt x="48" y="32"/>
                    <a:pt x="48" y="32"/>
                    <a:pt x="48" y="32"/>
                  </a:cubicBezTo>
                  <a:lnTo>
                    <a:pt x="48" y="16"/>
                  </a:lnTo>
                  <a:close/>
                  <a:moveTo>
                    <a:pt x="136" y="168"/>
                  </a:moveTo>
                  <a:cubicBezTo>
                    <a:pt x="8" y="168"/>
                    <a:pt x="8" y="168"/>
                    <a:pt x="8" y="168"/>
                  </a:cubicBezTo>
                  <a:cubicBezTo>
                    <a:pt x="8" y="56"/>
                    <a:pt x="8" y="56"/>
                    <a:pt x="8" y="56"/>
                  </a:cubicBezTo>
                  <a:cubicBezTo>
                    <a:pt x="136" y="56"/>
                    <a:pt x="136" y="56"/>
                    <a:pt x="136" y="56"/>
                  </a:cubicBezTo>
                  <a:lnTo>
                    <a:pt x="136" y="168"/>
                  </a:lnTo>
                  <a:close/>
                  <a:moveTo>
                    <a:pt x="136" y="48"/>
                  </a:moveTo>
                  <a:cubicBezTo>
                    <a:pt x="8" y="48"/>
                    <a:pt x="8" y="48"/>
                    <a:pt x="8" y="48"/>
                  </a:cubicBezTo>
                  <a:cubicBezTo>
                    <a:pt x="8" y="32"/>
                    <a:pt x="8" y="32"/>
                    <a:pt x="8" y="32"/>
                  </a:cubicBezTo>
                  <a:cubicBezTo>
                    <a:pt x="40" y="32"/>
                    <a:pt x="40" y="32"/>
                    <a:pt x="40" y="32"/>
                  </a:cubicBezTo>
                  <a:cubicBezTo>
                    <a:pt x="40" y="36"/>
                    <a:pt x="44" y="40"/>
                    <a:pt x="48" y="40"/>
                  </a:cubicBezTo>
                  <a:cubicBezTo>
                    <a:pt x="96" y="40"/>
                    <a:pt x="96" y="40"/>
                    <a:pt x="96" y="40"/>
                  </a:cubicBezTo>
                  <a:cubicBezTo>
                    <a:pt x="100" y="40"/>
                    <a:pt x="104" y="36"/>
                    <a:pt x="104" y="32"/>
                  </a:cubicBezTo>
                  <a:cubicBezTo>
                    <a:pt x="136" y="32"/>
                    <a:pt x="136" y="32"/>
                    <a:pt x="136" y="32"/>
                  </a:cubicBezTo>
                  <a:lnTo>
                    <a:pt x="136" y="48"/>
                  </a:lnTo>
                  <a:close/>
                </a:path>
              </a:pathLst>
            </a:custGeom>
            <a:solidFill>
              <a:schemeClr val="bg1"/>
            </a:solidFill>
            <a:ln>
              <a:noFill/>
            </a:ln>
          </p:spPr>
          <p:txBody>
            <a:bodyPr vert="horz" wrap="square" lIns="60960" tIns="30480" rIns="60960" bIns="30480" numCol="1" anchor="t" anchorCtr="0" compatLnSpc="1">
              <a:prstTxWarp prst="textNoShape">
                <a:avLst/>
              </a:prstTxWarp>
            </a:bodyPr>
            <a:lstStyle/>
            <a:p>
              <a:pPr defTabSz="914446"/>
              <a:endParaRPr lang="uk-UA">
                <a:solidFill>
                  <a:srgbClr val="0A091B"/>
                </a:solidFill>
                <a:latin typeface="Roboto"/>
              </a:endParaRPr>
            </a:p>
          </p:txBody>
        </p:sp>
      </p:grpSp>
      <p:sp>
        <p:nvSpPr>
          <p:cNvPr id="27" name="Freeform 15">
            <a:extLst>
              <a:ext uri="{FF2B5EF4-FFF2-40B4-BE49-F238E27FC236}">
                <a16:creationId xmlns:a16="http://schemas.microsoft.com/office/drawing/2014/main" id="{A90E76BF-5A7C-449D-A1D9-DCAC1BC5B10C}"/>
              </a:ext>
            </a:extLst>
          </p:cNvPr>
          <p:cNvSpPr>
            <a:spLocks noEditPoints="1"/>
          </p:cNvSpPr>
          <p:nvPr/>
        </p:nvSpPr>
        <p:spPr bwMode="auto">
          <a:xfrm>
            <a:off x="2587612" y="2931461"/>
            <a:ext cx="247029" cy="247029"/>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bg1"/>
          </a:solidFill>
          <a:ln>
            <a:noFill/>
          </a:ln>
        </p:spPr>
        <p:txBody>
          <a:bodyPr vert="horz" wrap="square" lIns="60960" tIns="30480" rIns="60960" bIns="30480" numCol="1" anchor="t" anchorCtr="0" compatLnSpc="1">
            <a:prstTxWarp prst="textNoShape">
              <a:avLst/>
            </a:prstTxWarp>
          </a:bodyPr>
          <a:lstStyle/>
          <a:p>
            <a:pPr defTabSz="914446"/>
            <a:endParaRPr lang="uk-UA" dirty="0">
              <a:solidFill>
                <a:srgbClr val="0A091B"/>
              </a:solidFill>
              <a:latin typeface="Roboto"/>
            </a:endParaRPr>
          </a:p>
        </p:txBody>
      </p:sp>
    </p:spTree>
    <p:extLst>
      <p:ext uri="{BB962C8B-B14F-4D97-AF65-F5344CB8AC3E}">
        <p14:creationId xmlns:p14="http://schemas.microsoft.com/office/powerpoint/2010/main" val="4169788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38D160D-145D-4E16-A604-3C8B25CAA798}"/>
              </a:ext>
            </a:extLst>
          </p:cNvPr>
          <p:cNvSpPr>
            <a:spLocks noGrp="1"/>
          </p:cNvSpPr>
          <p:nvPr>
            <p:ph type="title"/>
          </p:nvPr>
        </p:nvSpPr>
        <p:spPr>
          <a:xfrm>
            <a:off x="609600" y="533341"/>
            <a:ext cx="6723078" cy="507831"/>
          </a:xfrm>
        </p:spPr>
        <p:txBody>
          <a:bodyPr/>
          <a:lstStyle/>
          <a:p>
            <a:r>
              <a:rPr lang="en-US" dirty="0"/>
              <a:t>Lifecycle Of a Package</a:t>
            </a:r>
            <a:endParaRPr lang="en-US" dirty="0">
              <a:solidFill>
                <a:srgbClr val="00B0F0"/>
              </a:solidFill>
            </a:endParaRPr>
          </a:p>
        </p:txBody>
      </p:sp>
      <p:sp>
        <p:nvSpPr>
          <p:cNvPr id="11" name="TextBox 10">
            <a:extLst>
              <a:ext uri="{FF2B5EF4-FFF2-40B4-BE49-F238E27FC236}">
                <a16:creationId xmlns:a16="http://schemas.microsoft.com/office/drawing/2014/main" id="{98D716A2-D6F0-4778-803C-F6E2FFAEFC6A}"/>
              </a:ext>
            </a:extLst>
          </p:cNvPr>
          <p:cNvSpPr txBox="1"/>
          <p:nvPr/>
        </p:nvSpPr>
        <p:spPr>
          <a:xfrm>
            <a:off x="2241364" y="1668479"/>
            <a:ext cx="8978509" cy="3786229"/>
          </a:xfrm>
          <a:prstGeom prst="rect">
            <a:avLst/>
          </a:prstGeom>
          <a:noFill/>
        </p:spPr>
        <p:txBody>
          <a:bodyPr wrap="square" rtlCol="0">
            <a:spAutoFit/>
          </a:bodyPr>
          <a:lstStyle/>
          <a:p>
            <a:pPr defTabSz="914446"/>
            <a:r>
              <a:rPr lang="en-US" sz="2667" b="1" dirty="0">
                <a:solidFill>
                  <a:srgbClr val="0A091B"/>
                </a:solidFill>
                <a:latin typeface="Roboto"/>
              </a:rPr>
              <a:t>Publishers update packages constantly</a:t>
            </a:r>
            <a:endParaRPr lang="en-US" sz="2667" b="1" i="1" dirty="0">
              <a:solidFill>
                <a:srgbClr val="0A091B"/>
              </a:solidFill>
              <a:latin typeface="Roboto"/>
            </a:endParaRPr>
          </a:p>
          <a:p>
            <a:pPr defTabSz="914446"/>
            <a:endParaRPr lang="en-US" sz="2667" b="1" dirty="0">
              <a:solidFill>
                <a:srgbClr val="0A091B"/>
              </a:solidFill>
              <a:latin typeface="Roboto"/>
            </a:endParaRPr>
          </a:p>
          <a:p>
            <a:pPr defTabSz="914446"/>
            <a:r>
              <a:rPr lang="en-US" sz="2667" b="1" dirty="0">
                <a:solidFill>
                  <a:srgbClr val="0A091B"/>
                </a:solidFill>
                <a:latin typeface="Roboto"/>
              </a:rPr>
              <a:t>When code is deployed in production newer dependency version might be used</a:t>
            </a:r>
          </a:p>
          <a:p>
            <a:pPr defTabSz="914446"/>
            <a:endParaRPr lang="en-US" sz="2667" b="1" dirty="0">
              <a:solidFill>
                <a:srgbClr val="0A091B"/>
              </a:solidFill>
              <a:latin typeface="Roboto"/>
            </a:endParaRPr>
          </a:p>
          <a:p>
            <a:pPr defTabSz="914446"/>
            <a:r>
              <a:rPr lang="en-US" sz="2667" b="1" dirty="0">
                <a:solidFill>
                  <a:srgbClr val="0A091B"/>
                </a:solidFill>
                <a:latin typeface="Roboto"/>
              </a:rPr>
              <a:t>Lock dependencies to prevent drifting</a:t>
            </a:r>
          </a:p>
          <a:p>
            <a:pPr defTabSz="914446"/>
            <a:endParaRPr lang="en-US" sz="2667" b="1" dirty="0">
              <a:solidFill>
                <a:srgbClr val="0A091B"/>
              </a:solidFill>
              <a:latin typeface="Roboto"/>
            </a:endParaRPr>
          </a:p>
          <a:p>
            <a:pPr defTabSz="914446"/>
            <a:r>
              <a:rPr lang="en-US" sz="2667" b="1" dirty="0">
                <a:solidFill>
                  <a:srgbClr val="0A091B"/>
                </a:solidFill>
                <a:latin typeface="Roboto"/>
              </a:rPr>
              <a:t>Use ‘</a:t>
            </a:r>
            <a:r>
              <a:rPr lang="en-US" sz="2667" b="1" dirty="0" err="1">
                <a:solidFill>
                  <a:srgbClr val="0A091B"/>
                </a:solidFill>
                <a:latin typeface="Roboto"/>
              </a:rPr>
              <a:t>semver</a:t>
            </a:r>
            <a:r>
              <a:rPr lang="en-US" sz="2667" b="1" dirty="0">
                <a:solidFill>
                  <a:srgbClr val="0A091B"/>
                </a:solidFill>
                <a:latin typeface="Roboto"/>
              </a:rPr>
              <a:t>’ to understand package changes</a:t>
            </a:r>
          </a:p>
          <a:p>
            <a:pPr defTabSz="914446"/>
            <a:endParaRPr lang="en-US" sz="2667" b="1" dirty="0">
              <a:solidFill>
                <a:srgbClr val="0A091B"/>
              </a:solidFill>
              <a:latin typeface="Roboto"/>
            </a:endParaRPr>
          </a:p>
        </p:txBody>
      </p:sp>
    </p:spTree>
    <p:extLst>
      <p:ext uri="{BB962C8B-B14F-4D97-AF65-F5344CB8AC3E}">
        <p14:creationId xmlns:p14="http://schemas.microsoft.com/office/powerpoint/2010/main" val="1854535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38D160D-145D-4E16-A604-3C8B25CAA798}"/>
              </a:ext>
            </a:extLst>
          </p:cNvPr>
          <p:cNvSpPr>
            <a:spLocks noGrp="1"/>
          </p:cNvSpPr>
          <p:nvPr>
            <p:ph type="title"/>
          </p:nvPr>
        </p:nvSpPr>
        <p:spPr>
          <a:xfrm>
            <a:off x="609600" y="533341"/>
            <a:ext cx="6723078" cy="507831"/>
          </a:xfrm>
        </p:spPr>
        <p:txBody>
          <a:bodyPr/>
          <a:lstStyle/>
          <a:p>
            <a:r>
              <a:rPr lang="en-US" dirty="0" err="1">
                <a:solidFill>
                  <a:schemeClr val="accent1"/>
                </a:solidFill>
              </a:rPr>
              <a:t>Semver</a:t>
            </a:r>
            <a:endParaRPr lang="en-US" dirty="0">
              <a:solidFill>
                <a:schemeClr val="accent1"/>
              </a:solidFill>
            </a:endParaRPr>
          </a:p>
        </p:txBody>
      </p:sp>
      <p:sp>
        <p:nvSpPr>
          <p:cNvPr id="4" name="TextBox 3">
            <a:extLst>
              <a:ext uri="{FF2B5EF4-FFF2-40B4-BE49-F238E27FC236}">
                <a16:creationId xmlns:a16="http://schemas.microsoft.com/office/drawing/2014/main" id="{1E24428A-B015-4F78-98BF-F75FEC6432A8}"/>
              </a:ext>
            </a:extLst>
          </p:cNvPr>
          <p:cNvSpPr txBox="1"/>
          <p:nvPr/>
        </p:nvSpPr>
        <p:spPr>
          <a:xfrm>
            <a:off x="3700710" y="1616613"/>
            <a:ext cx="7983290" cy="3170227"/>
          </a:xfrm>
          <a:prstGeom prst="rect">
            <a:avLst/>
          </a:prstGeom>
          <a:noFill/>
        </p:spPr>
        <p:txBody>
          <a:bodyPr wrap="square" rtlCol="0">
            <a:spAutoFit/>
          </a:bodyPr>
          <a:lstStyle/>
          <a:p>
            <a:pPr defTabSz="914446"/>
            <a:r>
              <a:rPr lang="en-US" sz="20001" b="1" dirty="0">
                <a:solidFill>
                  <a:srgbClr val="0A091B"/>
                </a:solidFill>
                <a:latin typeface="Roboto"/>
              </a:rPr>
              <a:t>1.7.3</a:t>
            </a:r>
          </a:p>
        </p:txBody>
      </p:sp>
      <p:sp>
        <p:nvSpPr>
          <p:cNvPr id="5" name="Speech Bubble: Rectangle with Corners Rounded 4">
            <a:extLst>
              <a:ext uri="{FF2B5EF4-FFF2-40B4-BE49-F238E27FC236}">
                <a16:creationId xmlns:a16="http://schemas.microsoft.com/office/drawing/2014/main" id="{98D2371B-8FBA-433E-AD85-7EDCB53E12A2}"/>
              </a:ext>
            </a:extLst>
          </p:cNvPr>
          <p:cNvSpPr/>
          <p:nvPr/>
        </p:nvSpPr>
        <p:spPr>
          <a:xfrm>
            <a:off x="1019538" y="1709427"/>
            <a:ext cx="1938741" cy="1145725"/>
          </a:xfrm>
          <a:prstGeom prst="wedgeRoundRectCallout">
            <a:avLst>
              <a:gd name="adj1" fmla="val 63823"/>
              <a:gd name="adj2" fmla="val 35476"/>
              <a:gd name="adj3" fmla="val 16667"/>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6" name="TextBox 5">
            <a:extLst>
              <a:ext uri="{FF2B5EF4-FFF2-40B4-BE49-F238E27FC236}">
                <a16:creationId xmlns:a16="http://schemas.microsoft.com/office/drawing/2014/main" id="{037E97B1-E603-4152-B7C9-E34925A414AB}"/>
              </a:ext>
            </a:extLst>
          </p:cNvPr>
          <p:cNvSpPr txBox="1"/>
          <p:nvPr/>
        </p:nvSpPr>
        <p:spPr>
          <a:xfrm>
            <a:off x="1087042" y="1797789"/>
            <a:ext cx="1788109" cy="1077218"/>
          </a:xfrm>
          <a:prstGeom prst="rect">
            <a:avLst/>
          </a:prstGeom>
          <a:noFill/>
        </p:spPr>
        <p:txBody>
          <a:bodyPr wrap="square" rtlCol="0">
            <a:spAutoFit/>
          </a:bodyPr>
          <a:lstStyle/>
          <a:p>
            <a:pPr defTabSz="914446"/>
            <a:r>
              <a:rPr lang="en-US" sz="1600" b="1" dirty="0">
                <a:solidFill>
                  <a:srgbClr val="0A091B"/>
                </a:solidFill>
                <a:latin typeface="Roboto"/>
              </a:rPr>
              <a:t>MAJOR </a:t>
            </a:r>
            <a:r>
              <a:rPr lang="en-US" sz="1600" dirty="0">
                <a:solidFill>
                  <a:srgbClr val="0A091B"/>
                </a:solidFill>
                <a:latin typeface="Roboto"/>
              </a:rPr>
              <a:t>version when you make incompatible API changes</a:t>
            </a:r>
          </a:p>
        </p:txBody>
      </p:sp>
      <p:sp>
        <p:nvSpPr>
          <p:cNvPr id="10" name="Speech Bubble: Rectangle with Corners Rounded 9">
            <a:extLst>
              <a:ext uri="{FF2B5EF4-FFF2-40B4-BE49-F238E27FC236}">
                <a16:creationId xmlns:a16="http://schemas.microsoft.com/office/drawing/2014/main" id="{C4976126-20CC-4A75-9310-B818BDA09118}"/>
              </a:ext>
            </a:extLst>
          </p:cNvPr>
          <p:cNvSpPr/>
          <p:nvPr/>
        </p:nvSpPr>
        <p:spPr>
          <a:xfrm>
            <a:off x="4374314" y="5172931"/>
            <a:ext cx="2405177" cy="1264815"/>
          </a:xfrm>
          <a:prstGeom prst="wedgeRoundRectCallout">
            <a:avLst>
              <a:gd name="adj1" fmla="val 29998"/>
              <a:gd name="adj2" fmla="val -80610"/>
              <a:gd name="adj3" fmla="val 16667"/>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12" name="TextBox 11">
            <a:extLst>
              <a:ext uri="{FF2B5EF4-FFF2-40B4-BE49-F238E27FC236}">
                <a16:creationId xmlns:a16="http://schemas.microsoft.com/office/drawing/2014/main" id="{0623BA7A-7D43-4C59-A2C9-41C6E0472661}"/>
              </a:ext>
            </a:extLst>
          </p:cNvPr>
          <p:cNvSpPr txBox="1"/>
          <p:nvPr/>
        </p:nvSpPr>
        <p:spPr>
          <a:xfrm>
            <a:off x="4441817" y="5261292"/>
            <a:ext cx="2337674" cy="1077218"/>
          </a:xfrm>
          <a:prstGeom prst="rect">
            <a:avLst/>
          </a:prstGeom>
          <a:noFill/>
        </p:spPr>
        <p:txBody>
          <a:bodyPr wrap="square" rtlCol="0">
            <a:spAutoFit/>
          </a:bodyPr>
          <a:lstStyle/>
          <a:p>
            <a:pPr defTabSz="914446"/>
            <a:r>
              <a:rPr lang="en-US" sz="1600" b="1" dirty="0">
                <a:solidFill>
                  <a:srgbClr val="0A091B"/>
                </a:solidFill>
                <a:latin typeface="Roboto"/>
              </a:rPr>
              <a:t>MINOR </a:t>
            </a:r>
            <a:r>
              <a:rPr lang="en-US" sz="1600" dirty="0">
                <a:solidFill>
                  <a:srgbClr val="0A091B"/>
                </a:solidFill>
                <a:latin typeface="Roboto"/>
              </a:rPr>
              <a:t>version when you add functionality in a backwards-compatible manner</a:t>
            </a:r>
          </a:p>
        </p:txBody>
      </p:sp>
      <p:sp>
        <p:nvSpPr>
          <p:cNvPr id="13" name="Speech Bubble: Rectangle with Corners Rounded 12">
            <a:extLst>
              <a:ext uri="{FF2B5EF4-FFF2-40B4-BE49-F238E27FC236}">
                <a16:creationId xmlns:a16="http://schemas.microsoft.com/office/drawing/2014/main" id="{505D0D7C-7A22-42DB-A348-F8FFCD6D5F43}"/>
              </a:ext>
            </a:extLst>
          </p:cNvPr>
          <p:cNvSpPr/>
          <p:nvPr/>
        </p:nvSpPr>
        <p:spPr>
          <a:xfrm>
            <a:off x="8947187" y="652064"/>
            <a:ext cx="2157771" cy="1145725"/>
          </a:xfrm>
          <a:prstGeom prst="wedgeRoundRectCallout">
            <a:avLst>
              <a:gd name="adj1" fmla="val -40987"/>
              <a:gd name="adj2" fmla="val 73366"/>
              <a:gd name="adj3" fmla="val 16667"/>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14" name="TextBox 13">
            <a:extLst>
              <a:ext uri="{FF2B5EF4-FFF2-40B4-BE49-F238E27FC236}">
                <a16:creationId xmlns:a16="http://schemas.microsoft.com/office/drawing/2014/main" id="{A266B353-AF33-4FAB-932A-DDFF5EFF8F67}"/>
              </a:ext>
            </a:extLst>
          </p:cNvPr>
          <p:cNvSpPr txBox="1"/>
          <p:nvPr/>
        </p:nvSpPr>
        <p:spPr>
          <a:xfrm>
            <a:off x="9014690" y="740426"/>
            <a:ext cx="2157770" cy="830997"/>
          </a:xfrm>
          <a:prstGeom prst="rect">
            <a:avLst/>
          </a:prstGeom>
          <a:noFill/>
        </p:spPr>
        <p:txBody>
          <a:bodyPr wrap="square" rtlCol="0">
            <a:spAutoFit/>
          </a:bodyPr>
          <a:lstStyle/>
          <a:p>
            <a:pPr defTabSz="914446"/>
            <a:r>
              <a:rPr lang="en-US" sz="1600" b="1" dirty="0">
                <a:solidFill>
                  <a:srgbClr val="0A091B"/>
                </a:solidFill>
                <a:latin typeface="Roboto"/>
              </a:rPr>
              <a:t>PATCH </a:t>
            </a:r>
            <a:r>
              <a:rPr lang="en-US" sz="1600" dirty="0">
                <a:solidFill>
                  <a:srgbClr val="0A091B"/>
                </a:solidFill>
                <a:latin typeface="Roboto"/>
              </a:rPr>
              <a:t>version when you make backwards-compatible bug fixes.</a:t>
            </a:r>
          </a:p>
        </p:txBody>
      </p:sp>
    </p:spTree>
    <p:extLst>
      <p:ext uri="{BB962C8B-B14F-4D97-AF65-F5344CB8AC3E}">
        <p14:creationId xmlns:p14="http://schemas.microsoft.com/office/powerpoint/2010/main" val="130462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38D160D-145D-4E16-A604-3C8B25CAA798}"/>
              </a:ext>
            </a:extLst>
          </p:cNvPr>
          <p:cNvSpPr>
            <a:spLocks noGrp="1"/>
          </p:cNvSpPr>
          <p:nvPr>
            <p:ph type="title"/>
          </p:nvPr>
        </p:nvSpPr>
        <p:spPr>
          <a:xfrm>
            <a:off x="609600" y="533341"/>
            <a:ext cx="6723078" cy="507831"/>
          </a:xfrm>
        </p:spPr>
        <p:txBody>
          <a:bodyPr/>
          <a:lstStyle/>
          <a:p>
            <a:r>
              <a:rPr lang="en-US" dirty="0"/>
              <a:t>NPM – </a:t>
            </a:r>
            <a:r>
              <a:rPr lang="en-US" dirty="0">
                <a:solidFill>
                  <a:srgbClr val="00B0F0"/>
                </a:solidFill>
              </a:rPr>
              <a:t>Popular Commands</a:t>
            </a:r>
          </a:p>
        </p:txBody>
      </p:sp>
      <p:sp>
        <p:nvSpPr>
          <p:cNvPr id="10" name="TextBox 9">
            <a:extLst>
              <a:ext uri="{FF2B5EF4-FFF2-40B4-BE49-F238E27FC236}">
                <a16:creationId xmlns:a16="http://schemas.microsoft.com/office/drawing/2014/main" id="{E236E045-6865-4821-A400-3A73E51E389D}"/>
              </a:ext>
            </a:extLst>
          </p:cNvPr>
          <p:cNvSpPr txBox="1"/>
          <p:nvPr/>
        </p:nvSpPr>
        <p:spPr>
          <a:xfrm>
            <a:off x="1710048" y="2350799"/>
            <a:ext cx="9500259" cy="2677656"/>
          </a:xfrm>
          <a:prstGeom prst="rect">
            <a:avLst/>
          </a:prstGeom>
          <a:noFill/>
        </p:spPr>
        <p:txBody>
          <a:bodyPr wrap="square" rtlCol="0">
            <a:spAutoFit/>
          </a:bodyPr>
          <a:lstStyle/>
          <a:p>
            <a:pPr defTabSz="914446"/>
            <a:r>
              <a:rPr lang="en-US" sz="2400" b="1" dirty="0" err="1">
                <a:solidFill>
                  <a:srgbClr val="0A091B"/>
                </a:solidFill>
                <a:latin typeface="Roboto Condensed"/>
              </a:rPr>
              <a:t>npm</a:t>
            </a:r>
            <a:r>
              <a:rPr lang="en-US" sz="2400" b="1" dirty="0">
                <a:solidFill>
                  <a:srgbClr val="0A091B"/>
                </a:solidFill>
                <a:latin typeface="Roboto Condensed"/>
              </a:rPr>
              <a:t> </a:t>
            </a:r>
            <a:r>
              <a:rPr lang="en-US" sz="2400" b="1" dirty="0" err="1">
                <a:solidFill>
                  <a:srgbClr val="0A091B"/>
                </a:solidFill>
                <a:latin typeface="Roboto Condensed"/>
              </a:rPr>
              <a:t>init</a:t>
            </a:r>
            <a:r>
              <a:rPr lang="en-US" sz="2400" b="1" dirty="0">
                <a:solidFill>
                  <a:srgbClr val="0A091B"/>
                </a:solidFill>
                <a:latin typeface="Roboto Condensed"/>
              </a:rPr>
              <a:t> – craft an empty solution</a:t>
            </a:r>
          </a:p>
          <a:p>
            <a:pPr defTabSz="914446"/>
            <a:r>
              <a:rPr lang="en-US" sz="2400" b="1" dirty="0" err="1">
                <a:solidFill>
                  <a:srgbClr val="00B0F0"/>
                </a:solidFill>
                <a:latin typeface="Roboto Condensed"/>
              </a:rPr>
              <a:t>npm</a:t>
            </a:r>
            <a:r>
              <a:rPr lang="en-US" sz="2400" b="1" dirty="0">
                <a:solidFill>
                  <a:srgbClr val="00B0F0"/>
                </a:solidFill>
                <a:latin typeface="Roboto Condensed"/>
              </a:rPr>
              <a:t> install – add new local/online package</a:t>
            </a:r>
          </a:p>
          <a:p>
            <a:pPr defTabSz="914446"/>
            <a:r>
              <a:rPr lang="en-US" sz="2400" b="1" dirty="0" err="1">
                <a:solidFill>
                  <a:srgbClr val="0A091B"/>
                </a:solidFill>
                <a:latin typeface="Roboto Condensed"/>
              </a:rPr>
              <a:t>npm</a:t>
            </a:r>
            <a:r>
              <a:rPr lang="en-US" sz="2400" b="1" dirty="0">
                <a:solidFill>
                  <a:srgbClr val="0A091B"/>
                </a:solidFill>
                <a:latin typeface="Roboto Condensed"/>
              </a:rPr>
              <a:t> install &lt;</a:t>
            </a:r>
            <a:r>
              <a:rPr lang="en-US" sz="2400" b="1" dirty="0" err="1">
                <a:solidFill>
                  <a:srgbClr val="0A091B"/>
                </a:solidFill>
                <a:latin typeface="Roboto Condensed"/>
              </a:rPr>
              <a:t>pkg</a:t>
            </a:r>
            <a:r>
              <a:rPr lang="en-US" sz="2400" b="1" dirty="0">
                <a:solidFill>
                  <a:srgbClr val="0A091B"/>
                </a:solidFill>
                <a:latin typeface="Roboto Condensed"/>
              </a:rPr>
              <a:t>&gt; --save-dev – add package for dev purposes</a:t>
            </a:r>
          </a:p>
          <a:p>
            <a:pPr defTabSz="914446"/>
            <a:r>
              <a:rPr lang="en-US" sz="2400" b="1" dirty="0" err="1">
                <a:solidFill>
                  <a:srgbClr val="00B0F0"/>
                </a:solidFill>
                <a:latin typeface="Roboto Condensed"/>
              </a:rPr>
              <a:t>npm</a:t>
            </a:r>
            <a:r>
              <a:rPr lang="en-US" sz="2400" b="1" dirty="0">
                <a:solidFill>
                  <a:srgbClr val="00B0F0"/>
                </a:solidFill>
                <a:latin typeface="Roboto Condensed"/>
              </a:rPr>
              <a:t> uninstall &lt;</a:t>
            </a:r>
            <a:r>
              <a:rPr lang="en-US" sz="2400" b="1" dirty="0" err="1">
                <a:solidFill>
                  <a:srgbClr val="00B0F0"/>
                </a:solidFill>
                <a:latin typeface="Roboto Condensed"/>
              </a:rPr>
              <a:t>pkg</a:t>
            </a:r>
            <a:r>
              <a:rPr lang="en-US" sz="2400" b="1" dirty="0">
                <a:solidFill>
                  <a:srgbClr val="00B0F0"/>
                </a:solidFill>
                <a:latin typeface="Roboto Condensed"/>
              </a:rPr>
              <a:t>&gt; --save – remove a package</a:t>
            </a:r>
          </a:p>
          <a:p>
            <a:pPr defTabSz="914446"/>
            <a:r>
              <a:rPr lang="en-US" sz="2400" b="1" dirty="0" err="1">
                <a:solidFill>
                  <a:srgbClr val="0A091B"/>
                </a:solidFill>
                <a:latin typeface="Roboto Condensed"/>
              </a:rPr>
              <a:t>npm</a:t>
            </a:r>
            <a:r>
              <a:rPr lang="en-US" sz="2400" b="1" dirty="0">
                <a:solidFill>
                  <a:srgbClr val="0A091B"/>
                </a:solidFill>
                <a:latin typeface="Roboto Condensed"/>
              </a:rPr>
              <a:t> start – run the application</a:t>
            </a:r>
          </a:p>
          <a:p>
            <a:pPr defTabSz="914446"/>
            <a:r>
              <a:rPr lang="en-US" sz="2400" b="1" dirty="0" err="1">
                <a:solidFill>
                  <a:srgbClr val="00B0F0"/>
                </a:solidFill>
                <a:latin typeface="Roboto Condensed"/>
              </a:rPr>
              <a:t>npm</a:t>
            </a:r>
            <a:r>
              <a:rPr lang="en-US" sz="2400" b="1" dirty="0">
                <a:solidFill>
                  <a:srgbClr val="00B0F0"/>
                </a:solidFill>
                <a:latin typeface="Roboto Condensed"/>
              </a:rPr>
              <a:t> test – test the application</a:t>
            </a:r>
          </a:p>
          <a:p>
            <a:pPr defTabSz="914446"/>
            <a:r>
              <a:rPr lang="en-US" sz="2400" b="1" dirty="0" err="1">
                <a:solidFill>
                  <a:srgbClr val="0A091B"/>
                </a:solidFill>
                <a:latin typeface="Roboto Condensed"/>
              </a:rPr>
              <a:t>npm</a:t>
            </a:r>
            <a:r>
              <a:rPr lang="en-US" sz="2400" b="1" dirty="0">
                <a:solidFill>
                  <a:srgbClr val="0A091B"/>
                </a:solidFill>
                <a:latin typeface="Roboto Condensed"/>
              </a:rPr>
              <a:t> publish [tag] – share your app/package with the world</a:t>
            </a:r>
          </a:p>
        </p:txBody>
      </p:sp>
    </p:spTree>
    <p:extLst>
      <p:ext uri="{BB962C8B-B14F-4D97-AF65-F5344CB8AC3E}">
        <p14:creationId xmlns:p14="http://schemas.microsoft.com/office/powerpoint/2010/main" val="1376358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8178" y="2546708"/>
            <a:ext cx="10002592" cy="913199"/>
          </a:xfrm>
          <a:prstGeom prst="rect">
            <a:avLst/>
          </a:prstGeom>
          <a:noFill/>
        </p:spPr>
        <p:txBody>
          <a:bodyPr wrap="square" rtlCol="0">
            <a:spAutoFit/>
          </a:bodyPr>
          <a:lstStyle/>
          <a:p>
            <a:pPr algn="ctr" defTabSz="914446"/>
            <a:r>
              <a:rPr lang="en-US" sz="5334" b="1" dirty="0">
                <a:solidFill>
                  <a:srgbClr val="00B0F0"/>
                </a:solidFill>
                <a:latin typeface="Roboto"/>
                <a:ea typeface="Roboto Condensed" panose="02000000000000000000" pitchFamily="2" charset="0"/>
                <a:cs typeface="Lato Semibold" panose="020F0502020204030203" pitchFamily="34" charset="0"/>
              </a:rPr>
              <a:t>Error Handling</a:t>
            </a:r>
          </a:p>
        </p:txBody>
      </p:sp>
      <p:sp>
        <p:nvSpPr>
          <p:cNvPr id="4" name="TextBox 3">
            <a:extLst>
              <a:ext uri="{FF2B5EF4-FFF2-40B4-BE49-F238E27FC236}">
                <a16:creationId xmlns:a16="http://schemas.microsoft.com/office/drawing/2014/main" id="{64976B81-82AE-4844-A2E3-0A9C9B4BE044}"/>
              </a:ext>
            </a:extLst>
          </p:cNvPr>
          <p:cNvSpPr txBox="1"/>
          <p:nvPr/>
        </p:nvSpPr>
        <p:spPr>
          <a:xfrm>
            <a:off x="86140" y="280493"/>
            <a:ext cx="2352261" cy="584775"/>
          </a:xfrm>
          <a:prstGeom prst="rect">
            <a:avLst/>
          </a:prstGeom>
          <a:noFill/>
        </p:spPr>
        <p:txBody>
          <a:bodyPr wrap="square" rtlCol="0">
            <a:spAutoFit/>
          </a:bodyPr>
          <a:lstStyle/>
          <a:p>
            <a:pPr defTabSz="914446"/>
            <a:r>
              <a:rPr lang="en-US" sz="3200" b="1" dirty="0">
                <a:solidFill>
                  <a:srgbClr val="0A091B"/>
                </a:solidFill>
                <a:latin typeface="Roboto"/>
                <a:ea typeface="Roboto Condensed" panose="02000000000000000000" pitchFamily="2" charset="0"/>
                <a:cs typeface="Lato Semibold" panose="020F0502020204030203" pitchFamily="34" charset="0"/>
              </a:rPr>
              <a:t>Section</a:t>
            </a:r>
          </a:p>
        </p:txBody>
      </p:sp>
    </p:spTree>
    <p:extLst>
      <p:ext uri="{BB962C8B-B14F-4D97-AF65-F5344CB8AC3E}">
        <p14:creationId xmlns:p14="http://schemas.microsoft.com/office/powerpoint/2010/main" val="1989089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FEF5D6-77CD-490B-9B5A-41FF6407EB1A}"/>
              </a:ext>
            </a:extLst>
          </p:cNvPr>
          <p:cNvSpPr>
            <a:spLocks noGrp="1"/>
          </p:cNvSpPr>
          <p:nvPr>
            <p:ph type="title"/>
          </p:nvPr>
        </p:nvSpPr>
        <p:spPr>
          <a:xfrm>
            <a:off x="678793" y="201875"/>
            <a:ext cx="7330090" cy="568545"/>
          </a:xfrm>
        </p:spPr>
        <p:txBody>
          <a:bodyPr/>
          <a:lstStyle/>
          <a:p>
            <a:br>
              <a:rPr lang="en-US" dirty="0"/>
            </a:br>
            <a:r>
              <a:rPr lang="en-US" dirty="0">
                <a:solidFill>
                  <a:srgbClr val="00B0F0"/>
                </a:solidFill>
              </a:rPr>
              <a:t>The Ultimate Goals Of </a:t>
            </a:r>
            <a:r>
              <a:rPr lang="en-US" dirty="0"/>
              <a:t>Error Handling</a:t>
            </a:r>
            <a:endParaRPr lang="en-US" dirty="0">
              <a:solidFill>
                <a:srgbClr val="00B0F0"/>
              </a:solidFill>
            </a:endParaRPr>
          </a:p>
        </p:txBody>
      </p:sp>
      <p:grpSp>
        <p:nvGrpSpPr>
          <p:cNvPr id="22" name="Group 21">
            <a:extLst>
              <a:ext uri="{FF2B5EF4-FFF2-40B4-BE49-F238E27FC236}">
                <a16:creationId xmlns:a16="http://schemas.microsoft.com/office/drawing/2014/main" id="{6EFFD2B4-DA76-4734-8517-AB3D80F406A8}"/>
              </a:ext>
            </a:extLst>
          </p:cNvPr>
          <p:cNvGrpSpPr/>
          <p:nvPr/>
        </p:nvGrpSpPr>
        <p:grpSpPr>
          <a:xfrm>
            <a:off x="1372287" y="2474784"/>
            <a:ext cx="3048000" cy="2508944"/>
            <a:chOff x="3543298" y="936025"/>
            <a:chExt cx="4571999" cy="3763417"/>
          </a:xfrm>
        </p:grpSpPr>
        <p:sp>
          <p:nvSpPr>
            <p:cNvPr id="23" name="TextBox 22">
              <a:extLst>
                <a:ext uri="{FF2B5EF4-FFF2-40B4-BE49-F238E27FC236}">
                  <a16:creationId xmlns:a16="http://schemas.microsoft.com/office/drawing/2014/main" id="{B05F6F68-196F-49C7-8315-C45C7F803CC3}"/>
                </a:ext>
              </a:extLst>
            </p:cNvPr>
            <p:cNvSpPr txBox="1"/>
            <p:nvPr/>
          </p:nvSpPr>
          <p:spPr>
            <a:xfrm>
              <a:off x="3543299" y="936025"/>
              <a:ext cx="2476503" cy="1908312"/>
            </a:xfrm>
            <a:prstGeom prst="rect">
              <a:avLst/>
            </a:prstGeom>
            <a:noFill/>
          </p:spPr>
          <p:txBody>
            <a:bodyPr wrap="square" rtlCol="0">
              <a:spAutoFit/>
            </a:bodyPr>
            <a:lstStyle/>
            <a:p>
              <a:pPr defTabSz="914446"/>
              <a:r>
                <a:rPr lang="en-US" sz="7667" b="1" dirty="0">
                  <a:solidFill>
                    <a:srgbClr val="00B0F0"/>
                  </a:solidFill>
                  <a:latin typeface="Roboto Condensed"/>
                </a:rPr>
                <a:t>01</a:t>
              </a:r>
              <a:endParaRPr lang="uk-UA" sz="7667" b="1" dirty="0">
                <a:solidFill>
                  <a:srgbClr val="00B0F0"/>
                </a:solidFill>
                <a:latin typeface="+mj-lt"/>
              </a:endParaRPr>
            </a:p>
          </p:txBody>
        </p:sp>
        <p:sp>
          <p:nvSpPr>
            <p:cNvPr id="24" name="TextBox 23">
              <a:extLst>
                <a:ext uri="{FF2B5EF4-FFF2-40B4-BE49-F238E27FC236}">
                  <a16:creationId xmlns:a16="http://schemas.microsoft.com/office/drawing/2014/main" id="{C5820439-BD3C-4D13-830D-D5C7A8CA8442}"/>
                </a:ext>
              </a:extLst>
            </p:cNvPr>
            <p:cNvSpPr txBox="1"/>
            <p:nvPr/>
          </p:nvSpPr>
          <p:spPr>
            <a:xfrm>
              <a:off x="3543298" y="2898948"/>
              <a:ext cx="4571998" cy="1800494"/>
            </a:xfrm>
            <a:prstGeom prst="rect">
              <a:avLst/>
            </a:prstGeom>
            <a:noFill/>
          </p:spPr>
          <p:txBody>
            <a:bodyPr wrap="square" rtlCol="0">
              <a:spAutoFit/>
            </a:bodyPr>
            <a:lstStyle/>
            <a:p>
              <a:pPr defTabSz="914446"/>
              <a:r>
                <a:rPr lang="en-US" sz="2400" dirty="0">
                  <a:solidFill>
                    <a:srgbClr val="0A091B"/>
                  </a:solidFill>
                  <a:latin typeface="Roboto Condensed"/>
                </a:rPr>
                <a:t>Visibility through operational dashboard</a:t>
              </a:r>
              <a:endParaRPr lang="uk-UA" sz="2400" dirty="0">
                <a:solidFill>
                  <a:srgbClr val="0A091B"/>
                </a:solidFill>
                <a:latin typeface="+mj-lt"/>
              </a:endParaRPr>
            </a:p>
          </p:txBody>
        </p:sp>
        <p:sp>
          <p:nvSpPr>
            <p:cNvPr id="25" name="TextBox 24">
              <a:extLst>
                <a:ext uri="{FF2B5EF4-FFF2-40B4-BE49-F238E27FC236}">
                  <a16:creationId xmlns:a16="http://schemas.microsoft.com/office/drawing/2014/main" id="{DF6C81EB-7C20-43F5-A7F9-0A6017F1E85A}"/>
                </a:ext>
              </a:extLst>
            </p:cNvPr>
            <p:cNvSpPr txBox="1"/>
            <p:nvPr/>
          </p:nvSpPr>
          <p:spPr>
            <a:xfrm>
              <a:off x="3543299" y="3199031"/>
              <a:ext cx="4571998" cy="446181"/>
            </a:xfrm>
            <a:prstGeom prst="rect">
              <a:avLst/>
            </a:prstGeom>
            <a:noFill/>
          </p:spPr>
          <p:txBody>
            <a:bodyPr wrap="square" rtlCol="0">
              <a:spAutoFit/>
            </a:bodyPr>
            <a:lstStyle/>
            <a:p>
              <a:pPr defTabSz="914446"/>
              <a:endParaRPr lang="uk-UA" sz="1333" dirty="0">
                <a:solidFill>
                  <a:srgbClr val="858591"/>
                </a:solidFill>
                <a:latin typeface="Roboto"/>
              </a:endParaRPr>
            </a:p>
          </p:txBody>
        </p:sp>
      </p:grpSp>
      <p:grpSp>
        <p:nvGrpSpPr>
          <p:cNvPr id="26" name="Group 25">
            <a:extLst>
              <a:ext uri="{FF2B5EF4-FFF2-40B4-BE49-F238E27FC236}">
                <a16:creationId xmlns:a16="http://schemas.microsoft.com/office/drawing/2014/main" id="{87A7406B-AD2E-46B4-87C8-FA74AFCB3DFD}"/>
              </a:ext>
            </a:extLst>
          </p:cNvPr>
          <p:cNvGrpSpPr/>
          <p:nvPr/>
        </p:nvGrpSpPr>
        <p:grpSpPr>
          <a:xfrm>
            <a:off x="4723716" y="2474784"/>
            <a:ext cx="3180063" cy="1815915"/>
            <a:chOff x="3350743" y="936025"/>
            <a:chExt cx="4770094" cy="2723874"/>
          </a:xfrm>
        </p:grpSpPr>
        <p:sp>
          <p:nvSpPr>
            <p:cNvPr id="27" name="TextBox 26">
              <a:extLst>
                <a:ext uri="{FF2B5EF4-FFF2-40B4-BE49-F238E27FC236}">
                  <a16:creationId xmlns:a16="http://schemas.microsoft.com/office/drawing/2014/main" id="{2A909BBA-12F5-42D6-8564-68899DC14AC5}"/>
                </a:ext>
              </a:extLst>
            </p:cNvPr>
            <p:cNvSpPr txBox="1"/>
            <p:nvPr/>
          </p:nvSpPr>
          <p:spPr>
            <a:xfrm>
              <a:off x="3543299" y="936025"/>
              <a:ext cx="2244241" cy="1908313"/>
            </a:xfrm>
            <a:prstGeom prst="rect">
              <a:avLst/>
            </a:prstGeom>
            <a:noFill/>
          </p:spPr>
          <p:txBody>
            <a:bodyPr wrap="square" rtlCol="0">
              <a:spAutoFit/>
            </a:bodyPr>
            <a:lstStyle/>
            <a:p>
              <a:pPr defTabSz="914446"/>
              <a:r>
                <a:rPr lang="en-US" sz="7667" b="1" dirty="0">
                  <a:solidFill>
                    <a:srgbClr val="00B0F0"/>
                  </a:solidFill>
                  <a:latin typeface="Roboto Condensed"/>
                </a:rPr>
                <a:t>0</a:t>
              </a:r>
              <a:r>
                <a:rPr lang="ru-RU" sz="7667" b="1" dirty="0">
                  <a:solidFill>
                    <a:srgbClr val="00B0F0"/>
                  </a:solidFill>
                  <a:latin typeface="+mj-lt"/>
                </a:rPr>
                <a:t>2</a:t>
              </a:r>
              <a:endParaRPr lang="uk-UA" sz="7667" b="1" dirty="0">
                <a:solidFill>
                  <a:srgbClr val="00B0F0"/>
                </a:solidFill>
                <a:latin typeface="+mj-lt"/>
              </a:endParaRPr>
            </a:p>
          </p:txBody>
        </p:sp>
        <p:sp>
          <p:nvSpPr>
            <p:cNvPr id="28" name="TextBox 27">
              <a:extLst>
                <a:ext uri="{FF2B5EF4-FFF2-40B4-BE49-F238E27FC236}">
                  <a16:creationId xmlns:a16="http://schemas.microsoft.com/office/drawing/2014/main" id="{C50C14DC-A7BB-42A9-B61F-DB09C5D243E2}"/>
                </a:ext>
              </a:extLst>
            </p:cNvPr>
            <p:cNvSpPr txBox="1"/>
            <p:nvPr/>
          </p:nvSpPr>
          <p:spPr>
            <a:xfrm>
              <a:off x="3350743" y="2967401"/>
              <a:ext cx="4770094" cy="692498"/>
            </a:xfrm>
            <a:prstGeom prst="rect">
              <a:avLst/>
            </a:prstGeom>
            <a:noFill/>
          </p:spPr>
          <p:txBody>
            <a:bodyPr wrap="square" rtlCol="0">
              <a:spAutoFit/>
            </a:bodyPr>
            <a:lstStyle/>
            <a:p>
              <a:pPr defTabSz="914446"/>
              <a:r>
                <a:rPr lang="en-US" sz="2400" dirty="0">
                  <a:solidFill>
                    <a:srgbClr val="0A091B"/>
                  </a:solidFill>
                  <a:latin typeface="Roboto Condensed"/>
                </a:rPr>
                <a:t>Optimized API results</a:t>
              </a:r>
              <a:endParaRPr lang="uk-UA" sz="2400" dirty="0">
                <a:solidFill>
                  <a:srgbClr val="0A091B"/>
                </a:solidFill>
                <a:latin typeface="+mj-lt"/>
              </a:endParaRPr>
            </a:p>
          </p:txBody>
        </p:sp>
      </p:grpSp>
      <p:grpSp>
        <p:nvGrpSpPr>
          <p:cNvPr id="30" name="Group 29">
            <a:extLst>
              <a:ext uri="{FF2B5EF4-FFF2-40B4-BE49-F238E27FC236}">
                <a16:creationId xmlns:a16="http://schemas.microsoft.com/office/drawing/2014/main" id="{6EB5FA51-C7E4-406F-9C06-B3C3D418C47F}"/>
              </a:ext>
            </a:extLst>
          </p:cNvPr>
          <p:cNvGrpSpPr/>
          <p:nvPr/>
        </p:nvGrpSpPr>
        <p:grpSpPr>
          <a:xfrm>
            <a:off x="8331887" y="2474783"/>
            <a:ext cx="3047999" cy="1815915"/>
            <a:chOff x="3543299" y="936025"/>
            <a:chExt cx="4571998" cy="2723872"/>
          </a:xfrm>
        </p:grpSpPr>
        <p:sp>
          <p:nvSpPr>
            <p:cNvPr id="31" name="TextBox 30">
              <a:extLst>
                <a:ext uri="{FF2B5EF4-FFF2-40B4-BE49-F238E27FC236}">
                  <a16:creationId xmlns:a16="http://schemas.microsoft.com/office/drawing/2014/main" id="{70A445CB-87B2-4186-9715-F0DA5E7974CF}"/>
                </a:ext>
              </a:extLst>
            </p:cNvPr>
            <p:cNvSpPr txBox="1"/>
            <p:nvPr/>
          </p:nvSpPr>
          <p:spPr>
            <a:xfrm>
              <a:off x="3543299" y="936025"/>
              <a:ext cx="2095495" cy="1908312"/>
            </a:xfrm>
            <a:prstGeom prst="rect">
              <a:avLst/>
            </a:prstGeom>
            <a:noFill/>
          </p:spPr>
          <p:txBody>
            <a:bodyPr wrap="square" rtlCol="0">
              <a:spAutoFit/>
            </a:bodyPr>
            <a:lstStyle/>
            <a:p>
              <a:pPr defTabSz="914446"/>
              <a:r>
                <a:rPr lang="en-US" sz="7667" b="1" dirty="0">
                  <a:solidFill>
                    <a:srgbClr val="00B0F0"/>
                  </a:solidFill>
                  <a:latin typeface="Roboto Condensed"/>
                </a:rPr>
                <a:t>0</a:t>
              </a:r>
              <a:r>
                <a:rPr lang="ru-RU" sz="7667" b="1" dirty="0">
                  <a:solidFill>
                    <a:srgbClr val="00B0F0"/>
                  </a:solidFill>
                  <a:latin typeface="+mj-lt"/>
                </a:rPr>
                <a:t>3</a:t>
              </a:r>
              <a:endParaRPr lang="uk-UA" sz="7667" b="1" dirty="0">
                <a:solidFill>
                  <a:srgbClr val="00B0F0"/>
                </a:solidFill>
                <a:latin typeface="+mj-lt"/>
              </a:endParaRPr>
            </a:p>
          </p:txBody>
        </p:sp>
        <p:sp>
          <p:nvSpPr>
            <p:cNvPr id="32" name="TextBox 31">
              <a:extLst>
                <a:ext uri="{FF2B5EF4-FFF2-40B4-BE49-F238E27FC236}">
                  <a16:creationId xmlns:a16="http://schemas.microsoft.com/office/drawing/2014/main" id="{C55DE469-35C1-4D81-8214-C8E3792FC3E4}"/>
                </a:ext>
              </a:extLst>
            </p:cNvPr>
            <p:cNvSpPr txBox="1"/>
            <p:nvPr/>
          </p:nvSpPr>
          <p:spPr>
            <a:xfrm>
              <a:off x="3543299" y="2967400"/>
              <a:ext cx="4571998" cy="692497"/>
            </a:xfrm>
            <a:prstGeom prst="rect">
              <a:avLst/>
            </a:prstGeom>
            <a:noFill/>
          </p:spPr>
          <p:txBody>
            <a:bodyPr wrap="square" rtlCol="0">
              <a:spAutoFit/>
            </a:bodyPr>
            <a:lstStyle/>
            <a:p>
              <a:pPr defTabSz="914446"/>
              <a:r>
                <a:rPr lang="en-US" sz="2400" dirty="0">
                  <a:solidFill>
                    <a:srgbClr val="0A091B"/>
                  </a:solidFill>
                  <a:latin typeface="Roboto Condensed"/>
                </a:rPr>
                <a:t>Maximum uptime</a:t>
              </a:r>
              <a:endParaRPr lang="uk-UA" sz="2400" dirty="0">
                <a:solidFill>
                  <a:srgbClr val="0A091B"/>
                </a:solidFill>
                <a:latin typeface="+mj-lt"/>
              </a:endParaRPr>
            </a:p>
          </p:txBody>
        </p:sp>
      </p:grpSp>
    </p:spTree>
    <p:extLst>
      <p:ext uri="{BB962C8B-B14F-4D97-AF65-F5344CB8AC3E}">
        <p14:creationId xmlns:p14="http://schemas.microsoft.com/office/powerpoint/2010/main" val="3463940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FEF5D6-77CD-490B-9B5A-41FF6407EB1A}"/>
              </a:ext>
            </a:extLst>
          </p:cNvPr>
          <p:cNvSpPr>
            <a:spLocks noGrp="1"/>
          </p:cNvSpPr>
          <p:nvPr>
            <p:ph type="title"/>
          </p:nvPr>
        </p:nvSpPr>
        <p:spPr>
          <a:xfrm>
            <a:off x="584199" y="380941"/>
            <a:ext cx="6263168" cy="507831"/>
          </a:xfrm>
        </p:spPr>
        <p:txBody>
          <a:bodyPr/>
          <a:lstStyle/>
          <a:p>
            <a:r>
              <a:rPr lang="en-US" dirty="0"/>
              <a:t>Error Handling </a:t>
            </a:r>
            <a:r>
              <a:rPr lang="en-US" dirty="0">
                <a:solidFill>
                  <a:schemeClr val="accent1"/>
                </a:solidFill>
              </a:rPr>
              <a:t>Typical</a:t>
            </a:r>
            <a:r>
              <a:rPr lang="en-US" dirty="0"/>
              <a:t> </a:t>
            </a:r>
            <a:r>
              <a:rPr lang="en-US" dirty="0">
                <a:solidFill>
                  <a:srgbClr val="00B0F0"/>
                </a:solidFill>
              </a:rPr>
              <a:t>Flow</a:t>
            </a:r>
          </a:p>
        </p:txBody>
      </p:sp>
      <p:pic>
        <p:nvPicPr>
          <p:cNvPr id="3" name="Picture 2" descr="A screenshot of a cell phone&#10;&#10;Description generated with very high confidence">
            <a:extLst>
              <a:ext uri="{FF2B5EF4-FFF2-40B4-BE49-F238E27FC236}">
                <a16:creationId xmlns:a16="http://schemas.microsoft.com/office/drawing/2014/main" id="{D074E9D6-EF01-424F-ADB1-26778BCDB87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37837" b="18635"/>
          <a:stretch/>
        </p:blipFill>
        <p:spPr>
          <a:xfrm>
            <a:off x="584199" y="827217"/>
            <a:ext cx="10503908" cy="5892292"/>
          </a:xfrm>
          <a:prstGeom prst="rect">
            <a:avLst/>
          </a:prstGeom>
        </p:spPr>
      </p:pic>
    </p:spTree>
    <p:extLst>
      <p:ext uri="{BB962C8B-B14F-4D97-AF65-F5344CB8AC3E}">
        <p14:creationId xmlns:p14="http://schemas.microsoft.com/office/powerpoint/2010/main" val="3687879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FEF5D6-77CD-490B-9B5A-41FF6407EB1A}"/>
              </a:ext>
            </a:extLst>
          </p:cNvPr>
          <p:cNvSpPr>
            <a:spLocks noGrp="1"/>
          </p:cNvSpPr>
          <p:nvPr>
            <p:ph type="title"/>
          </p:nvPr>
        </p:nvSpPr>
        <p:spPr>
          <a:xfrm>
            <a:off x="584199" y="380941"/>
            <a:ext cx="6263168" cy="507831"/>
          </a:xfrm>
        </p:spPr>
        <p:txBody>
          <a:bodyPr/>
          <a:lstStyle/>
          <a:p>
            <a:r>
              <a:rPr lang="en-US" dirty="0"/>
              <a:t>Throwing </a:t>
            </a:r>
            <a:r>
              <a:rPr lang="en-US" dirty="0">
                <a:solidFill>
                  <a:schemeClr val="accent1"/>
                </a:solidFill>
              </a:rPr>
              <a:t>Errors</a:t>
            </a:r>
            <a:endParaRPr lang="en-US" dirty="0">
              <a:solidFill>
                <a:srgbClr val="00B0F0"/>
              </a:solidFill>
            </a:endParaRPr>
          </a:p>
        </p:txBody>
      </p:sp>
      <p:pic>
        <p:nvPicPr>
          <p:cNvPr id="3" name="Picture 2" descr="A screenshot of a cell phone&#10;&#10;Description generated with very high confidence">
            <a:extLst>
              <a:ext uri="{FF2B5EF4-FFF2-40B4-BE49-F238E27FC236}">
                <a16:creationId xmlns:a16="http://schemas.microsoft.com/office/drawing/2014/main" id="{D074E9D6-EF01-424F-ADB1-26778BCDB87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37837" b="18635"/>
          <a:stretch/>
        </p:blipFill>
        <p:spPr>
          <a:xfrm>
            <a:off x="584199" y="827217"/>
            <a:ext cx="10503908" cy="5892292"/>
          </a:xfrm>
          <a:prstGeom prst="rect">
            <a:avLst/>
          </a:prstGeom>
        </p:spPr>
      </p:pic>
      <p:sp>
        <p:nvSpPr>
          <p:cNvPr id="8" name="Speech Bubble: Rectangle with Corners Rounded 7">
            <a:extLst>
              <a:ext uri="{FF2B5EF4-FFF2-40B4-BE49-F238E27FC236}">
                <a16:creationId xmlns:a16="http://schemas.microsoft.com/office/drawing/2014/main" id="{C704AC04-B3A3-4C8D-9150-8AC47C5935E5}"/>
              </a:ext>
            </a:extLst>
          </p:cNvPr>
          <p:cNvSpPr/>
          <p:nvPr/>
        </p:nvSpPr>
        <p:spPr>
          <a:xfrm>
            <a:off x="7555675" y="138491"/>
            <a:ext cx="4514763" cy="3405695"/>
          </a:xfrm>
          <a:prstGeom prst="wedgeRoundRectCallout">
            <a:avLst>
              <a:gd name="adj1" fmla="val -56151"/>
              <a:gd name="adj2" fmla="val 26184"/>
              <a:gd name="adj3" fmla="val 16667"/>
            </a:avLst>
          </a:prstGeom>
          <a:solidFill>
            <a:schemeClr val="bg2"/>
          </a:solid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2" name="TextBox 1">
            <a:extLst>
              <a:ext uri="{FF2B5EF4-FFF2-40B4-BE49-F238E27FC236}">
                <a16:creationId xmlns:a16="http://schemas.microsoft.com/office/drawing/2014/main" id="{DC9E8DC0-EFB4-4866-9668-854B43E98F68}"/>
              </a:ext>
            </a:extLst>
          </p:cNvPr>
          <p:cNvSpPr txBox="1"/>
          <p:nvPr/>
        </p:nvSpPr>
        <p:spPr>
          <a:xfrm>
            <a:off x="7634176" y="827217"/>
            <a:ext cx="4514763" cy="2308324"/>
          </a:xfrm>
          <a:prstGeom prst="rect">
            <a:avLst/>
          </a:prstGeom>
          <a:noFill/>
        </p:spPr>
        <p:txBody>
          <a:bodyPr wrap="square" rtlCol="0">
            <a:spAutoFit/>
          </a:bodyPr>
          <a:lstStyle/>
          <a:p>
            <a:pPr defTabSz="914446"/>
            <a:r>
              <a:rPr lang="en-US" sz="1600" i="1" dirty="0" err="1">
                <a:solidFill>
                  <a:srgbClr val="0A091B"/>
                </a:solidFill>
                <a:latin typeface="Roboto"/>
              </a:rPr>
              <a:t>const</a:t>
            </a:r>
            <a:r>
              <a:rPr lang="en-US" sz="1600" i="1" dirty="0">
                <a:solidFill>
                  <a:srgbClr val="0A091B"/>
                </a:solidFill>
                <a:latin typeface="Roboto"/>
              </a:rPr>
              <a:t> user = await </a:t>
            </a:r>
            <a:r>
              <a:rPr lang="en-US" sz="1600" i="1" dirty="0" err="1">
                <a:solidFill>
                  <a:srgbClr val="0A091B"/>
                </a:solidFill>
                <a:latin typeface="Roboto"/>
              </a:rPr>
              <a:t>logIn</a:t>
            </a:r>
            <a:r>
              <a:rPr lang="en-US" sz="1600" i="1" dirty="0">
                <a:solidFill>
                  <a:srgbClr val="0A091B"/>
                </a:solidFill>
                <a:latin typeface="Roboto"/>
              </a:rPr>
              <a:t>("username", "password");</a:t>
            </a:r>
          </a:p>
          <a:p>
            <a:pPr defTabSz="914446"/>
            <a:endParaRPr lang="en-US" sz="1600" i="1" dirty="0">
              <a:solidFill>
                <a:srgbClr val="0A091B"/>
              </a:solidFill>
              <a:latin typeface="Roboto"/>
            </a:endParaRPr>
          </a:p>
          <a:p>
            <a:pPr defTabSz="914446"/>
            <a:r>
              <a:rPr lang="en-US" sz="1600" i="1" dirty="0">
                <a:solidFill>
                  <a:srgbClr val="0A091B"/>
                </a:solidFill>
                <a:latin typeface="Roboto"/>
              </a:rPr>
              <a:t>if(!user){</a:t>
            </a:r>
          </a:p>
          <a:p>
            <a:pPr defTabSz="914446"/>
            <a:r>
              <a:rPr lang="en-US" sz="1600" b="1" i="1" dirty="0">
                <a:solidFill>
                  <a:srgbClr val="0A091B"/>
                </a:solidFill>
                <a:latin typeface="Roboto"/>
              </a:rPr>
              <a:t>  throw new </a:t>
            </a:r>
            <a:r>
              <a:rPr lang="en-US" sz="1600" b="1" i="1" dirty="0" err="1">
                <a:solidFill>
                  <a:srgbClr val="0A091B"/>
                </a:solidFill>
                <a:latin typeface="Roboto"/>
              </a:rPr>
              <a:t>appError</a:t>
            </a:r>
            <a:r>
              <a:rPr lang="en-US" sz="1600" i="1" dirty="0">
                <a:solidFill>
                  <a:srgbClr val="0A091B"/>
                </a:solidFill>
                <a:latin typeface="Roboto"/>
              </a:rPr>
              <a:t>('</a:t>
            </a:r>
            <a:r>
              <a:rPr lang="en-US" sz="1600" i="1" dirty="0" err="1">
                <a:solidFill>
                  <a:srgbClr val="0A091B"/>
                </a:solidFill>
                <a:latin typeface="Roboto"/>
              </a:rPr>
              <a:t>userDoesntExist</a:t>
            </a:r>
            <a:r>
              <a:rPr lang="en-US" sz="1600" i="1" dirty="0">
                <a:solidFill>
                  <a:srgbClr val="0A091B"/>
                </a:solidFill>
                <a:latin typeface="Roboto"/>
              </a:rPr>
              <a:t>', 400, </a:t>
            </a:r>
          </a:p>
          <a:p>
            <a:pPr defTabSz="914446"/>
            <a:r>
              <a:rPr lang="en-US" sz="1600" i="1" dirty="0">
                <a:solidFill>
                  <a:srgbClr val="0A091B"/>
                </a:solidFill>
                <a:latin typeface="Roboto"/>
              </a:rPr>
              <a:t>    '</a:t>
            </a:r>
            <a:r>
              <a:rPr lang="en-US" sz="1600" i="1" dirty="0" err="1">
                <a:solidFill>
                  <a:srgbClr val="0A091B"/>
                </a:solidFill>
                <a:latin typeface="Roboto"/>
              </a:rPr>
              <a:t>Couldnt</a:t>
            </a:r>
            <a:r>
              <a:rPr lang="en-US" sz="1600" i="1" dirty="0">
                <a:solidFill>
                  <a:srgbClr val="0A091B"/>
                </a:solidFill>
                <a:latin typeface="Roboto"/>
              </a:rPr>
              <a:t> find the user when trying to get   products', true);</a:t>
            </a:r>
          </a:p>
          <a:p>
            <a:pPr defTabSz="914446"/>
            <a:r>
              <a:rPr lang="en-US" sz="1600" i="1" dirty="0">
                <a:solidFill>
                  <a:srgbClr val="0A091B"/>
                </a:solidFill>
                <a:latin typeface="Roboto"/>
              </a:rPr>
              <a:t>}</a:t>
            </a:r>
          </a:p>
          <a:p>
            <a:pPr algn="ctr" defTabSz="914446"/>
            <a:endParaRPr lang="en-US" sz="1600" i="1" dirty="0">
              <a:solidFill>
                <a:srgbClr val="0A091B"/>
              </a:solidFill>
              <a:latin typeface="Roboto"/>
            </a:endParaRPr>
          </a:p>
        </p:txBody>
      </p:sp>
      <p:sp>
        <p:nvSpPr>
          <p:cNvPr id="7" name="Multiplication Sign 6">
            <a:extLst>
              <a:ext uri="{FF2B5EF4-FFF2-40B4-BE49-F238E27FC236}">
                <a16:creationId xmlns:a16="http://schemas.microsoft.com/office/drawing/2014/main" id="{3437D7F6-E9D6-4B0C-8C25-B5ABECE33CEF}"/>
              </a:ext>
            </a:extLst>
          </p:cNvPr>
          <p:cNvSpPr/>
          <p:nvPr/>
        </p:nvSpPr>
        <p:spPr>
          <a:xfrm>
            <a:off x="11460837" y="-62951"/>
            <a:ext cx="609600" cy="609600"/>
          </a:xfrm>
          <a:prstGeom prst="mathMultiply">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Tree>
    <p:extLst>
      <p:ext uri="{BB962C8B-B14F-4D97-AF65-F5344CB8AC3E}">
        <p14:creationId xmlns:p14="http://schemas.microsoft.com/office/powerpoint/2010/main" val="635785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277600" y="6048457"/>
            <a:ext cx="1155700" cy="636071"/>
          </a:xfrm>
          <a:prstGeom prst="rect">
            <a:avLst/>
          </a:prstGeom>
        </p:spPr>
        <p:txBody>
          <a:bodyPr/>
          <a:lstStyle/>
          <a:p>
            <a:pPr defTabSz="914446"/>
            <a:r>
              <a:rPr lang="en-US">
                <a:solidFill>
                  <a:srgbClr val="0A091B"/>
                </a:solidFill>
                <a:latin typeface="Roboto"/>
              </a:rPr>
              <a:t>page</a:t>
            </a:r>
          </a:p>
          <a:p>
            <a:pPr defTabSz="914446"/>
            <a:r>
              <a:rPr lang="en-US">
                <a:solidFill>
                  <a:srgbClr val="0A091B"/>
                </a:solidFill>
                <a:latin typeface="Roboto"/>
              </a:rPr>
              <a:t>0</a:t>
            </a:r>
            <a:fld id="{37D409AB-2201-4E18-8A34-C31753AD9B06}" type="slidenum">
              <a:rPr>
                <a:solidFill>
                  <a:srgbClr val="0A091B"/>
                </a:solidFill>
                <a:latin typeface="Roboto"/>
              </a:rPr>
              <a:pPr defTabSz="914446"/>
              <a:t>8</a:t>
            </a:fld>
            <a:endParaRPr>
              <a:solidFill>
                <a:srgbClr val="0A091B"/>
              </a:solidFill>
              <a:latin typeface="Roboto"/>
            </a:endParaRPr>
          </a:p>
        </p:txBody>
      </p:sp>
      <p:sp>
        <p:nvSpPr>
          <p:cNvPr id="4" name="Rectangle 3"/>
          <p:cNvSpPr/>
          <p:nvPr/>
        </p:nvSpPr>
        <p:spPr>
          <a:xfrm>
            <a:off x="0" y="1600200"/>
            <a:ext cx="12192000" cy="36576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graphicFrame>
        <p:nvGraphicFramePr>
          <p:cNvPr id="5" name="Chart 4"/>
          <p:cNvGraphicFramePr/>
          <p:nvPr>
            <p:extLst>
              <p:ext uri="{D42A27DB-BD31-4B8C-83A1-F6EECF244321}">
                <p14:modId xmlns:p14="http://schemas.microsoft.com/office/powerpoint/2010/main" val="1857210138"/>
              </p:ext>
            </p:extLst>
          </p:nvPr>
        </p:nvGraphicFramePr>
        <p:xfrm>
          <a:off x="398206" y="2006600"/>
          <a:ext cx="5037394" cy="3004106"/>
        </p:xfrm>
        <a:graphic>
          <a:graphicData uri="http://schemas.openxmlformats.org/drawingml/2006/chart">
            <c:chart xmlns:c="http://schemas.openxmlformats.org/drawingml/2006/chart" xmlns:r="http://schemas.openxmlformats.org/officeDocument/2006/relationships" r:id="rId3"/>
          </a:graphicData>
        </a:graphic>
      </p:graphicFrame>
      <p:grpSp>
        <p:nvGrpSpPr>
          <p:cNvPr id="19" name="Group 18"/>
          <p:cNvGrpSpPr/>
          <p:nvPr/>
        </p:nvGrpSpPr>
        <p:grpSpPr>
          <a:xfrm>
            <a:off x="6096000" y="2157708"/>
            <a:ext cx="5181600" cy="461665"/>
            <a:chOff x="9144000" y="3236565"/>
            <a:chExt cx="7772400" cy="692498"/>
          </a:xfrm>
        </p:grpSpPr>
        <p:sp>
          <p:nvSpPr>
            <p:cNvPr id="6" name="Rectangle 5"/>
            <p:cNvSpPr/>
            <p:nvPr/>
          </p:nvSpPr>
          <p:spPr>
            <a:xfrm>
              <a:off x="9144000" y="3331131"/>
              <a:ext cx="457200" cy="457200"/>
            </a:xfrm>
            <a:prstGeom prst="rect">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10" name="TextBox 9"/>
            <p:cNvSpPr txBox="1"/>
            <p:nvPr/>
          </p:nvSpPr>
          <p:spPr>
            <a:xfrm>
              <a:off x="10001250" y="3236565"/>
              <a:ext cx="6915150" cy="692498"/>
            </a:xfrm>
            <a:prstGeom prst="rect">
              <a:avLst/>
            </a:prstGeom>
            <a:noFill/>
          </p:spPr>
          <p:txBody>
            <a:bodyPr wrap="square" rtlCol="0">
              <a:spAutoFit/>
            </a:bodyPr>
            <a:lstStyle/>
            <a:p>
              <a:pPr defTabSz="914446"/>
              <a:r>
                <a:rPr lang="en-US" sz="2400" dirty="0">
                  <a:solidFill>
                    <a:srgbClr val="F2F2F5"/>
                  </a:solidFill>
                  <a:latin typeface="Roboto Condensed"/>
                </a:rPr>
                <a:t>NPM Node.JS – </a:t>
              </a:r>
              <a:r>
                <a:rPr lang="en-US" sz="1333" dirty="0">
                  <a:solidFill>
                    <a:srgbClr val="F2F2F5"/>
                  </a:solidFill>
                  <a:latin typeface="Roboto"/>
                </a:rPr>
                <a:t>596,000</a:t>
              </a:r>
              <a:endParaRPr lang="uk-UA" sz="1333" dirty="0">
                <a:solidFill>
                  <a:srgbClr val="F2F2F5"/>
                </a:solidFill>
                <a:latin typeface="Roboto"/>
              </a:endParaRPr>
            </a:p>
          </p:txBody>
        </p:sp>
      </p:grpSp>
      <p:grpSp>
        <p:nvGrpSpPr>
          <p:cNvPr id="20" name="Group 19"/>
          <p:cNvGrpSpPr/>
          <p:nvPr/>
        </p:nvGrpSpPr>
        <p:grpSpPr>
          <a:xfrm>
            <a:off x="6096000" y="2862928"/>
            <a:ext cx="5181600" cy="461665"/>
            <a:chOff x="9144000" y="4294395"/>
            <a:chExt cx="7772400" cy="692498"/>
          </a:xfrm>
        </p:grpSpPr>
        <p:sp>
          <p:nvSpPr>
            <p:cNvPr id="7" name="Rectangle 6"/>
            <p:cNvSpPr/>
            <p:nvPr/>
          </p:nvSpPr>
          <p:spPr>
            <a:xfrm>
              <a:off x="9144000" y="4388961"/>
              <a:ext cx="457200" cy="457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16" name="TextBox 15"/>
            <p:cNvSpPr txBox="1"/>
            <p:nvPr/>
          </p:nvSpPr>
          <p:spPr>
            <a:xfrm>
              <a:off x="10001250" y="4294395"/>
              <a:ext cx="6915150" cy="692498"/>
            </a:xfrm>
            <a:prstGeom prst="rect">
              <a:avLst/>
            </a:prstGeom>
            <a:noFill/>
          </p:spPr>
          <p:txBody>
            <a:bodyPr wrap="square" rtlCol="0">
              <a:spAutoFit/>
            </a:bodyPr>
            <a:lstStyle/>
            <a:p>
              <a:pPr defTabSz="914446"/>
              <a:r>
                <a:rPr lang="en-US" sz="2400" dirty="0">
                  <a:solidFill>
                    <a:srgbClr val="F2F2F5"/>
                  </a:solidFill>
                  <a:latin typeface="Roboto Condensed"/>
                </a:rPr>
                <a:t>Maven Java – </a:t>
              </a:r>
              <a:r>
                <a:rPr lang="en-US" sz="1333" dirty="0">
                  <a:solidFill>
                    <a:srgbClr val="F2F2F5"/>
                  </a:solidFill>
                  <a:latin typeface="Roboto"/>
                </a:rPr>
                <a:t>220,000</a:t>
              </a:r>
              <a:endParaRPr lang="uk-UA" sz="1333" dirty="0">
                <a:solidFill>
                  <a:srgbClr val="F2F2F5"/>
                </a:solidFill>
                <a:latin typeface="Roboto"/>
              </a:endParaRPr>
            </a:p>
          </p:txBody>
        </p:sp>
      </p:grpSp>
      <p:grpSp>
        <p:nvGrpSpPr>
          <p:cNvPr id="21" name="Group 20"/>
          <p:cNvGrpSpPr/>
          <p:nvPr/>
        </p:nvGrpSpPr>
        <p:grpSpPr>
          <a:xfrm>
            <a:off x="6096000" y="3568147"/>
            <a:ext cx="5181600" cy="461665"/>
            <a:chOff x="9144000" y="5352225"/>
            <a:chExt cx="7772400" cy="692498"/>
          </a:xfrm>
        </p:grpSpPr>
        <p:sp>
          <p:nvSpPr>
            <p:cNvPr id="8" name="Rectangle 7"/>
            <p:cNvSpPr/>
            <p:nvPr/>
          </p:nvSpPr>
          <p:spPr>
            <a:xfrm>
              <a:off x="9144000" y="5446791"/>
              <a:ext cx="457200" cy="457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17" name="TextBox 16"/>
            <p:cNvSpPr txBox="1"/>
            <p:nvPr/>
          </p:nvSpPr>
          <p:spPr>
            <a:xfrm>
              <a:off x="10001250" y="5352225"/>
              <a:ext cx="6915150" cy="692498"/>
            </a:xfrm>
            <a:prstGeom prst="rect">
              <a:avLst/>
            </a:prstGeom>
            <a:noFill/>
          </p:spPr>
          <p:txBody>
            <a:bodyPr wrap="square" rtlCol="0">
              <a:spAutoFit/>
            </a:bodyPr>
            <a:lstStyle/>
            <a:p>
              <a:pPr defTabSz="914446"/>
              <a:r>
                <a:rPr lang="en-US" sz="2400" dirty="0">
                  <a:solidFill>
                    <a:srgbClr val="F2F2F5"/>
                  </a:solidFill>
                  <a:latin typeface="Roboto Condensed"/>
                </a:rPr>
                <a:t>Nugget .NET  - </a:t>
              </a:r>
              <a:r>
                <a:rPr lang="en-US" sz="1333" dirty="0">
                  <a:solidFill>
                    <a:srgbClr val="F2F2F5"/>
                  </a:solidFill>
                  <a:latin typeface="Roboto"/>
                </a:rPr>
                <a:t>~100,000</a:t>
              </a:r>
              <a:endParaRPr lang="uk-UA" sz="1333" dirty="0">
                <a:solidFill>
                  <a:srgbClr val="F2F2F5"/>
                </a:solidFill>
                <a:latin typeface="Roboto"/>
              </a:endParaRPr>
            </a:p>
          </p:txBody>
        </p:sp>
      </p:grpSp>
      <p:grpSp>
        <p:nvGrpSpPr>
          <p:cNvPr id="22" name="Group 21"/>
          <p:cNvGrpSpPr/>
          <p:nvPr/>
        </p:nvGrpSpPr>
        <p:grpSpPr>
          <a:xfrm>
            <a:off x="6096000" y="4273366"/>
            <a:ext cx="5181600" cy="461665"/>
            <a:chOff x="9144000" y="6410054"/>
            <a:chExt cx="7772400" cy="692498"/>
          </a:xfrm>
        </p:grpSpPr>
        <p:sp>
          <p:nvSpPr>
            <p:cNvPr id="9" name="Rectangle 8"/>
            <p:cNvSpPr/>
            <p:nvPr/>
          </p:nvSpPr>
          <p:spPr>
            <a:xfrm>
              <a:off x="9144000" y="6504620"/>
              <a:ext cx="457200" cy="4572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a:solidFill>
                  <a:srgbClr val="0A091B"/>
                </a:solidFill>
                <a:latin typeface="Roboto"/>
              </a:endParaRPr>
            </a:p>
          </p:txBody>
        </p:sp>
        <p:sp>
          <p:nvSpPr>
            <p:cNvPr id="18" name="TextBox 17"/>
            <p:cNvSpPr txBox="1"/>
            <p:nvPr/>
          </p:nvSpPr>
          <p:spPr>
            <a:xfrm>
              <a:off x="10001250" y="6410054"/>
              <a:ext cx="6915150" cy="692498"/>
            </a:xfrm>
            <a:prstGeom prst="rect">
              <a:avLst/>
            </a:prstGeom>
            <a:noFill/>
          </p:spPr>
          <p:txBody>
            <a:bodyPr wrap="square" rtlCol="0">
              <a:spAutoFit/>
            </a:bodyPr>
            <a:lstStyle/>
            <a:p>
              <a:pPr defTabSz="914446"/>
              <a:r>
                <a:rPr lang="en-US" sz="2400" dirty="0" err="1">
                  <a:solidFill>
                    <a:srgbClr val="F2F2F5"/>
                  </a:solidFill>
                  <a:latin typeface="Roboto Condensed"/>
                </a:rPr>
                <a:t>PyPi</a:t>
              </a:r>
              <a:r>
                <a:rPr lang="en-US" sz="2400" dirty="0">
                  <a:solidFill>
                    <a:srgbClr val="F2F2F5"/>
                  </a:solidFill>
                  <a:latin typeface="Roboto Condensed"/>
                </a:rPr>
                <a:t> Python - </a:t>
              </a:r>
              <a:r>
                <a:rPr lang="en-US" sz="1333" dirty="0">
                  <a:solidFill>
                    <a:srgbClr val="F2F2F5"/>
                  </a:solidFill>
                  <a:latin typeface="Roboto"/>
                </a:rPr>
                <a:t>~200,000</a:t>
              </a:r>
              <a:endParaRPr lang="uk-UA" sz="1333" dirty="0">
                <a:solidFill>
                  <a:srgbClr val="F2F2F5"/>
                </a:solidFill>
                <a:latin typeface="Roboto"/>
              </a:endParaRPr>
            </a:p>
          </p:txBody>
        </p:sp>
      </p:grpSp>
      <p:sp>
        <p:nvSpPr>
          <p:cNvPr id="25" name="Title 1">
            <a:extLst>
              <a:ext uri="{FF2B5EF4-FFF2-40B4-BE49-F238E27FC236}">
                <a16:creationId xmlns:a16="http://schemas.microsoft.com/office/drawing/2014/main" id="{23F6D9B7-37DA-4600-94E4-6310A0E0BBBA}"/>
              </a:ext>
            </a:extLst>
          </p:cNvPr>
          <p:cNvSpPr>
            <a:spLocks noGrp="1"/>
          </p:cNvSpPr>
          <p:nvPr>
            <p:ph type="title"/>
          </p:nvPr>
        </p:nvSpPr>
        <p:spPr>
          <a:xfrm>
            <a:off x="584200" y="380941"/>
            <a:ext cx="9663497" cy="923330"/>
          </a:xfrm>
        </p:spPr>
        <p:txBody>
          <a:bodyPr/>
          <a:lstStyle/>
          <a:p>
            <a:r>
              <a:rPr lang="en-US" dirty="0"/>
              <a:t>Platforms Packages</a:t>
            </a:r>
            <a:br>
              <a:rPr lang="en-US" dirty="0"/>
            </a:br>
            <a:r>
              <a:rPr lang="en-US" dirty="0">
                <a:solidFill>
                  <a:srgbClr val="00B0F0"/>
                </a:solidFill>
              </a:rPr>
              <a:t>Compared</a:t>
            </a:r>
          </a:p>
        </p:txBody>
      </p:sp>
    </p:spTree>
    <p:extLst>
      <p:ext uri="{BB962C8B-B14F-4D97-AF65-F5344CB8AC3E}">
        <p14:creationId xmlns:p14="http://schemas.microsoft.com/office/powerpoint/2010/main" val="2910640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FEF5D6-77CD-490B-9B5A-41FF6407EB1A}"/>
              </a:ext>
            </a:extLst>
          </p:cNvPr>
          <p:cNvSpPr>
            <a:spLocks noGrp="1"/>
          </p:cNvSpPr>
          <p:nvPr>
            <p:ph type="title"/>
          </p:nvPr>
        </p:nvSpPr>
        <p:spPr>
          <a:xfrm>
            <a:off x="584199" y="472320"/>
            <a:ext cx="6263168" cy="507831"/>
          </a:xfrm>
        </p:spPr>
        <p:txBody>
          <a:bodyPr/>
          <a:lstStyle/>
          <a:p>
            <a:r>
              <a:rPr lang="en-US" dirty="0"/>
              <a:t>Catchers</a:t>
            </a:r>
            <a:endParaRPr lang="en-US" dirty="0">
              <a:solidFill>
                <a:srgbClr val="00B0F0"/>
              </a:solidFill>
            </a:endParaRPr>
          </a:p>
        </p:txBody>
      </p:sp>
      <p:pic>
        <p:nvPicPr>
          <p:cNvPr id="3" name="Picture 2" descr="A screenshot of a cell phone&#10;&#10;Description generated with very high confidence">
            <a:extLst>
              <a:ext uri="{FF2B5EF4-FFF2-40B4-BE49-F238E27FC236}">
                <a16:creationId xmlns:a16="http://schemas.microsoft.com/office/drawing/2014/main" id="{D074E9D6-EF01-424F-ADB1-26778BCDB87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37837" b="18635"/>
          <a:stretch/>
        </p:blipFill>
        <p:spPr>
          <a:xfrm>
            <a:off x="584199" y="827217"/>
            <a:ext cx="10503908" cy="5892292"/>
          </a:xfrm>
          <a:prstGeom prst="rect">
            <a:avLst/>
          </a:prstGeom>
        </p:spPr>
      </p:pic>
      <p:sp>
        <p:nvSpPr>
          <p:cNvPr id="8" name="Speech Bubble: Rectangle with Corners Rounded 7">
            <a:extLst>
              <a:ext uri="{FF2B5EF4-FFF2-40B4-BE49-F238E27FC236}">
                <a16:creationId xmlns:a16="http://schemas.microsoft.com/office/drawing/2014/main" id="{C704AC04-B3A3-4C8D-9150-8AC47C5935E5}"/>
              </a:ext>
            </a:extLst>
          </p:cNvPr>
          <p:cNvSpPr/>
          <p:nvPr/>
        </p:nvSpPr>
        <p:spPr>
          <a:xfrm>
            <a:off x="120502" y="1304271"/>
            <a:ext cx="4208253" cy="3296139"/>
          </a:xfrm>
          <a:prstGeom prst="wedgeRoundRectCallout">
            <a:avLst>
              <a:gd name="adj1" fmla="val 53019"/>
              <a:gd name="adj2" fmla="val 30764"/>
              <a:gd name="adj3" fmla="val 16667"/>
            </a:avLst>
          </a:prstGeom>
          <a:solidFill>
            <a:schemeClr val="bg2"/>
          </a:solid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2" name="TextBox 1">
            <a:extLst>
              <a:ext uri="{FF2B5EF4-FFF2-40B4-BE49-F238E27FC236}">
                <a16:creationId xmlns:a16="http://schemas.microsoft.com/office/drawing/2014/main" id="{DC9E8DC0-EFB4-4866-9668-854B43E98F68}"/>
              </a:ext>
            </a:extLst>
          </p:cNvPr>
          <p:cNvSpPr txBox="1"/>
          <p:nvPr/>
        </p:nvSpPr>
        <p:spPr>
          <a:xfrm>
            <a:off x="393198" y="2140231"/>
            <a:ext cx="4104618" cy="2585323"/>
          </a:xfrm>
          <a:prstGeom prst="rect">
            <a:avLst/>
          </a:prstGeom>
          <a:noFill/>
        </p:spPr>
        <p:txBody>
          <a:bodyPr wrap="square" rtlCol="0">
            <a:spAutoFit/>
          </a:bodyPr>
          <a:lstStyle/>
          <a:p>
            <a:pPr defTabSz="914446"/>
            <a:r>
              <a:rPr lang="en-US" b="1" dirty="0">
                <a:solidFill>
                  <a:srgbClr val="0A091B"/>
                </a:solidFill>
                <a:latin typeface="Roboto"/>
              </a:rPr>
              <a:t>Local vs Global</a:t>
            </a:r>
          </a:p>
          <a:p>
            <a:pPr defTabSz="914446"/>
            <a:br>
              <a:rPr lang="en-US" b="1" dirty="0">
                <a:solidFill>
                  <a:srgbClr val="0A091B"/>
                </a:solidFill>
                <a:latin typeface="Roboto"/>
              </a:rPr>
            </a:br>
            <a:r>
              <a:rPr lang="en-US" b="1" dirty="0">
                <a:solidFill>
                  <a:srgbClr val="0A091B"/>
                </a:solidFill>
                <a:latin typeface="Roboto"/>
              </a:rPr>
              <a:t>Promise vs </a:t>
            </a:r>
            <a:r>
              <a:rPr lang="en-US" b="1" dirty="0" err="1">
                <a:solidFill>
                  <a:srgbClr val="0A091B"/>
                </a:solidFill>
                <a:latin typeface="Roboto"/>
              </a:rPr>
              <a:t>Async</a:t>
            </a:r>
            <a:r>
              <a:rPr lang="en-US" b="1" dirty="0">
                <a:solidFill>
                  <a:srgbClr val="0A091B"/>
                </a:solidFill>
                <a:latin typeface="Roboto"/>
              </a:rPr>
              <a:t>/await</a:t>
            </a:r>
          </a:p>
          <a:p>
            <a:pPr defTabSz="914446"/>
            <a:endParaRPr lang="en-US" b="1" dirty="0">
              <a:solidFill>
                <a:srgbClr val="0A091B"/>
              </a:solidFill>
              <a:latin typeface="Roboto"/>
            </a:endParaRPr>
          </a:p>
          <a:p>
            <a:pPr defTabSz="914446"/>
            <a:r>
              <a:rPr lang="en-US" b="1" dirty="0">
                <a:solidFill>
                  <a:srgbClr val="0A091B"/>
                </a:solidFill>
                <a:latin typeface="Roboto"/>
              </a:rPr>
              <a:t>Express caught exceptions</a:t>
            </a:r>
          </a:p>
          <a:p>
            <a:pPr defTabSz="914446"/>
            <a:endParaRPr lang="en-US" b="1" dirty="0">
              <a:solidFill>
                <a:srgbClr val="0A091B"/>
              </a:solidFill>
              <a:latin typeface="Roboto"/>
            </a:endParaRPr>
          </a:p>
          <a:p>
            <a:pPr defTabSz="914446"/>
            <a:r>
              <a:rPr lang="en-US" b="1" dirty="0">
                <a:solidFill>
                  <a:srgbClr val="0A091B"/>
                </a:solidFill>
                <a:latin typeface="Roboto"/>
              </a:rPr>
              <a:t>Uncaught exceptions</a:t>
            </a:r>
            <a:endParaRPr lang="en-US" dirty="0">
              <a:solidFill>
                <a:srgbClr val="0A091B"/>
              </a:solidFill>
              <a:latin typeface="Roboto"/>
            </a:endParaRPr>
          </a:p>
          <a:p>
            <a:pPr defTabSz="914446"/>
            <a:br>
              <a:rPr lang="en-US" dirty="0">
                <a:solidFill>
                  <a:srgbClr val="0A091B"/>
                </a:solidFill>
                <a:latin typeface="Roboto"/>
              </a:rPr>
            </a:br>
            <a:endParaRPr lang="en-US" dirty="0">
              <a:solidFill>
                <a:srgbClr val="0A091B"/>
              </a:solidFill>
              <a:latin typeface="Roboto"/>
            </a:endParaRPr>
          </a:p>
        </p:txBody>
      </p:sp>
      <p:sp>
        <p:nvSpPr>
          <p:cNvPr id="7" name="Multiplication Sign 6">
            <a:extLst>
              <a:ext uri="{FF2B5EF4-FFF2-40B4-BE49-F238E27FC236}">
                <a16:creationId xmlns:a16="http://schemas.microsoft.com/office/drawing/2014/main" id="{3437D7F6-E9D6-4B0C-8C25-B5ABECE33CEF}"/>
              </a:ext>
            </a:extLst>
          </p:cNvPr>
          <p:cNvSpPr/>
          <p:nvPr/>
        </p:nvSpPr>
        <p:spPr>
          <a:xfrm>
            <a:off x="3776402" y="990243"/>
            <a:ext cx="622176" cy="628055"/>
          </a:xfrm>
          <a:prstGeom prst="mathMultiply">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Tree>
    <p:extLst>
      <p:ext uri="{BB962C8B-B14F-4D97-AF65-F5344CB8AC3E}">
        <p14:creationId xmlns:p14="http://schemas.microsoft.com/office/powerpoint/2010/main" val="3657229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FEF5D6-77CD-490B-9B5A-41FF6407EB1A}"/>
              </a:ext>
            </a:extLst>
          </p:cNvPr>
          <p:cNvSpPr>
            <a:spLocks noGrp="1"/>
          </p:cNvSpPr>
          <p:nvPr>
            <p:ph type="title"/>
          </p:nvPr>
        </p:nvSpPr>
        <p:spPr>
          <a:xfrm>
            <a:off x="584199" y="472320"/>
            <a:ext cx="6263168" cy="507831"/>
          </a:xfrm>
        </p:spPr>
        <p:txBody>
          <a:bodyPr/>
          <a:lstStyle/>
          <a:p>
            <a:r>
              <a:rPr lang="en-US" dirty="0"/>
              <a:t>Error Handler</a:t>
            </a:r>
            <a:endParaRPr lang="en-US" dirty="0">
              <a:solidFill>
                <a:srgbClr val="00B0F0"/>
              </a:solidFill>
            </a:endParaRPr>
          </a:p>
        </p:txBody>
      </p:sp>
      <p:pic>
        <p:nvPicPr>
          <p:cNvPr id="3" name="Picture 2" descr="A screenshot of a cell phone&#10;&#10;Description generated with very high confidence">
            <a:extLst>
              <a:ext uri="{FF2B5EF4-FFF2-40B4-BE49-F238E27FC236}">
                <a16:creationId xmlns:a16="http://schemas.microsoft.com/office/drawing/2014/main" id="{D074E9D6-EF01-424F-ADB1-26778BCDB87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37837" b="18635"/>
          <a:stretch/>
        </p:blipFill>
        <p:spPr>
          <a:xfrm>
            <a:off x="584199" y="827217"/>
            <a:ext cx="10503908" cy="5892292"/>
          </a:xfrm>
          <a:prstGeom prst="rect">
            <a:avLst/>
          </a:prstGeom>
        </p:spPr>
      </p:pic>
      <p:sp>
        <p:nvSpPr>
          <p:cNvPr id="8" name="Speech Bubble: Rectangle with Corners Rounded 7">
            <a:extLst>
              <a:ext uri="{FF2B5EF4-FFF2-40B4-BE49-F238E27FC236}">
                <a16:creationId xmlns:a16="http://schemas.microsoft.com/office/drawing/2014/main" id="{C704AC04-B3A3-4C8D-9150-8AC47C5935E5}"/>
              </a:ext>
            </a:extLst>
          </p:cNvPr>
          <p:cNvSpPr/>
          <p:nvPr/>
        </p:nvSpPr>
        <p:spPr>
          <a:xfrm>
            <a:off x="7399548" y="1922909"/>
            <a:ext cx="4208253" cy="3296139"/>
          </a:xfrm>
          <a:prstGeom prst="wedgeRoundRectCallout">
            <a:avLst>
              <a:gd name="adj1" fmla="val -82592"/>
              <a:gd name="adj2" fmla="val 47865"/>
              <a:gd name="adj3" fmla="val 16667"/>
            </a:avLst>
          </a:prstGeom>
          <a:solidFill>
            <a:schemeClr val="bg2"/>
          </a:solid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2" name="TextBox 1">
            <a:extLst>
              <a:ext uri="{FF2B5EF4-FFF2-40B4-BE49-F238E27FC236}">
                <a16:creationId xmlns:a16="http://schemas.microsoft.com/office/drawing/2014/main" id="{DC9E8DC0-EFB4-4866-9668-854B43E98F68}"/>
              </a:ext>
            </a:extLst>
          </p:cNvPr>
          <p:cNvSpPr txBox="1"/>
          <p:nvPr/>
        </p:nvSpPr>
        <p:spPr>
          <a:xfrm>
            <a:off x="7758016" y="2905776"/>
            <a:ext cx="4104618" cy="1477328"/>
          </a:xfrm>
          <a:prstGeom prst="rect">
            <a:avLst/>
          </a:prstGeom>
          <a:noFill/>
        </p:spPr>
        <p:txBody>
          <a:bodyPr wrap="square" rtlCol="0">
            <a:spAutoFit/>
          </a:bodyPr>
          <a:lstStyle/>
          <a:p>
            <a:pPr defTabSz="914446"/>
            <a:r>
              <a:rPr lang="en-US" b="1" dirty="0">
                <a:solidFill>
                  <a:srgbClr val="0A091B"/>
                </a:solidFill>
                <a:latin typeface="Roboto"/>
              </a:rPr>
              <a:t>If(!</a:t>
            </a:r>
            <a:r>
              <a:rPr lang="en-US" b="1" dirty="0" err="1">
                <a:solidFill>
                  <a:srgbClr val="0A091B"/>
                </a:solidFill>
                <a:latin typeface="Roboto"/>
              </a:rPr>
              <a:t>err.isOperational</a:t>
            </a:r>
            <a:r>
              <a:rPr lang="en-US" b="1" dirty="0">
                <a:solidFill>
                  <a:srgbClr val="0A091B"/>
                </a:solidFill>
                <a:latin typeface="Roboto"/>
              </a:rPr>
              <a:t>){</a:t>
            </a:r>
          </a:p>
          <a:p>
            <a:pPr defTabSz="914446"/>
            <a:r>
              <a:rPr lang="en-US" b="1" dirty="0">
                <a:solidFill>
                  <a:srgbClr val="0A091B"/>
                </a:solidFill>
                <a:latin typeface="Roboto"/>
              </a:rPr>
              <a:t>  </a:t>
            </a:r>
            <a:r>
              <a:rPr lang="en-US" b="1" dirty="0" err="1">
                <a:solidFill>
                  <a:srgbClr val="0A091B"/>
                </a:solidFill>
                <a:latin typeface="Roboto"/>
              </a:rPr>
              <a:t>process.exit</a:t>
            </a:r>
            <a:r>
              <a:rPr lang="en-US" b="1" dirty="0">
                <a:solidFill>
                  <a:srgbClr val="0A091B"/>
                </a:solidFill>
                <a:latin typeface="Roboto"/>
              </a:rPr>
              <a:t>(1)</a:t>
            </a:r>
          </a:p>
          <a:p>
            <a:pPr defTabSz="914446"/>
            <a:r>
              <a:rPr lang="en-US" b="1" dirty="0">
                <a:solidFill>
                  <a:srgbClr val="0A091B"/>
                </a:solidFill>
                <a:latin typeface="Roboto"/>
              </a:rPr>
              <a:t>}</a:t>
            </a:r>
            <a:endParaRPr lang="en-US" dirty="0">
              <a:solidFill>
                <a:srgbClr val="0A091B"/>
              </a:solidFill>
              <a:latin typeface="Roboto"/>
            </a:endParaRPr>
          </a:p>
          <a:p>
            <a:pPr defTabSz="914446"/>
            <a:br>
              <a:rPr lang="en-US" dirty="0">
                <a:solidFill>
                  <a:srgbClr val="0A091B"/>
                </a:solidFill>
                <a:latin typeface="Roboto"/>
              </a:rPr>
            </a:br>
            <a:endParaRPr lang="en-US" dirty="0">
              <a:solidFill>
                <a:srgbClr val="0A091B"/>
              </a:solidFill>
              <a:latin typeface="Roboto"/>
            </a:endParaRPr>
          </a:p>
        </p:txBody>
      </p:sp>
      <p:sp>
        <p:nvSpPr>
          <p:cNvPr id="7" name="Multiplication Sign 6">
            <a:extLst>
              <a:ext uri="{FF2B5EF4-FFF2-40B4-BE49-F238E27FC236}">
                <a16:creationId xmlns:a16="http://schemas.microsoft.com/office/drawing/2014/main" id="{3437D7F6-E9D6-4B0C-8C25-B5ABECE33CEF}"/>
              </a:ext>
            </a:extLst>
          </p:cNvPr>
          <p:cNvSpPr/>
          <p:nvPr/>
        </p:nvSpPr>
        <p:spPr>
          <a:xfrm>
            <a:off x="11036866" y="1638953"/>
            <a:ext cx="622176" cy="628055"/>
          </a:xfrm>
          <a:prstGeom prst="mathMultiply">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Tree>
    <p:extLst>
      <p:ext uri="{BB962C8B-B14F-4D97-AF65-F5344CB8AC3E}">
        <p14:creationId xmlns:p14="http://schemas.microsoft.com/office/powerpoint/2010/main" val="3317829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FEF5D6-77CD-490B-9B5A-41FF6407EB1A}"/>
              </a:ext>
            </a:extLst>
          </p:cNvPr>
          <p:cNvSpPr>
            <a:spLocks noGrp="1"/>
          </p:cNvSpPr>
          <p:nvPr>
            <p:ph type="title"/>
          </p:nvPr>
        </p:nvSpPr>
        <p:spPr>
          <a:xfrm>
            <a:off x="584200" y="511569"/>
            <a:ext cx="7784738" cy="507831"/>
          </a:xfrm>
        </p:spPr>
        <p:txBody>
          <a:bodyPr/>
          <a:lstStyle/>
          <a:p>
            <a:r>
              <a:rPr lang="en-US" dirty="0"/>
              <a:t>Operational vs Developer </a:t>
            </a:r>
            <a:r>
              <a:rPr lang="en-US" dirty="0">
                <a:solidFill>
                  <a:srgbClr val="00B0F0"/>
                </a:solidFill>
              </a:rPr>
              <a:t>Errors</a:t>
            </a:r>
          </a:p>
        </p:txBody>
      </p:sp>
      <p:graphicFrame>
        <p:nvGraphicFramePr>
          <p:cNvPr id="4" name="Table 3">
            <a:extLst>
              <a:ext uri="{FF2B5EF4-FFF2-40B4-BE49-F238E27FC236}">
                <a16:creationId xmlns:a16="http://schemas.microsoft.com/office/drawing/2014/main" id="{B29D8E8F-B253-490A-996E-5165683C0818}"/>
              </a:ext>
            </a:extLst>
          </p:cNvPr>
          <p:cNvGraphicFramePr>
            <a:graphicFrameLocks noGrp="1"/>
          </p:cNvGraphicFramePr>
          <p:nvPr>
            <p:extLst/>
          </p:nvPr>
        </p:nvGraphicFramePr>
        <p:xfrm>
          <a:off x="95778" y="1357774"/>
          <a:ext cx="11608542" cy="5338590"/>
        </p:xfrm>
        <a:graphic>
          <a:graphicData uri="http://schemas.openxmlformats.org/drawingml/2006/table">
            <a:tbl>
              <a:tblPr firstRow="1" bandRow="1">
                <a:tableStyleId>{5940675A-B579-460E-94D1-54222C63F5DA}</a:tableStyleId>
              </a:tblPr>
              <a:tblGrid>
                <a:gridCol w="3869514">
                  <a:extLst>
                    <a:ext uri="{9D8B030D-6E8A-4147-A177-3AD203B41FA5}">
                      <a16:colId xmlns:a16="http://schemas.microsoft.com/office/drawing/2014/main" val="1254073692"/>
                    </a:ext>
                  </a:extLst>
                </a:gridCol>
                <a:gridCol w="3869514">
                  <a:extLst>
                    <a:ext uri="{9D8B030D-6E8A-4147-A177-3AD203B41FA5}">
                      <a16:colId xmlns:a16="http://schemas.microsoft.com/office/drawing/2014/main" val="3771577831"/>
                    </a:ext>
                  </a:extLst>
                </a:gridCol>
                <a:gridCol w="3869514">
                  <a:extLst>
                    <a:ext uri="{9D8B030D-6E8A-4147-A177-3AD203B41FA5}">
                      <a16:colId xmlns:a16="http://schemas.microsoft.com/office/drawing/2014/main" val="1477109874"/>
                    </a:ext>
                  </a:extLst>
                </a:gridCol>
              </a:tblGrid>
              <a:tr h="1507186">
                <a:tc>
                  <a:txBody>
                    <a:bodyPr/>
                    <a:lstStyle/>
                    <a:p>
                      <a:pPr algn="l" rtl="0"/>
                      <a:endParaRPr lang="en-US" sz="1200" dirty="0"/>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tcPr>
                </a:tc>
                <a:tc>
                  <a:txBody>
                    <a:bodyPr/>
                    <a:lstStyle/>
                    <a:p>
                      <a:pPr marL="0" marR="0" lvl="0" indent="0" algn="l" defTabSz="1007943" rtl="0" eaLnBrk="1" fontAlgn="auto" latinLnBrk="0" hangingPunct="1">
                        <a:lnSpc>
                          <a:spcPct val="100000"/>
                        </a:lnSpc>
                        <a:spcBef>
                          <a:spcPts val="0"/>
                        </a:spcBef>
                        <a:spcAft>
                          <a:spcPts val="0"/>
                        </a:spcAft>
                        <a:buClrTx/>
                        <a:buSzTx/>
                        <a:buFontTx/>
                        <a:buNone/>
                        <a:tabLst/>
                        <a:defRPr/>
                      </a:pPr>
                      <a:r>
                        <a:rPr lang="en-US" sz="2900" b="1" dirty="0">
                          <a:latin typeface="+mj-lt"/>
                          <a:cs typeface="Calibri" panose="020F0502020204030204" pitchFamily="34" charset="0"/>
                        </a:rPr>
                        <a:t>Operational</a:t>
                      </a:r>
                    </a:p>
                    <a:p>
                      <a:pPr algn="l" rtl="0"/>
                      <a:endParaRPr lang="en-US" sz="2900" b="1" dirty="0">
                        <a:latin typeface="+mj-lt"/>
                        <a:cs typeface="Calibri" panose="020F0502020204030204" pitchFamily="34" charset="0"/>
                      </a:endParaRP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tcPr>
                </a:tc>
                <a:tc>
                  <a:txBody>
                    <a:bodyPr/>
                    <a:lstStyle/>
                    <a:p>
                      <a:pPr algn="l" rtl="0"/>
                      <a:r>
                        <a:rPr lang="en-US" sz="2900" b="1" dirty="0">
                          <a:latin typeface="+mj-lt"/>
                          <a:cs typeface="Calibri" panose="020F0502020204030204" pitchFamily="34" charset="0"/>
                        </a:rPr>
                        <a:t>Non-trusted, Developer</a:t>
                      </a: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tcPr>
                </a:tc>
                <a:extLst>
                  <a:ext uri="{0D108BD9-81ED-4DB2-BD59-A6C34878D82A}">
                    <a16:rowId xmlns:a16="http://schemas.microsoft.com/office/drawing/2014/main" val="2766164199"/>
                  </a:ext>
                </a:extLst>
              </a:tr>
              <a:tr h="914197">
                <a:tc>
                  <a:txBody>
                    <a:bodyPr/>
                    <a:lstStyle/>
                    <a:p>
                      <a:pPr algn="l" rtl="0"/>
                      <a:r>
                        <a:rPr lang="en-US" sz="1200" b="1" dirty="0"/>
                        <a:t>Definition</a:t>
                      </a:r>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r>
                        <a:rPr lang="en-US" sz="1200" dirty="0"/>
                        <a:t>Run-time errors that the program can predict or reason about</a:t>
                      </a: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r>
                        <a:rPr lang="en-US" sz="1200" dirty="0"/>
                        <a:t>Errors that the program can’t reason about their impact</a:t>
                      </a: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485017010"/>
                  </a:ext>
                </a:extLst>
              </a:tr>
              <a:tr h="1010066">
                <a:tc>
                  <a:txBody>
                    <a:bodyPr/>
                    <a:lstStyle/>
                    <a:p>
                      <a:pPr algn="l" rtl="0"/>
                      <a:r>
                        <a:rPr lang="en-US" sz="1200" b="1" dirty="0"/>
                        <a:t>Examples</a:t>
                      </a:r>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r>
                        <a:rPr lang="en-US" sz="1200" dirty="0"/>
                        <a:t>Invalid input, query timeout, 3</a:t>
                      </a:r>
                      <a:r>
                        <a:rPr lang="en-US" sz="1200" baseline="30000" dirty="0"/>
                        <a:t>rd</a:t>
                      </a:r>
                      <a:r>
                        <a:rPr lang="en-US" sz="1200" dirty="0"/>
                        <a:t> party server not responding</a:t>
                      </a: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r>
                        <a:rPr lang="en-US" sz="1200" dirty="0"/>
                        <a:t>Compilation error, startup error, unknown error, errors originated from ‘stateful’ objects</a:t>
                      </a: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51260786"/>
                  </a:ext>
                </a:extLst>
              </a:tr>
              <a:tr h="778426">
                <a:tc>
                  <a:txBody>
                    <a:bodyPr/>
                    <a:lstStyle/>
                    <a:p>
                      <a:pPr algn="l" rtl="0"/>
                      <a:r>
                        <a:rPr lang="en-US" sz="1200" b="1" dirty="0"/>
                        <a:t>Typical scope</a:t>
                      </a:r>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r>
                        <a:rPr lang="en-US" sz="1200" dirty="0"/>
                        <a:t>Request</a:t>
                      </a: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a:r>
                        <a:rPr lang="en-US" sz="1200" dirty="0"/>
                        <a:t>Compilation, system-wide</a:t>
                      </a: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59738135"/>
                  </a:ext>
                </a:extLst>
              </a:tr>
              <a:tr h="1128715">
                <a:tc>
                  <a:txBody>
                    <a:bodyPr/>
                    <a:lstStyle/>
                    <a:p>
                      <a:pPr algn="l" rtl="0"/>
                      <a:r>
                        <a:rPr lang="en-US" sz="1200" b="1" dirty="0"/>
                        <a:t>Bottom Line</a:t>
                      </a:r>
                    </a:p>
                  </a:txBody>
                  <a:tcPr marL="60960" marR="60960" marT="30480" marB="30480">
                    <a:lnL w="12700" cmpd="sng">
                      <a:noFill/>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chemeClr val="bg1">
                        <a:lumMod val="95000"/>
                      </a:schemeClr>
                    </a:solidFill>
                  </a:tcPr>
                </a:tc>
                <a:tc>
                  <a:txBody>
                    <a:bodyPr/>
                    <a:lstStyle/>
                    <a:p>
                      <a:pPr algn="l" rtl="0"/>
                      <a:r>
                        <a:rPr lang="en-US" sz="1200" b="1" dirty="0"/>
                        <a:t>Log and continue</a:t>
                      </a: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chemeClr val="bg1">
                        <a:lumMod val="95000"/>
                      </a:schemeClr>
                    </a:solidFill>
                  </a:tcPr>
                </a:tc>
                <a:tc>
                  <a:txBody>
                    <a:bodyPr/>
                    <a:lstStyle/>
                    <a:p>
                      <a:pPr algn="l" rtl="0"/>
                      <a:r>
                        <a:rPr lang="en-US" sz="1200" b="1" dirty="0"/>
                        <a:t>Log and exit</a:t>
                      </a:r>
                    </a:p>
                  </a:txBody>
                  <a:tcPr marL="60960" marR="60960" marT="30480" marB="3048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chemeClr val="bg1">
                        <a:lumMod val="95000"/>
                      </a:schemeClr>
                    </a:solidFill>
                  </a:tcPr>
                </a:tc>
                <a:extLst>
                  <a:ext uri="{0D108BD9-81ED-4DB2-BD59-A6C34878D82A}">
                    <a16:rowId xmlns:a16="http://schemas.microsoft.com/office/drawing/2014/main" val="332972113"/>
                  </a:ext>
                </a:extLst>
              </a:tr>
            </a:tbl>
          </a:graphicData>
        </a:graphic>
      </p:graphicFrame>
    </p:spTree>
    <p:extLst>
      <p:ext uri="{BB962C8B-B14F-4D97-AF65-F5344CB8AC3E}">
        <p14:creationId xmlns:p14="http://schemas.microsoft.com/office/powerpoint/2010/main" val="3279053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defRPr/>
            </a:pPr>
            <a:endParaRPr lang="uk-UA" sz="1867" dirty="0">
              <a:solidFill>
                <a:srgbClr val="F2F2F5"/>
              </a:solidFill>
              <a:latin typeface="Roboto"/>
            </a:endParaRPr>
          </a:p>
        </p:txBody>
      </p:sp>
      <p:sp>
        <p:nvSpPr>
          <p:cNvPr id="7" name="Title 6"/>
          <p:cNvSpPr>
            <a:spLocks noGrp="1"/>
          </p:cNvSpPr>
          <p:nvPr>
            <p:ph type="title"/>
          </p:nvPr>
        </p:nvSpPr>
        <p:spPr>
          <a:xfrm>
            <a:off x="607203" y="177423"/>
            <a:ext cx="6703905" cy="923330"/>
          </a:xfrm>
        </p:spPr>
        <p:txBody>
          <a:bodyPr/>
          <a:lstStyle/>
          <a:p>
            <a:br>
              <a:rPr lang="en-US" dirty="0"/>
            </a:br>
            <a:r>
              <a:rPr lang="en-US" dirty="0"/>
              <a:t>Error Handline Exercise</a:t>
            </a:r>
            <a:endParaRPr lang="uk-UA" dirty="0">
              <a:solidFill>
                <a:schemeClr val="accent1"/>
              </a:solidFill>
            </a:endParaRPr>
          </a:p>
        </p:txBody>
      </p:sp>
      <p:sp>
        <p:nvSpPr>
          <p:cNvPr id="6" name="TextBox 5">
            <a:extLst>
              <a:ext uri="{FF2B5EF4-FFF2-40B4-BE49-F238E27FC236}">
                <a16:creationId xmlns:a16="http://schemas.microsoft.com/office/drawing/2014/main" id="{21754A3F-903B-4A6F-95E1-A04134788FED}"/>
              </a:ext>
            </a:extLst>
          </p:cNvPr>
          <p:cNvSpPr txBox="1"/>
          <p:nvPr/>
        </p:nvSpPr>
        <p:spPr>
          <a:xfrm>
            <a:off x="802226" y="2486660"/>
            <a:ext cx="11251229" cy="3001334"/>
          </a:xfrm>
          <a:prstGeom prst="rect">
            <a:avLst/>
          </a:prstGeom>
          <a:noFill/>
        </p:spPr>
        <p:txBody>
          <a:bodyPr wrap="square" rtlCol="0">
            <a:spAutoFit/>
          </a:bodyPr>
          <a:lstStyle/>
          <a:p>
            <a:pPr defTabSz="914446">
              <a:lnSpc>
                <a:spcPct val="150000"/>
              </a:lnSpc>
              <a:defRPr/>
            </a:pPr>
            <a:r>
              <a:rPr lang="en-US" sz="1600" b="1" dirty="0">
                <a:solidFill>
                  <a:srgbClr val="F2F2F5"/>
                </a:solidFill>
                <a:latin typeface="Roboto Condensed"/>
              </a:rPr>
              <a:t>Goal: </a:t>
            </a:r>
            <a:r>
              <a:rPr lang="en-US" sz="1600" dirty="0">
                <a:solidFill>
                  <a:srgbClr val="F2F2F5"/>
                </a:solidFill>
                <a:latin typeface="Roboto Condensed"/>
              </a:rPr>
              <a:t>Practice Express error handling</a:t>
            </a:r>
          </a:p>
          <a:p>
            <a:pPr defTabSz="914446">
              <a:lnSpc>
                <a:spcPct val="150000"/>
              </a:lnSpc>
              <a:defRPr/>
            </a:pPr>
            <a:r>
              <a:rPr lang="en-US" sz="1600" b="1" dirty="0">
                <a:solidFill>
                  <a:srgbClr val="F2F2F5"/>
                </a:solidFill>
                <a:latin typeface="Roboto Condensed"/>
              </a:rPr>
              <a:t>Time: </a:t>
            </a:r>
            <a:r>
              <a:rPr lang="en-US" sz="1600" dirty="0">
                <a:solidFill>
                  <a:srgbClr val="F2F2F5"/>
                </a:solidFill>
                <a:latin typeface="Roboto Condensed"/>
              </a:rPr>
              <a:t>20 minutes</a:t>
            </a:r>
          </a:p>
          <a:p>
            <a:pPr defTabSz="914446">
              <a:lnSpc>
                <a:spcPct val="150000"/>
              </a:lnSpc>
              <a:defRPr/>
            </a:pPr>
            <a:r>
              <a:rPr lang="en-US" sz="1600" b="1" dirty="0">
                <a:solidFill>
                  <a:srgbClr val="F2F2F5"/>
                </a:solidFill>
                <a:latin typeface="Roboto Condensed"/>
              </a:rPr>
              <a:t>Requirements: </a:t>
            </a:r>
          </a:p>
          <a:p>
            <a:pPr defTabSz="914446">
              <a:lnSpc>
                <a:spcPct val="150000"/>
              </a:lnSpc>
              <a:defRPr/>
            </a:pPr>
            <a:r>
              <a:rPr lang="en-US" sz="1600" dirty="0">
                <a:solidFill>
                  <a:srgbClr val="F2F2F5"/>
                </a:solidFill>
                <a:latin typeface="Roboto Condensed"/>
              </a:rPr>
              <a:t>Based on the  ‘Travelling recommender’ exercise. If the given city doesn’t exist – return HTTP status 404. </a:t>
            </a:r>
          </a:p>
          <a:p>
            <a:pPr defTabSz="914446">
              <a:lnSpc>
                <a:spcPct val="150000"/>
              </a:lnSpc>
            </a:pPr>
            <a:r>
              <a:rPr lang="en-US" sz="1600" dirty="0">
                <a:solidFill>
                  <a:srgbClr val="F2F2F5"/>
                </a:solidFill>
                <a:latin typeface="Roboto Condensed"/>
              </a:rPr>
              <a:t>Bonus: if there’s no internet connection (turn it off), the program won’t be able to access the weather service. In that case, return HTTP status 500</a:t>
            </a:r>
          </a:p>
          <a:p>
            <a:pPr defTabSz="914446">
              <a:lnSpc>
                <a:spcPct val="150000"/>
              </a:lnSpc>
              <a:defRPr/>
            </a:pPr>
            <a:r>
              <a:rPr lang="en-US" sz="1600" b="1" dirty="0">
                <a:solidFill>
                  <a:srgbClr val="F2F2F5"/>
                </a:solidFill>
                <a:latin typeface="Roboto Condensed"/>
              </a:rPr>
              <a:t>Tech:</a:t>
            </a:r>
            <a:r>
              <a:rPr lang="en-US" sz="1600" dirty="0">
                <a:solidFill>
                  <a:srgbClr val="F2F2F5"/>
                </a:solidFill>
                <a:latin typeface="Roboto Condensed"/>
              </a:rPr>
              <a:t> Extend the build-in Error object with few additional properties. Use Express error-middleware. </a:t>
            </a:r>
          </a:p>
          <a:p>
            <a:pPr defTabSz="914446">
              <a:lnSpc>
                <a:spcPct val="150000"/>
              </a:lnSpc>
              <a:defRPr/>
            </a:pPr>
            <a:endParaRPr lang="en-US" sz="1600" dirty="0">
              <a:solidFill>
                <a:srgbClr val="F2F2F5"/>
              </a:solidFill>
              <a:latin typeface="Roboto Condensed"/>
            </a:endParaRPr>
          </a:p>
        </p:txBody>
      </p:sp>
      <p:sp>
        <p:nvSpPr>
          <p:cNvPr id="2" name="TextBox 1"/>
          <p:cNvSpPr txBox="1"/>
          <p:nvPr/>
        </p:nvSpPr>
        <p:spPr>
          <a:xfrm>
            <a:off x="1523262" y="1880981"/>
            <a:ext cx="6699249" cy="461665"/>
          </a:xfrm>
          <a:prstGeom prst="rect">
            <a:avLst/>
          </a:prstGeom>
          <a:noFill/>
        </p:spPr>
        <p:txBody>
          <a:bodyPr wrap="square" rtlCol="0">
            <a:spAutoFit/>
          </a:bodyPr>
          <a:lstStyle/>
          <a:p>
            <a:pPr defTabSz="914446">
              <a:defRPr/>
            </a:pPr>
            <a:r>
              <a:rPr lang="en-US" sz="2400" b="1" dirty="0">
                <a:solidFill>
                  <a:srgbClr val="F2F2F5"/>
                </a:solidFill>
                <a:latin typeface="Roboto Condensed"/>
              </a:rPr>
              <a:t>Protecting the ‘travelling recommender’</a:t>
            </a:r>
            <a:endParaRPr lang="uk-UA" sz="2400" b="1" dirty="0">
              <a:solidFill>
                <a:srgbClr val="F2F2F5"/>
              </a:solidFill>
              <a:latin typeface="+mj-lt"/>
            </a:endParaRPr>
          </a:p>
        </p:txBody>
      </p:sp>
      <p:grpSp>
        <p:nvGrpSpPr>
          <p:cNvPr id="8" name="Group 7">
            <a:extLst>
              <a:ext uri="{FF2B5EF4-FFF2-40B4-BE49-F238E27FC236}">
                <a16:creationId xmlns:a16="http://schemas.microsoft.com/office/drawing/2014/main" id="{98671352-A194-4275-8038-B137DD925AD9}"/>
              </a:ext>
            </a:extLst>
          </p:cNvPr>
          <p:cNvGrpSpPr/>
          <p:nvPr/>
        </p:nvGrpSpPr>
        <p:grpSpPr>
          <a:xfrm>
            <a:off x="607203" y="1661160"/>
            <a:ext cx="825500" cy="825500"/>
            <a:chOff x="9565997" y="2838450"/>
            <a:chExt cx="1238250" cy="1238250"/>
          </a:xfrm>
        </p:grpSpPr>
        <p:sp>
          <p:nvSpPr>
            <p:cNvPr id="11" name="Oval 10">
              <a:extLst>
                <a:ext uri="{FF2B5EF4-FFF2-40B4-BE49-F238E27FC236}">
                  <a16:creationId xmlns:a16="http://schemas.microsoft.com/office/drawing/2014/main" id="{352125C3-D780-48C8-8F34-C7A261BA896A}"/>
                </a:ext>
              </a:extLst>
            </p:cNvPr>
            <p:cNvSpPr/>
            <p:nvPr/>
          </p:nvSpPr>
          <p:spPr>
            <a:xfrm>
              <a:off x="9565997" y="2838450"/>
              <a:ext cx="1238250" cy="12382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defRPr/>
              </a:pPr>
              <a:endParaRPr lang="uk-UA">
                <a:solidFill>
                  <a:srgbClr val="F2F2F5"/>
                </a:solidFill>
                <a:latin typeface="Roboto"/>
              </a:endParaRPr>
            </a:p>
          </p:txBody>
        </p:sp>
        <p:sp>
          <p:nvSpPr>
            <p:cNvPr id="12" name="Freeform 27">
              <a:extLst>
                <a:ext uri="{FF2B5EF4-FFF2-40B4-BE49-F238E27FC236}">
                  <a16:creationId xmlns:a16="http://schemas.microsoft.com/office/drawing/2014/main" id="{77C86C7E-9CF6-4612-BA5F-F983FF79FE9C}"/>
                </a:ext>
              </a:extLst>
            </p:cNvPr>
            <p:cNvSpPr>
              <a:spLocks noEditPoints="1"/>
            </p:cNvSpPr>
            <p:nvPr/>
          </p:nvSpPr>
          <p:spPr bwMode="auto">
            <a:xfrm>
              <a:off x="9926675" y="3143248"/>
              <a:ext cx="516894" cy="628654"/>
            </a:xfrm>
            <a:custGeom>
              <a:avLst/>
              <a:gdLst>
                <a:gd name="T0" fmla="*/ 28 w 144"/>
                <a:gd name="T1" fmla="*/ 88 h 176"/>
                <a:gd name="T2" fmla="*/ 76 w 144"/>
                <a:gd name="T3" fmla="*/ 88 h 176"/>
                <a:gd name="T4" fmla="*/ 80 w 144"/>
                <a:gd name="T5" fmla="*/ 84 h 176"/>
                <a:gd name="T6" fmla="*/ 76 w 144"/>
                <a:gd name="T7" fmla="*/ 80 h 176"/>
                <a:gd name="T8" fmla="*/ 28 w 144"/>
                <a:gd name="T9" fmla="*/ 80 h 176"/>
                <a:gd name="T10" fmla="*/ 24 w 144"/>
                <a:gd name="T11" fmla="*/ 84 h 176"/>
                <a:gd name="T12" fmla="*/ 28 w 144"/>
                <a:gd name="T13" fmla="*/ 88 h 176"/>
                <a:gd name="T14" fmla="*/ 28 w 144"/>
                <a:gd name="T15" fmla="*/ 112 h 176"/>
                <a:gd name="T16" fmla="*/ 116 w 144"/>
                <a:gd name="T17" fmla="*/ 112 h 176"/>
                <a:gd name="T18" fmla="*/ 120 w 144"/>
                <a:gd name="T19" fmla="*/ 108 h 176"/>
                <a:gd name="T20" fmla="*/ 116 w 144"/>
                <a:gd name="T21" fmla="*/ 104 h 176"/>
                <a:gd name="T22" fmla="*/ 28 w 144"/>
                <a:gd name="T23" fmla="*/ 104 h 176"/>
                <a:gd name="T24" fmla="*/ 24 w 144"/>
                <a:gd name="T25" fmla="*/ 108 h 176"/>
                <a:gd name="T26" fmla="*/ 28 w 144"/>
                <a:gd name="T27" fmla="*/ 112 h 176"/>
                <a:gd name="T28" fmla="*/ 28 w 144"/>
                <a:gd name="T29" fmla="*/ 136 h 176"/>
                <a:gd name="T30" fmla="*/ 100 w 144"/>
                <a:gd name="T31" fmla="*/ 136 h 176"/>
                <a:gd name="T32" fmla="*/ 104 w 144"/>
                <a:gd name="T33" fmla="*/ 132 h 176"/>
                <a:gd name="T34" fmla="*/ 100 w 144"/>
                <a:gd name="T35" fmla="*/ 128 h 176"/>
                <a:gd name="T36" fmla="*/ 28 w 144"/>
                <a:gd name="T37" fmla="*/ 128 h 176"/>
                <a:gd name="T38" fmla="*/ 24 w 144"/>
                <a:gd name="T39" fmla="*/ 132 h 176"/>
                <a:gd name="T40" fmla="*/ 28 w 144"/>
                <a:gd name="T41" fmla="*/ 136 h 176"/>
                <a:gd name="T42" fmla="*/ 136 w 144"/>
                <a:gd name="T43" fmla="*/ 24 h 176"/>
                <a:gd name="T44" fmla="*/ 104 w 144"/>
                <a:gd name="T45" fmla="*/ 24 h 176"/>
                <a:gd name="T46" fmla="*/ 104 w 144"/>
                <a:gd name="T47" fmla="*/ 16 h 176"/>
                <a:gd name="T48" fmla="*/ 96 w 144"/>
                <a:gd name="T49" fmla="*/ 8 h 176"/>
                <a:gd name="T50" fmla="*/ 80 w 144"/>
                <a:gd name="T51" fmla="*/ 8 h 176"/>
                <a:gd name="T52" fmla="*/ 72 w 144"/>
                <a:gd name="T53" fmla="*/ 0 h 176"/>
                <a:gd name="T54" fmla="*/ 64 w 144"/>
                <a:gd name="T55" fmla="*/ 8 h 176"/>
                <a:gd name="T56" fmla="*/ 48 w 144"/>
                <a:gd name="T57" fmla="*/ 8 h 176"/>
                <a:gd name="T58" fmla="*/ 40 w 144"/>
                <a:gd name="T59" fmla="*/ 16 h 176"/>
                <a:gd name="T60" fmla="*/ 40 w 144"/>
                <a:gd name="T61" fmla="*/ 24 h 176"/>
                <a:gd name="T62" fmla="*/ 8 w 144"/>
                <a:gd name="T63" fmla="*/ 24 h 176"/>
                <a:gd name="T64" fmla="*/ 0 w 144"/>
                <a:gd name="T65" fmla="*/ 32 h 176"/>
                <a:gd name="T66" fmla="*/ 0 w 144"/>
                <a:gd name="T67" fmla="*/ 168 h 176"/>
                <a:gd name="T68" fmla="*/ 8 w 144"/>
                <a:gd name="T69" fmla="*/ 176 h 176"/>
                <a:gd name="T70" fmla="*/ 136 w 144"/>
                <a:gd name="T71" fmla="*/ 176 h 176"/>
                <a:gd name="T72" fmla="*/ 144 w 144"/>
                <a:gd name="T73" fmla="*/ 168 h 176"/>
                <a:gd name="T74" fmla="*/ 144 w 144"/>
                <a:gd name="T75" fmla="*/ 32 h 176"/>
                <a:gd name="T76" fmla="*/ 136 w 144"/>
                <a:gd name="T77" fmla="*/ 24 h 176"/>
                <a:gd name="T78" fmla="*/ 48 w 144"/>
                <a:gd name="T79" fmla="*/ 16 h 176"/>
                <a:gd name="T80" fmla="*/ 96 w 144"/>
                <a:gd name="T81" fmla="*/ 16 h 176"/>
                <a:gd name="T82" fmla="*/ 96 w 144"/>
                <a:gd name="T83" fmla="*/ 32 h 176"/>
                <a:gd name="T84" fmla="*/ 48 w 144"/>
                <a:gd name="T85" fmla="*/ 32 h 176"/>
                <a:gd name="T86" fmla="*/ 48 w 144"/>
                <a:gd name="T87" fmla="*/ 16 h 176"/>
                <a:gd name="T88" fmla="*/ 136 w 144"/>
                <a:gd name="T89" fmla="*/ 168 h 176"/>
                <a:gd name="T90" fmla="*/ 8 w 144"/>
                <a:gd name="T91" fmla="*/ 168 h 176"/>
                <a:gd name="T92" fmla="*/ 8 w 144"/>
                <a:gd name="T93" fmla="*/ 56 h 176"/>
                <a:gd name="T94" fmla="*/ 136 w 144"/>
                <a:gd name="T95" fmla="*/ 56 h 176"/>
                <a:gd name="T96" fmla="*/ 136 w 144"/>
                <a:gd name="T97" fmla="*/ 168 h 176"/>
                <a:gd name="T98" fmla="*/ 136 w 144"/>
                <a:gd name="T99" fmla="*/ 48 h 176"/>
                <a:gd name="T100" fmla="*/ 8 w 144"/>
                <a:gd name="T101" fmla="*/ 48 h 176"/>
                <a:gd name="T102" fmla="*/ 8 w 144"/>
                <a:gd name="T103" fmla="*/ 32 h 176"/>
                <a:gd name="T104" fmla="*/ 40 w 144"/>
                <a:gd name="T105" fmla="*/ 32 h 176"/>
                <a:gd name="T106" fmla="*/ 48 w 144"/>
                <a:gd name="T107" fmla="*/ 40 h 176"/>
                <a:gd name="T108" fmla="*/ 96 w 144"/>
                <a:gd name="T109" fmla="*/ 40 h 176"/>
                <a:gd name="T110" fmla="*/ 104 w 144"/>
                <a:gd name="T111" fmla="*/ 32 h 176"/>
                <a:gd name="T112" fmla="*/ 136 w 144"/>
                <a:gd name="T113" fmla="*/ 32 h 176"/>
                <a:gd name="T114" fmla="*/ 136 w 144"/>
                <a:gd name="T115"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176">
                  <a:moveTo>
                    <a:pt x="28" y="88"/>
                  </a:moveTo>
                  <a:cubicBezTo>
                    <a:pt x="76" y="88"/>
                    <a:pt x="76" y="88"/>
                    <a:pt x="76" y="88"/>
                  </a:cubicBezTo>
                  <a:cubicBezTo>
                    <a:pt x="78" y="88"/>
                    <a:pt x="80" y="86"/>
                    <a:pt x="80" y="84"/>
                  </a:cubicBezTo>
                  <a:cubicBezTo>
                    <a:pt x="80" y="82"/>
                    <a:pt x="78" y="80"/>
                    <a:pt x="76" y="80"/>
                  </a:cubicBezTo>
                  <a:cubicBezTo>
                    <a:pt x="28" y="80"/>
                    <a:pt x="28" y="80"/>
                    <a:pt x="28" y="80"/>
                  </a:cubicBezTo>
                  <a:cubicBezTo>
                    <a:pt x="26" y="80"/>
                    <a:pt x="24" y="82"/>
                    <a:pt x="24" y="84"/>
                  </a:cubicBezTo>
                  <a:cubicBezTo>
                    <a:pt x="24" y="86"/>
                    <a:pt x="26" y="88"/>
                    <a:pt x="28" y="88"/>
                  </a:cubicBezTo>
                  <a:moveTo>
                    <a:pt x="28" y="112"/>
                  </a:moveTo>
                  <a:cubicBezTo>
                    <a:pt x="116" y="112"/>
                    <a:pt x="116" y="112"/>
                    <a:pt x="116" y="112"/>
                  </a:cubicBezTo>
                  <a:cubicBezTo>
                    <a:pt x="118" y="112"/>
                    <a:pt x="120" y="110"/>
                    <a:pt x="120" y="108"/>
                  </a:cubicBezTo>
                  <a:cubicBezTo>
                    <a:pt x="120" y="106"/>
                    <a:pt x="118" y="104"/>
                    <a:pt x="116" y="104"/>
                  </a:cubicBezTo>
                  <a:cubicBezTo>
                    <a:pt x="28" y="104"/>
                    <a:pt x="28" y="104"/>
                    <a:pt x="28" y="104"/>
                  </a:cubicBezTo>
                  <a:cubicBezTo>
                    <a:pt x="26" y="104"/>
                    <a:pt x="24" y="106"/>
                    <a:pt x="24" y="108"/>
                  </a:cubicBezTo>
                  <a:cubicBezTo>
                    <a:pt x="24" y="110"/>
                    <a:pt x="26" y="112"/>
                    <a:pt x="28" y="112"/>
                  </a:cubicBezTo>
                  <a:moveTo>
                    <a:pt x="28" y="136"/>
                  </a:moveTo>
                  <a:cubicBezTo>
                    <a:pt x="100" y="136"/>
                    <a:pt x="100" y="136"/>
                    <a:pt x="100" y="136"/>
                  </a:cubicBezTo>
                  <a:cubicBezTo>
                    <a:pt x="102" y="136"/>
                    <a:pt x="104" y="134"/>
                    <a:pt x="104" y="132"/>
                  </a:cubicBezTo>
                  <a:cubicBezTo>
                    <a:pt x="104" y="130"/>
                    <a:pt x="102" y="128"/>
                    <a:pt x="100" y="128"/>
                  </a:cubicBezTo>
                  <a:cubicBezTo>
                    <a:pt x="28" y="128"/>
                    <a:pt x="28" y="128"/>
                    <a:pt x="28" y="128"/>
                  </a:cubicBezTo>
                  <a:cubicBezTo>
                    <a:pt x="26" y="128"/>
                    <a:pt x="24" y="130"/>
                    <a:pt x="24" y="132"/>
                  </a:cubicBezTo>
                  <a:cubicBezTo>
                    <a:pt x="24" y="134"/>
                    <a:pt x="26" y="136"/>
                    <a:pt x="28" y="136"/>
                  </a:cubicBezTo>
                  <a:moveTo>
                    <a:pt x="136" y="24"/>
                  </a:moveTo>
                  <a:cubicBezTo>
                    <a:pt x="104" y="24"/>
                    <a:pt x="104" y="24"/>
                    <a:pt x="104" y="24"/>
                  </a:cubicBezTo>
                  <a:cubicBezTo>
                    <a:pt x="104" y="16"/>
                    <a:pt x="104" y="16"/>
                    <a:pt x="104" y="16"/>
                  </a:cubicBezTo>
                  <a:cubicBezTo>
                    <a:pt x="104" y="12"/>
                    <a:pt x="100" y="8"/>
                    <a:pt x="96" y="8"/>
                  </a:cubicBezTo>
                  <a:cubicBezTo>
                    <a:pt x="80" y="8"/>
                    <a:pt x="80" y="8"/>
                    <a:pt x="80" y="8"/>
                  </a:cubicBezTo>
                  <a:cubicBezTo>
                    <a:pt x="80" y="4"/>
                    <a:pt x="76" y="0"/>
                    <a:pt x="72" y="0"/>
                  </a:cubicBezTo>
                  <a:cubicBezTo>
                    <a:pt x="68" y="0"/>
                    <a:pt x="64" y="4"/>
                    <a:pt x="64" y="8"/>
                  </a:cubicBezTo>
                  <a:cubicBezTo>
                    <a:pt x="48" y="8"/>
                    <a:pt x="48" y="8"/>
                    <a:pt x="48" y="8"/>
                  </a:cubicBezTo>
                  <a:cubicBezTo>
                    <a:pt x="44" y="8"/>
                    <a:pt x="40" y="12"/>
                    <a:pt x="40" y="16"/>
                  </a:cubicBezTo>
                  <a:cubicBezTo>
                    <a:pt x="40" y="24"/>
                    <a:pt x="40" y="24"/>
                    <a:pt x="40" y="24"/>
                  </a:cubicBezTo>
                  <a:cubicBezTo>
                    <a:pt x="8" y="24"/>
                    <a:pt x="8" y="24"/>
                    <a:pt x="8" y="24"/>
                  </a:cubicBezTo>
                  <a:cubicBezTo>
                    <a:pt x="4" y="24"/>
                    <a:pt x="0" y="28"/>
                    <a:pt x="0" y="32"/>
                  </a:cubicBezTo>
                  <a:cubicBezTo>
                    <a:pt x="0" y="168"/>
                    <a:pt x="0" y="168"/>
                    <a:pt x="0" y="168"/>
                  </a:cubicBezTo>
                  <a:cubicBezTo>
                    <a:pt x="0" y="172"/>
                    <a:pt x="4" y="176"/>
                    <a:pt x="8" y="176"/>
                  </a:cubicBezTo>
                  <a:cubicBezTo>
                    <a:pt x="136" y="176"/>
                    <a:pt x="136" y="176"/>
                    <a:pt x="136" y="176"/>
                  </a:cubicBezTo>
                  <a:cubicBezTo>
                    <a:pt x="140" y="176"/>
                    <a:pt x="144" y="172"/>
                    <a:pt x="144" y="168"/>
                  </a:cubicBezTo>
                  <a:cubicBezTo>
                    <a:pt x="144" y="32"/>
                    <a:pt x="144" y="32"/>
                    <a:pt x="144" y="32"/>
                  </a:cubicBezTo>
                  <a:cubicBezTo>
                    <a:pt x="144" y="28"/>
                    <a:pt x="140" y="24"/>
                    <a:pt x="136" y="24"/>
                  </a:cubicBezTo>
                  <a:moveTo>
                    <a:pt x="48" y="16"/>
                  </a:moveTo>
                  <a:cubicBezTo>
                    <a:pt x="96" y="16"/>
                    <a:pt x="96" y="16"/>
                    <a:pt x="96" y="16"/>
                  </a:cubicBezTo>
                  <a:cubicBezTo>
                    <a:pt x="96" y="32"/>
                    <a:pt x="96" y="32"/>
                    <a:pt x="96" y="32"/>
                  </a:cubicBezTo>
                  <a:cubicBezTo>
                    <a:pt x="48" y="32"/>
                    <a:pt x="48" y="32"/>
                    <a:pt x="48" y="32"/>
                  </a:cubicBezTo>
                  <a:lnTo>
                    <a:pt x="48" y="16"/>
                  </a:lnTo>
                  <a:close/>
                  <a:moveTo>
                    <a:pt x="136" y="168"/>
                  </a:moveTo>
                  <a:cubicBezTo>
                    <a:pt x="8" y="168"/>
                    <a:pt x="8" y="168"/>
                    <a:pt x="8" y="168"/>
                  </a:cubicBezTo>
                  <a:cubicBezTo>
                    <a:pt x="8" y="56"/>
                    <a:pt x="8" y="56"/>
                    <a:pt x="8" y="56"/>
                  </a:cubicBezTo>
                  <a:cubicBezTo>
                    <a:pt x="136" y="56"/>
                    <a:pt x="136" y="56"/>
                    <a:pt x="136" y="56"/>
                  </a:cubicBezTo>
                  <a:lnTo>
                    <a:pt x="136" y="168"/>
                  </a:lnTo>
                  <a:close/>
                  <a:moveTo>
                    <a:pt x="136" y="48"/>
                  </a:moveTo>
                  <a:cubicBezTo>
                    <a:pt x="8" y="48"/>
                    <a:pt x="8" y="48"/>
                    <a:pt x="8" y="48"/>
                  </a:cubicBezTo>
                  <a:cubicBezTo>
                    <a:pt x="8" y="32"/>
                    <a:pt x="8" y="32"/>
                    <a:pt x="8" y="32"/>
                  </a:cubicBezTo>
                  <a:cubicBezTo>
                    <a:pt x="40" y="32"/>
                    <a:pt x="40" y="32"/>
                    <a:pt x="40" y="32"/>
                  </a:cubicBezTo>
                  <a:cubicBezTo>
                    <a:pt x="40" y="36"/>
                    <a:pt x="44" y="40"/>
                    <a:pt x="48" y="40"/>
                  </a:cubicBezTo>
                  <a:cubicBezTo>
                    <a:pt x="96" y="40"/>
                    <a:pt x="96" y="40"/>
                    <a:pt x="96" y="40"/>
                  </a:cubicBezTo>
                  <a:cubicBezTo>
                    <a:pt x="100" y="40"/>
                    <a:pt x="104" y="36"/>
                    <a:pt x="104" y="32"/>
                  </a:cubicBezTo>
                  <a:cubicBezTo>
                    <a:pt x="136" y="32"/>
                    <a:pt x="136" y="32"/>
                    <a:pt x="136" y="32"/>
                  </a:cubicBezTo>
                  <a:lnTo>
                    <a:pt x="136" y="48"/>
                  </a:lnTo>
                  <a:close/>
                </a:path>
              </a:pathLst>
            </a:custGeom>
            <a:solidFill>
              <a:schemeClr val="bg1"/>
            </a:solidFill>
            <a:ln>
              <a:noFill/>
            </a:ln>
          </p:spPr>
          <p:txBody>
            <a:bodyPr vert="horz" wrap="square" lIns="60960" tIns="30480" rIns="60960" bIns="30480" numCol="1" anchor="t" anchorCtr="0" compatLnSpc="1">
              <a:prstTxWarp prst="textNoShape">
                <a:avLst/>
              </a:prstTxWarp>
            </a:bodyPr>
            <a:lstStyle/>
            <a:p>
              <a:pPr defTabSz="914446">
                <a:defRPr/>
              </a:pPr>
              <a:endParaRPr lang="uk-UA">
                <a:solidFill>
                  <a:srgbClr val="0A091B"/>
                </a:solidFill>
                <a:latin typeface="Roboto"/>
              </a:endParaRPr>
            </a:p>
          </p:txBody>
        </p:sp>
      </p:grpSp>
      <p:sp>
        <p:nvSpPr>
          <p:cNvPr id="27" name="Freeform 15">
            <a:extLst>
              <a:ext uri="{FF2B5EF4-FFF2-40B4-BE49-F238E27FC236}">
                <a16:creationId xmlns:a16="http://schemas.microsoft.com/office/drawing/2014/main" id="{A90E76BF-5A7C-449D-A1D9-DCAC1BC5B10C}"/>
              </a:ext>
            </a:extLst>
          </p:cNvPr>
          <p:cNvSpPr>
            <a:spLocks noEditPoints="1"/>
          </p:cNvSpPr>
          <p:nvPr/>
        </p:nvSpPr>
        <p:spPr bwMode="auto">
          <a:xfrm>
            <a:off x="2587612" y="2931461"/>
            <a:ext cx="247029" cy="247029"/>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bg1"/>
          </a:solidFill>
          <a:ln>
            <a:noFill/>
          </a:ln>
        </p:spPr>
        <p:txBody>
          <a:bodyPr vert="horz" wrap="square" lIns="60960" tIns="30480" rIns="60960" bIns="30480" numCol="1" anchor="t" anchorCtr="0" compatLnSpc="1">
            <a:prstTxWarp prst="textNoShape">
              <a:avLst/>
            </a:prstTxWarp>
          </a:bodyPr>
          <a:lstStyle/>
          <a:p>
            <a:pPr defTabSz="914446">
              <a:defRPr/>
            </a:pPr>
            <a:endParaRPr lang="uk-UA" dirty="0">
              <a:solidFill>
                <a:srgbClr val="0A091B"/>
              </a:solidFill>
              <a:latin typeface="Roboto"/>
            </a:endParaRPr>
          </a:p>
        </p:txBody>
      </p:sp>
    </p:spTree>
    <p:extLst>
      <p:ext uri="{BB962C8B-B14F-4D97-AF65-F5344CB8AC3E}">
        <p14:creationId xmlns:p14="http://schemas.microsoft.com/office/powerpoint/2010/main" val="2897041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8178" y="2546708"/>
            <a:ext cx="10002592" cy="913199"/>
          </a:xfrm>
          <a:prstGeom prst="rect">
            <a:avLst/>
          </a:prstGeom>
          <a:noFill/>
        </p:spPr>
        <p:txBody>
          <a:bodyPr wrap="square" rtlCol="0">
            <a:spAutoFit/>
          </a:bodyPr>
          <a:lstStyle/>
          <a:p>
            <a:pPr algn="ctr" defTabSz="914446"/>
            <a:r>
              <a:rPr lang="en-US" sz="5334" b="1" dirty="0">
                <a:solidFill>
                  <a:srgbClr val="00B0F0"/>
                </a:solidFill>
                <a:latin typeface="Roboto"/>
                <a:ea typeface="Roboto Condensed" panose="02000000000000000000" pitchFamily="2" charset="0"/>
                <a:cs typeface="Lato Semibold" panose="020F0502020204030203" pitchFamily="34" charset="0"/>
              </a:rPr>
              <a:t>Authentication &amp; Authorization</a:t>
            </a:r>
          </a:p>
        </p:txBody>
      </p:sp>
      <p:sp>
        <p:nvSpPr>
          <p:cNvPr id="4" name="TextBox 3">
            <a:extLst>
              <a:ext uri="{FF2B5EF4-FFF2-40B4-BE49-F238E27FC236}">
                <a16:creationId xmlns:a16="http://schemas.microsoft.com/office/drawing/2014/main" id="{64976B81-82AE-4844-A2E3-0A9C9B4BE044}"/>
              </a:ext>
            </a:extLst>
          </p:cNvPr>
          <p:cNvSpPr txBox="1"/>
          <p:nvPr/>
        </p:nvSpPr>
        <p:spPr>
          <a:xfrm>
            <a:off x="86140" y="280493"/>
            <a:ext cx="2352261" cy="584775"/>
          </a:xfrm>
          <a:prstGeom prst="rect">
            <a:avLst/>
          </a:prstGeom>
          <a:noFill/>
        </p:spPr>
        <p:txBody>
          <a:bodyPr wrap="square" rtlCol="0">
            <a:spAutoFit/>
          </a:bodyPr>
          <a:lstStyle/>
          <a:p>
            <a:pPr defTabSz="914446"/>
            <a:r>
              <a:rPr lang="en-US" sz="3200" b="1" dirty="0">
                <a:solidFill>
                  <a:srgbClr val="0A091B"/>
                </a:solidFill>
                <a:latin typeface="Roboto"/>
                <a:ea typeface="Roboto Condensed" panose="02000000000000000000" pitchFamily="2" charset="0"/>
                <a:cs typeface="Lato Semibold" panose="020F0502020204030203" pitchFamily="34" charset="0"/>
              </a:rPr>
              <a:t>Section</a:t>
            </a:r>
          </a:p>
        </p:txBody>
      </p:sp>
    </p:spTree>
    <p:extLst>
      <p:ext uri="{BB962C8B-B14F-4D97-AF65-F5344CB8AC3E}">
        <p14:creationId xmlns:p14="http://schemas.microsoft.com/office/powerpoint/2010/main" val="799742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50795-5767-48A0-92DE-D8118345891B}"/>
              </a:ext>
            </a:extLst>
          </p:cNvPr>
          <p:cNvSpPr>
            <a:spLocks noGrp="1"/>
          </p:cNvSpPr>
          <p:nvPr>
            <p:ph type="title"/>
          </p:nvPr>
        </p:nvSpPr>
        <p:spPr>
          <a:xfrm>
            <a:off x="584200" y="380941"/>
            <a:ext cx="6720114" cy="923330"/>
          </a:xfrm>
        </p:spPr>
        <p:txBody>
          <a:bodyPr/>
          <a:lstStyle/>
          <a:p>
            <a:r>
              <a:rPr lang="en-US" dirty="0"/>
              <a:t>Challenges with</a:t>
            </a:r>
            <a:br>
              <a:rPr lang="en-US" dirty="0"/>
            </a:br>
            <a:r>
              <a:rPr lang="en-US" dirty="0">
                <a:solidFill>
                  <a:srgbClr val="00B0F0"/>
                </a:solidFill>
              </a:rPr>
              <a:t>traditional </a:t>
            </a:r>
            <a:r>
              <a:rPr lang="en-US" dirty="0" err="1">
                <a:solidFill>
                  <a:srgbClr val="00B0F0"/>
                </a:solidFill>
              </a:rPr>
              <a:t>auth</a:t>
            </a:r>
            <a:r>
              <a:rPr lang="en-US" dirty="0">
                <a:solidFill>
                  <a:srgbClr val="00B0F0"/>
                </a:solidFill>
              </a:rPr>
              <a:t> flows </a:t>
            </a:r>
          </a:p>
        </p:txBody>
      </p:sp>
      <p:pic>
        <p:nvPicPr>
          <p:cNvPr id="3" name="Picture 2">
            <a:extLst>
              <a:ext uri="{FF2B5EF4-FFF2-40B4-BE49-F238E27FC236}">
                <a16:creationId xmlns:a16="http://schemas.microsoft.com/office/drawing/2014/main" id="{4CEDD277-C1F7-42C3-AEAC-F949A0043EB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462974"/>
            <a:ext cx="12192000" cy="5225143"/>
          </a:xfrm>
          <a:prstGeom prst="rect">
            <a:avLst/>
          </a:prstGeom>
        </p:spPr>
      </p:pic>
    </p:spTree>
    <p:extLst>
      <p:ext uri="{BB962C8B-B14F-4D97-AF65-F5344CB8AC3E}">
        <p14:creationId xmlns:p14="http://schemas.microsoft.com/office/powerpoint/2010/main" val="2665086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50795-5767-48A0-92DE-D8118345891B}"/>
              </a:ext>
            </a:extLst>
          </p:cNvPr>
          <p:cNvSpPr>
            <a:spLocks noGrp="1"/>
          </p:cNvSpPr>
          <p:nvPr>
            <p:ph type="title"/>
          </p:nvPr>
        </p:nvSpPr>
        <p:spPr>
          <a:xfrm>
            <a:off x="584200" y="380941"/>
            <a:ext cx="6720114" cy="923330"/>
          </a:xfrm>
        </p:spPr>
        <p:txBody>
          <a:bodyPr/>
          <a:lstStyle/>
          <a:p>
            <a:r>
              <a:rPr lang="en-US" dirty="0" err="1"/>
              <a:t>Auth</a:t>
            </a:r>
            <a:r>
              <a:rPr lang="en-US" dirty="0"/>
              <a:t> flow</a:t>
            </a:r>
            <a:br>
              <a:rPr lang="en-US" dirty="0"/>
            </a:br>
            <a:r>
              <a:rPr lang="en-US" dirty="0">
                <a:solidFill>
                  <a:schemeClr val="accent1"/>
                </a:solidFill>
              </a:rPr>
              <a:t>with JWT token</a:t>
            </a:r>
          </a:p>
        </p:txBody>
      </p:sp>
      <p:pic>
        <p:nvPicPr>
          <p:cNvPr id="4" name="Picture 3" descr="A close up of a map&#10;&#10;Description generated with high confidence">
            <a:extLst>
              <a:ext uri="{FF2B5EF4-FFF2-40B4-BE49-F238E27FC236}">
                <a16:creationId xmlns:a16="http://schemas.microsoft.com/office/drawing/2014/main" id="{B46D8146-EC7E-453A-B51D-6704E5C9B88E}"/>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14732"/>
          <a:stretch/>
        </p:blipFill>
        <p:spPr>
          <a:xfrm>
            <a:off x="1079188" y="1408385"/>
            <a:ext cx="10395857" cy="5225143"/>
          </a:xfrm>
          <a:prstGeom prst="rect">
            <a:avLst/>
          </a:prstGeom>
        </p:spPr>
      </p:pic>
    </p:spTree>
    <p:extLst>
      <p:ext uri="{BB962C8B-B14F-4D97-AF65-F5344CB8AC3E}">
        <p14:creationId xmlns:p14="http://schemas.microsoft.com/office/powerpoint/2010/main" val="634670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1160"/>
            <a:ext cx="12192000" cy="473202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uk-UA" sz="1867" dirty="0">
              <a:solidFill>
                <a:srgbClr val="F2F2F5"/>
              </a:solidFill>
              <a:latin typeface="Roboto"/>
            </a:endParaRPr>
          </a:p>
        </p:txBody>
      </p:sp>
      <p:sp>
        <p:nvSpPr>
          <p:cNvPr id="7" name="Title 6"/>
          <p:cNvSpPr>
            <a:spLocks noGrp="1"/>
          </p:cNvSpPr>
          <p:nvPr>
            <p:ph type="title"/>
          </p:nvPr>
        </p:nvSpPr>
        <p:spPr>
          <a:xfrm>
            <a:off x="607203" y="177423"/>
            <a:ext cx="5237337" cy="923330"/>
          </a:xfrm>
        </p:spPr>
        <p:txBody>
          <a:bodyPr/>
          <a:lstStyle/>
          <a:p>
            <a:br>
              <a:rPr lang="en-US" dirty="0"/>
            </a:br>
            <a:r>
              <a:rPr lang="en-US" dirty="0" err="1"/>
              <a:t>Middlewares</a:t>
            </a:r>
            <a:r>
              <a:rPr lang="en-US" dirty="0"/>
              <a:t> &amp; API Exercise</a:t>
            </a:r>
            <a:endParaRPr lang="uk-UA" dirty="0">
              <a:solidFill>
                <a:schemeClr val="accent1"/>
              </a:solidFill>
            </a:endParaRPr>
          </a:p>
        </p:txBody>
      </p:sp>
      <p:sp>
        <p:nvSpPr>
          <p:cNvPr id="6" name="TextBox 5">
            <a:extLst>
              <a:ext uri="{FF2B5EF4-FFF2-40B4-BE49-F238E27FC236}">
                <a16:creationId xmlns:a16="http://schemas.microsoft.com/office/drawing/2014/main" id="{21754A3F-903B-4A6F-95E1-A04134788FED}"/>
              </a:ext>
            </a:extLst>
          </p:cNvPr>
          <p:cNvSpPr txBox="1"/>
          <p:nvPr/>
        </p:nvSpPr>
        <p:spPr>
          <a:xfrm>
            <a:off x="802225" y="2486660"/>
            <a:ext cx="11389775" cy="3370666"/>
          </a:xfrm>
          <a:prstGeom prst="rect">
            <a:avLst/>
          </a:prstGeom>
          <a:noFill/>
        </p:spPr>
        <p:txBody>
          <a:bodyPr wrap="square" rtlCol="0">
            <a:spAutoFit/>
          </a:bodyPr>
          <a:lstStyle/>
          <a:p>
            <a:pPr defTabSz="914446">
              <a:lnSpc>
                <a:spcPct val="150000"/>
              </a:lnSpc>
            </a:pPr>
            <a:r>
              <a:rPr lang="en-US" sz="1600" b="1" dirty="0">
                <a:solidFill>
                  <a:srgbClr val="F2F2F5"/>
                </a:solidFill>
                <a:latin typeface="Roboto Condensed"/>
              </a:rPr>
              <a:t>Goal: </a:t>
            </a:r>
            <a:r>
              <a:rPr lang="en-US" sz="1600" dirty="0">
                <a:solidFill>
                  <a:srgbClr val="F2F2F5"/>
                </a:solidFill>
                <a:latin typeface="Roboto Condensed"/>
              </a:rPr>
              <a:t>Understand how stateless authentication works</a:t>
            </a:r>
          </a:p>
          <a:p>
            <a:pPr defTabSz="914446">
              <a:lnSpc>
                <a:spcPct val="150000"/>
              </a:lnSpc>
            </a:pPr>
            <a:r>
              <a:rPr lang="en-US" sz="1600" b="1" dirty="0">
                <a:solidFill>
                  <a:srgbClr val="F2F2F5"/>
                </a:solidFill>
                <a:latin typeface="Roboto Condensed"/>
              </a:rPr>
              <a:t>Time: </a:t>
            </a:r>
            <a:r>
              <a:rPr lang="en-US" sz="1600" dirty="0">
                <a:solidFill>
                  <a:srgbClr val="F2F2F5"/>
                </a:solidFill>
                <a:latin typeface="Roboto Condensed"/>
              </a:rPr>
              <a:t>20 minutes</a:t>
            </a:r>
          </a:p>
          <a:p>
            <a:pPr defTabSz="914446">
              <a:lnSpc>
                <a:spcPct val="150000"/>
              </a:lnSpc>
            </a:pPr>
            <a:r>
              <a:rPr lang="en-US" sz="1600" b="1" dirty="0">
                <a:solidFill>
                  <a:srgbClr val="F2F2F5"/>
                </a:solidFill>
                <a:latin typeface="Roboto Condensed"/>
              </a:rPr>
              <a:t>Requirements: </a:t>
            </a:r>
          </a:p>
          <a:p>
            <a:pPr defTabSz="914446">
              <a:lnSpc>
                <a:spcPct val="150000"/>
              </a:lnSpc>
            </a:pPr>
            <a:r>
              <a:rPr lang="en-US" sz="1600" dirty="0">
                <a:solidFill>
                  <a:srgbClr val="F2F2F5"/>
                </a:solidFill>
                <a:latin typeface="Roboto Condensed"/>
              </a:rPr>
              <a:t>Login endpoint – receive username &amp; password, if they are correct then return a signed JWT token with the user id and name. Otherwise, if the credentials are wrong, return 404</a:t>
            </a:r>
          </a:p>
          <a:p>
            <a:pPr defTabSz="914446">
              <a:lnSpc>
                <a:spcPct val="150000"/>
              </a:lnSpc>
            </a:pPr>
            <a:r>
              <a:rPr lang="en-US" sz="1600" dirty="0">
                <a:solidFill>
                  <a:srgbClr val="F2F2F5"/>
                </a:solidFill>
                <a:latin typeface="Roboto Condensed"/>
              </a:rPr>
              <a:t>Travel recommender endpoint – based on the existing API from previous exercises, prevent accessing to these API without valid token</a:t>
            </a:r>
          </a:p>
          <a:p>
            <a:pPr defTabSz="914446">
              <a:lnSpc>
                <a:spcPct val="150000"/>
              </a:lnSpc>
            </a:pPr>
            <a:r>
              <a:rPr lang="en-US" sz="1600" b="1" dirty="0">
                <a:solidFill>
                  <a:srgbClr val="F2F2F5"/>
                </a:solidFill>
                <a:latin typeface="Roboto Condensed"/>
              </a:rPr>
              <a:t>Tech:</a:t>
            </a:r>
            <a:r>
              <a:rPr lang="en-US" sz="1600" dirty="0">
                <a:solidFill>
                  <a:srgbClr val="F2F2F5"/>
                </a:solidFill>
                <a:latin typeface="Roboto Condensed"/>
              </a:rPr>
              <a:t> Use the NPM package ‘</a:t>
            </a:r>
            <a:r>
              <a:rPr lang="en-US" sz="1600" dirty="0" err="1">
                <a:solidFill>
                  <a:srgbClr val="F2F2F5"/>
                </a:solidFill>
                <a:latin typeface="Roboto Condensed"/>
              </a:rPr>
              <a:t>jsonwebtoken</a:t>
            </a:r>
            <a:r>
              <a:rPr lang="en-US" sz="1600" dirty="0">
                <a:solidFill>
                  <a:srgbClr val="F2F2F5"/>
                </a:solidFill>
                <a:latin typeface="Roboto Condensed"/>
              </a:rPr>
              <a:t>’ to sign and verify tokens. Use a middleware to authenticate requests</a:t>
            </a:r>
          </a:p>
          <a:p>
            <a:pPr defTabSz="914446">
              <a:lnSpc>
                <a:spcPct val="150000"/>
              </a:lnSpc>
            </a:pPr>
            <a:r>
              <a:rPr lang="en-US" sz="1600" b="1" dirty="0">
                <a:solidFill>
                  <a:srgbClr val="F2F2F5"/>
                </a:solidFill>
                <a:latin typeface="Roboto Condensed"/>
              </a:rPr>
              <a:t>Starter file: ~/examples/express-</a:t>
            </a:r>
            <a:r>
              <a:rPr lang="en-US" sz="1600" b="1" dirty="0" err="1">
                <a:solidFill>
                  <a:srgbClr val="F2F2F5"/>
                </a:solidFill>
                <a:latin typeface="Roboto Condensed"/>
              </a:rPr>
              <a:t>jwt</a:t>
            </a:r>
            <a:r>
              <a:rPr lang="en-US" sz="1600" b="1" dirty="0">
                <a:solidFill>
                  <a:srgbClr val="F2F2F5"/>
                </a:solidFill>
                <a:latin typeface="Roboto Condensed"/>
              </a:rPr>
              <a:t>/start.js</a:t>
            </a:r>
            <a:endParaRPr lang="en-US" sz="1600" dirty="0">
              <a:solidFill>
                <a:srgbClr val="F2F2F5"/>
              </a:solidFill>
              <a:latin typeface="Roboto Condensed"/>
            </a:endParaRPr>
          </a:p>
        </p:txBody>
      </p:sp>
      <p:sp>
        <p:nvSpPr>
          <p:cNvPr id="2" name="TextBox 1"/>
          <p:cNvSpPr txBox="1"/>
          <p:nvPr/>
        </p:nvSpPr>
        <p:spPr>
          <a:xfrm>
            <a:off x="1523262" y="1880981"/>
            <a:ext cx="5787846" cy="461665"/>
          </a:xfrm>
          <a:prstGeom prst="rect">
            <a:avLst/>
          </a:prstGeom>
          <a:noFill/>
        </p:spPr>
        <p:txBody>
          <a:bodyPr wrap="square" rtlCol="0">
            <a:spAutoFit/>
          </a:bodyPr>
          <a:lstStyle/>
          <a:p>
            <a:pPr defTabSz="914446"/>
            <a:r>
              <a:rPr lang="en-US" sz="2400" b="1" dirty="0">
                <a:solidFill>
                  <a:srgbClr val="F2F2F5"/>
                </a:solidFill>
                <a:latin typeface="Roboto Condensed"/>
              </a:rPr>
              <a:t>JWT Based Authentication</a:t>
            </a:r>
            <a:endParaRPr lang="uk-UA" sz="2400" b="1" dirty="0">
              <a:solidFill>
                <a:srgbClr val="F2F2F5"/>
              </a:solidFill>
              <a:latin typeface="+mj-lt"/>
            </a:endParaRPr>
          </a:p>
        </p:txBody>
      </p:sp>
      <p:grpSp>
        <p:nvGrpSpPr>
          <p:cNvPr id="8" name="Group 7">
            <a:extLst>
              <a:ext uri="{FF2B5EF4-FFF2-40B4-BE49-F238E27FC236}">
                <a16:creationId xmlns:a16="http://schemas.microsoft.com/office/drawing/2014/main" id="{98671352-A194-4275-8038-B137DD925AD9}"/>
              </a:ext>
            </a:extLst>
          </p:cNvPr>
          <p:cNvGrpSpPr/>
          <p:nvPr/>
        </p:nvGrpSpPr>
        <p:grpSpPr>
          <a:xfrm>
            <a:off x="607203" y="1661160"/>
            <a:ext cx="825500" cy="825500"/>
            <a:chOff x="9565997" y="2838450"/>
            <a:chExt cx="1238250" cy="1238250"/>
          </a:xfrm>
        </p:grpSpPr>
        <p:sp>
          <p:nvSpPr>
            <p:cNvPr id="11" name="Oval 10">
              <a:extLst>
                <a:ext uri="{FF2B5EF4-FFF2-40B4-BE49-F238E27FC236}">
                  <a16:creationId xmlns:a16="http://schemas.microsoft.com/office/drawing/2014/main" id="{352125C3-D780-48C8-8F34-C7A261BA896A}"/>
                </a:ext>
              </a:extLst>
            </p:cNvPr>
            <p:cNvSpPr/>
            <p:nvPr/>
          </p:nvSpPr>
          <p:spPr>
            <a:xfrm>
              <a:off x="9565997" y="2838450"/>
              <a:ext cx="1238250" cy="12382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12" name="Freeform 27">
              <a:extLst>
                <a:ext uri="{FF2B5EF4-FFF2-40B4-BE49-F238E27FC236}">
                  <a16:creationId xmlns:a16="http://schemas.microsoft.com/office/drawing/2014/main" id="{77C86C7E-9CF6-4612-BA5F-F983FF79FE9C}"/>
                </a:ext>
              </a:extLst>
            </p:cNvPr>
            <p:cNvSpPr>
              <a:spLocks noEditPoints="1"/>
            </p:cNvSpPr>
            <p:nvPr/>
          </p:nvSpPr>
          <p:spPr bwMode="auto">
            <a:xfrm>
              <a:off x="9926675" y="3143248"/>
              <a:ext cx="516894" cy="628654"/>
            </a:xfrm>
            <a:custGeom>
              <a:avLst/>
              <a:gdLst>
                <a:gd name="T0" fmla="*/ 28 w 144"/>
                <a:gd name="T1" fmla="*/ 88 h 176"/>
                <a:gd name="T2" fmla="*/ 76 w 144"/>
                <a:gd name="T3" fmla="*/ 88 h 176"/>
                <a:gd name="T4" fmla="*/ 80 w 144"/>
                <a:gd name="T5" fmla="*/ 84 h 176"/>
                <a:gd name="T6" fmla="*/ 76 w 144"/>
                <a:gd name="T7" fmla="*/ 80 h 176"/>
                <a:gd name="T8" fmla="*/ 28 w 144"/>
                <a:gd name="T9" fmla="*/ 80 h 176"/>
                <a:gd name="T10" fmla="*/ 24 w 144"/>
                <a:gd name="T11" fmla="*/ 84 h 176"/>
                <a:gd name="T12" fmla="*/ 28 w 144"/>
                <a:gd name="T13" fmla="*/ 88 h 176"/>
                <a:gd name="T14" fmla="*/ 28 w 144"/>
                <a:gd name="T15" fmla="*/ 112 h 176"/>
                <a:gd name="T16" fmla="*/ 116 w 144"/>
                <a:gd name="T17" fmla="*/ 112 h 176"/>
                <a:gd name="T18" fmla="*/ 120 w 144"/>
                <a:gd name="T19" fmla="*/ 108 h 176"/>
                <a:gd name="T20" fmla="*/ 116 w 144"/>
                <a:gd name="T21" fmla="*/ 104 h 176"/>
                <a:gd name="T22" fmla="*/ 28 w 144"/>
                <a:gd name="T23" fmla="*/ 104 h 176"/>
                <a:gd name="T24" fmla="*/ 24 w 144"/>
                <a:gd name="T25" fmla="*/ 108 h 176"/>
                <a:gd name="T26" fmla="*/ 28 w 144"/>
                <a:gd name="T27" fmla="*/ 112 h 176"/>
                <a:gd name="T28" fmla="*/ 28 w 144"/>
                <a:gd name="T29" fmla="*/ 136 h 176"/>
                <a:gd name="T30" fmla="*/ 100 w 144"/>
                <a:gd name="T31" fmla="*/ 136 h 176"/>
                <a:gd name="T32" fmla="*/ 104 w 144"/>
                <a:gd name="T33" fmla="*/ 132 h 176"/>
                <a:gd name="T34" fmla="*/ 100 w 144"/>
                <a:gd name="T35" fmla="*/ 128 h 176"/>
                <a:gd name="T36" fmla="*/ 28 w 144"/>
                <a:gd name="T37" fmla="*/ 128 h 176"/>
                <a:gd name="T38" fmla="*/ 24 w 144"/>
                <a:gd name="T39" fmla="*/ 132 h 176"/>
                <a:gd name="T40" fmla="*/ 28 w 144"/>
                <a:gd name="T41" fmla="*/ 136 h 176"/>
                <a:gd name="T42" fmla="*/ 136 w 144"/>
                <a:gd name="T43" fmla="*/ 24 h 176"/>
                <a:gd name="T44" fmla="*/ 104 w 144"/>
                <a:gd name="T45" fmla="*/ 24 h 176"/>
                <a:gd name="T46" fmla="*/ 104 w 144"/>
                <a:gd name="T47" fmla="*/ 16 h 176"/>
                <a:gd name="T48" fmla="*/ 96 w 144"/>
                <a:gd name="T49" fmla="*/ 8 h 176"/>
                <a:gd name="T50" fmla="*/ 80 w 144"/>
                <a:gd name="T51" fmla="*/ 8 h 176"/>
                <a:gd name="T52" fmla="*/ 72 w 144"/>
                <a:gd name="T53" fmla="*/ 0 h 176"/>
                <a:gd name="T54" fmla="*/ 64 w 144"/>
                <a:gd name="T55" fmla="*/ 8 h 176"/>
                <a:gd name="T56" fmla="*/ 48 w 144"/>
                <a:gd name="T57" fmla="*/ 8 h 176"/>
                <a:gd name="T58" fmla="*/ 40 w 144"/>
                <a:gd name="T59" fmla="*/ 16 h 176"/>
                <a:gd name="T60" fmla="*/ 40 w 144"/>
                <a:gd name="T61" fmla="*/ 24 h 176"/>
                <a:gd name="T62" fmla="*/ 8 w 144"/>
                <a:gd name="T63" fmla="*/ 24 h 176"/>
                <a:gd name="T64" fmla="*/ 0 w 144"/>
                <a:gd name="T65" fmla="*/ 32 h 176"/>
                <a:gd name="T66" fmla="*/ 0 w 144"/>
                <a:gd name="T67" fmla="*/ 168 h 176"/>
                <a:gd name="T68" fmla="*/ 8 w 144"/>
                <a:gd name="T69" fmla="*/ 176 h 176"/>
                <a:gd name="T70" fmla="*/ 136 w 144"/>
                <a:gd name="T71" fmla="*/ 176 h 176"/>
                <a:gd name="T72" fmla="*/ 144 w 144"/>
                <a:gd name="T73" fmla="*/ 168 h 176"/>
                <a:gd name="T74" fmla="*/ 144 w 144"/>
                <a:gd name="T75" fmla="*/ 32 h 176"/>
                <a:gd name="T76" fmla="*/ 136 w 144"/>
                <a:gd name="T77" fmla="*/ 24 h 176"/>
                <a:gd name="T78" fmla="*/ 48 w 144"/>
                <a:gd name="T79" fmla="*/ 16 h 176"/>
                <a:gd name="T80" fmla="*/ 96 w 144"/>
                <a:gd name="T81" fmla="*/ 16 h 176"/>
                <a:gd name="T82" fmla="*/ 96 w 144"/>
                <a:gd name="T83" fmla="*/ 32 h 176"/>
                <a:gd name="T84" fmla="*/ 48 w 144"/>
                <a:gd name="T85" fmla="*/ 32 h 176"/>
                <a:gd name="T86" fmla="*/ 48 w 144"/>
                <a:gd name="T87" fmla="*/ 16 h 176"/>
                <a:gd name="T88" fmla="*/ 136 w 144"/>
                <a:gd name="T89" fmla="*/ 168 h 176"/>
                <a:gd name="T90" fmla="*/ 8 w 144"/>
                <a:gd name="T91" fmla="*/ 168 h 176"/>
                <a:gd name="T92" fmla="*/ 8 w 144"/>
                <a:gd name="T93" fmla="*/ 56 h 176"/>
                <a:gd name="T94" fmla="*/ 136 w 144"/>
                <a:gd name="T95" fmla="*/ 56 h 176"/>
                <a:gd name="T96" fmla="*/ 136 w 144"/>
                <a:gd name="T97" fmla="*/ 168 h 176"/>
                <a:gd name="T98" fmla="*/ 136 w 144"/>
                <a:gd name="T99" fmla="*/ 48 h 176"/>
                <a:gd name="T100" fmla="*/ 8 w 144"/>
                <a:gd name="T101" fmla="*/ 48 h 176"/>
                <a:gd name="T102" fmla="*/ 8 w 144"/>
                <a:gd name="T103" fmla="*/ 32 h 176"/>
                <a:gd name="T104" fmla="*/ 40 w 144"/>
                <a:gd name="T105" fmla="*/ 32 h 176"/>
                <a:gd name="T106" fmla="*/ 48 w 144"/>
                <a:gd name="T107" fmla="*/ 40 h 176"/>
                <a:gd name="T108" fmla="*/ 96 w 144"/>
                <a:gd name="T109" fmla="*/ 40 h 176"/>
                <a:gd name="T110" fmla="*/ 104 w 144"/>
                <a:gd name="T111" fmla="*/ 32 h 176"/>
                <a:gd name="T112" fmla="*/ 136 w 144"/>
                <a:gd name="T113" fmla="*/ 32 h 176"/>
                <a:gd name="T114" fmla="*/ 136 w 144"/>
                <a:gd name="T115"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176">
                  <a:moveTo>
                    <a:pt x="28" y="88"/>
                  </a:moveTo>
                  <a:cubicBezTo>
                    <a:pt x="76" y="88"/>
                    <a:pt x="76" y="88"/>
                    <a:pt x="76" y="88"/>
                  </a:cubicBezTo>
                  <a:cubicBezTo>
                    <a:pt x="78" y="88"/>
                    <a:pt x="80" y="86"/>
                    <a:pt x="80" y="84"/>
                  </a:cubicBezTo>
                  <a:cubicBezTo>
                    <a:pt x="80" y="82"/>
                    <a:pt x="78" y="80"/>
                    <a:pt x="76" y="80"/>
                  </a:cubicBezTo>
                  <a:cubicBezTo>
                    <a:pt x="28" y="80"/>
                    <a:pt x="28" y="80"/>
                    <a:pt x="28" y="80"/>
                  </a:cubicBezTo>
                  <a:cubicBezTo>
                    <a:pt x="26" y="80"/>
                    <a:pt x="24" y="82"/>
                    <a:pt x="24" y="84"/>
                  </a:cubicBezTo>
                  <a:cubicBezTo>
                    <a:pt x="24" y="86"/>
                    <a:pt x="26" y="88"/>
                    <a:pt x="28" y="88"/>
                  </a:cubicBezTo>
                  <a:moveTo>
                    <a:pt x="28" y="112"/>
                  </a:moveTo>
                  <a:cubicBezTo>
                    <a:pt x="116" y="112"/>
                    <a:pt x="116" y="112"/>
                    <a:pt x="116" y="112"/>
                  </a:cubicBezTo>
                  <a:cubicBezTo>
                    <a:pt x="118" y="112"/>
                    <a:pt x="120" y="110"/>
                    <a:pt x="120" y="108"/>
                  </a:cubicBezTo>
                  <a:cubicBezTo>
                    <a:pt x="120" y="106"/>
                    <a:pt x="118" y="104"/>
                    <a:pt x="116" y="104"/>
                  </a:cubicBezTo>
                  <a:cubicBezTo>
                    <a:pt x="28" y="104"/>
                    <a:pt x="28" y="104"/>
                    <a:pt x="28" y="104"/>
                  </a:cubicBezTo>
                  <a:cubicBezTo>
                    <a:pt x="26" y="104"/>
                    <a:pt x="24" y="106"/>
                    <a:pt x="24" y="108"/>
                  </a:cubicBezTo>
                  <a:cubicBezTo>
                    <a:pt x="24" y="110"/>
                    <a:pt x="26" y="112"/>
                    <a:pt x="28" y="112"/>
                  </a:cubicBezTo>
                  <a:moveTo>
                    <a:pt x="28" y="136"/>
                  </a:moveTo>
                  <a:cubicBezTo>
                    <a:pt x="100" y="136"/>
                    <a:pt x="100" y="136"/>
                    <a:pt x="100" y="136"/>
                  </a:cubicBezTo>
                  <a:cubicBezTo>
                    <a:pt x="102" y="136"/>
                    <a:pt x="104" y="134"/>
                    <a:pt x="104" y="132"/>
                  </a:cubicBezTo>
                  <a:cubicBezTo>
                    <a:pt x="104" y="130"/>
                    <a:pt x="102" y="128"/>
                    <a:pt x="100" y="128"/>
                  </a:cubicBezTo>
                  <a:cubicBezTo>
                    <a:pt x="28" y="128"/>
                    <a:pt x="28" y="128"/>
                    <a:pt x="28" y="128"/>
                  </a:cubicBezTo>
                  <a:cubicBezTo>
                    <a:pt x="26" y="128"/>
                    <a:pt x="24" y="130"/>
                    <a:pt x="24" y="132"/>
                  </a:cubicBezTo>
                  <a:cubicBezTo>
                    <a:pt x="24" y="134"/>
                    <a:pt x="26" y="136"/>
                    <a:pt x="28" y="136"/>
                  </a:cubicBezTo>
                  <a:moveTo>
                    <a:pt x="136" y="24"/>
                  </a:moveTo>
                  <a:cubicBezTo>
                    <a:pt x="104" y="24"/>
                    <a:pt x="104" y="24"/>
                    <a:pt x="104" y="24"/>
                  </a:cubicBezTo>
                  <a:cubicBezTo>
                    <a:pt x="104" y="16"/>
                    <a:pt x="104" y="16"/>
                    <a:pt x="104" y="16"/>
                  </a:cubicBezTo>
                  <a:cubicBezTo>
                    <a:pt x="104" y="12"/>
                    <a:pt x="100" y="8"/>
                    <a:pt x="96" y="8"/>
                  </a:cubicBezTo>
                  <a:cubicBezTo>
                    <a:pt x="80" y="8"/>
                    <a:pt x="80" y="8"/>
                    <a:pt x="80" y="8"/>
                  </a:cubicBezTo>
                  <a:cubicBezTo>
                    <a:pt x="80" y="4"/>
                    <a:pt x="76" y="0"/>
                    <a:pt x="72" y="0"/>
                  </a:cubicBezTo>
                  <a:cubicBezTo>
                    <a:pt x="68" y="0"/>
                    <a:pt x="64" y="4"/>
                    <a:pt x="64" y="8"/>
                  </a:cubicBezTo>
                  <a:cubicBezTo>
                    <a:pt x="48" y="8"/>
                    <a:pt x="48" y="8"/>
                    <a:pt x="48" y="8"/>
                  </a:cubicBezTo>
                  <a:cubicBezTo>
                    <a:pt x="44" y="8"/>
                    <a:pt x="40" y="12"/>
                    <a:pt x="40" y="16"/>
                  </a:cubicBezTo>
                  <a:cubicBezTo>
                    <a:pt x="40" y="24"/>
                    <a:pt x="40" y="24"/>
                    <a:pt x="40" y="24"/>
                  </a:cubicBezTo>
                  <a:cubicBezTo>
                    <a:pt x="8" y="24"/>
                    <a:pt x="8" y="24"/>
                    <a:pt x="8" y="24"/>
                  </a:cubicBezTo>
                  <a:cubicBezTo>
                    <a:pt x="4" y="24"/>
                    <a:pt x="0" y="28"/>
                    <a:pt x="0" y="32"/>
                  </a:cubicBezTo>
                  <a:cubicBezTo>
                    <a:pt x="0" y="168"/>
                    <a:pt x="0" y="168"/>
                    <a:pt x="0" y="168"/>
                  </a:cubicBezTo>
                  <a:cubicBezTo>
                    <a:pt x="0" y="172"/>
                    <a:pt x="4" y="176"/>
                    <a:pt x="8" y="176"/>
                  </a:cubicBezTo>
                  <a:cubicBezTo>
                    <a:pt x="136" y="176"/>
                    <a:pt x="136" y="176"/>
                    <a:pt x="136" y="176"/>
                  </a:cubicBezTo>
                  <a:cubicBezTo>
                    <a:pt x="140" y="176"/>
                    <a:pt x="144" y="172"/>
                    <a:pt x="144" y="168"/>
                  </a:cubicBezTo>
                  <a:cubicBezTo>
                    <a:pt x="144" y="32"/>
                    <a:pt x="144" y="32"/>
                    <a:pt x="144" y="32"/>
                  </a:cubicBezTo>
                  <a:cubicBezTo>
                    <a:pt x="144" y="28"/>
                    <a:pt x="140" y="24"/>
                    <a:pt x="136" y="24"/>
                  </a:cubicBezTo>
                  <a:moveTo>
                    <a:pt x="48" y="16"/>
                  </a:moveTo>
                  <a:cubicBezTo>
                    <a:pt x="96" y="16"/>
                    <a:pt x="96" y="16"/>
                    <a:pt x="96" y="16"/>
                  </a:cubicBezTo>
                  <a:cubicBezTo>
                    <a:pt x="96" y="32"/>
                    <a:pt x="96" y="32"/>
                    <a:pt x="96" y="32"/>
                  </a:cubicBezTo>
                  <a:cubicBezTo>
                    <a:pt x="48" y="32"/>
                    <a:pt x="48" y="32"/>
                    <a:pt x="48" y="32"/>
                  </a:cubicBezTo>
                  <a:lnTo>
                    <a:pt x="48" y="16"/>
                  </a:lnTo>
                  <a:close/>
                  <a:moveTo>
                    <a:pt x="136" y="168"/>
                  </a:moveTo>
                  <a:cubicBezTo>
                    <a:pt x="8" y="168"/>
                    <a:pt x="8" y="168"/>
                    <a:pt x="8" y="168"/>
                  </a:cubicBezTo>
                  <a:cubicBezTo>
                    <a:pt x="8" y="56"/>
                    <a:pt x="8" y="56"/>
                    <a:pt x="8" y="56"/>
                  </a:cubicBezTo>
                  <a:cubicBezTo>
                    <a:pt x="136" y="56"/>
                    <a:pt x="136" y="56"/>
                    <a:pt x="136" y="56"/>
                  </a:cubicBezTo>
                  <a:lnTo>
                    <a:pt x="136" y="168"/>
                  </a:lnTo>
                  <a:close/>
                  <a:moveTo>
                    <a:pt x="136" y="48"/>
                  </a:moveTo>
                  <a:cubicBezTo>
                    <a:pt x="8" y="48"/>
                    <a:pt x="8" y="48"/>
                    <a:pt x="8" y="48"/>
                  </a:cubicBezTo>
                  <a:cubicBezTo>
                    <a:pt x="8" y="32"/>
                    <a:pt x="8" y="32"/>
                    <a:pt x="8" y="32"/>
                  </a:cubicBezTo>
                  <a:cubicBezTo>
                    <a:pt x="40" y="32"/>
                    <a:pt x="40" y="32"/>
                    <a:pt x="40" y="32"/>
                  </a:cubicBezTo>
                  <a:cubicBezTo>
                    <a:pt x="40" y="36"/>
                    <a:pt x="44" y="40"/>
                    <a:pt x="48" y="40"/>
                  </a:cubicBezTo>
                  <a:cubicBezTo>
                    <a:pt x="96" y="40"/>
                    <a:pt x="96" y="40"/>
                    <a:pt x="96" y="40"/>
                  </a:cubicBezTo>
                  <a:cubicBezTo>
                    <a:pt x="100" y="40"/>
                    <a:pt x="104" y="36"/>
                    <a:pt x="104" y="32"/>
                  </a:cubicBezTo>
                  <a:cubicBezTo>
                    <a:pt x="136" y="32"/>
                    <a:pt x="136" y="32"/>
                    <a:pt x="136" y="32"/>
                  </a:cubicBezTo>
                  <a:lnTo>
                    <a:pt x="136" y="48"/>
                  </a:lnTo>
                  <a:close/>
                </a:path>
              </a:pathLst>
            </a:custGeom>
            <a:solidFill>
              <a:schemeClr val="bg1"/>
            </a:solidFill>
            <a:ln>
              <a:noFill/>
            </a:ln>
          </p:spPr>
          <p:txBody>
            <a:bodyPr vert="horz" wrap="square" lIns="60960" tIns="30480" rIns="60960" bIns="30480" numCol="1" anchor="t" anchorCtr="0" compatLnSpc="1">
              <a:prstTxWarp prst="textNoShape">
                <a:avLst/>
              </a:prstTxWarp>
            </a:bodyPr>
            <a:lstStyle/>
            <a:p>
              <a:pPr defTabSz="914446"/>
              <a:endParaRPr lang="uk-UA">
                <a:solidFill>
                  <a:srgbClr val="0A091B"/>
                </a:solidFill>
                <a:latin typeface="Roboto"/>
              </a:endParaRPr>
            </a:p>
          </p:txBody>
        </p:sp>
      </p:grpSp>
      <p:sp>
        <p:nvSpPr>
          <p:cNvPr id="27" name="Freeform 15">
            <a:extLst>
              <a:ext uri="{FF2B5EF4-FFF2-40B4-BE49-F238E27FC236}">
                <a16:creationId xmlns:a16="http://schemas.microsoft.com/office/drawing/2014/main" id="{A90E76BF-5A7C-449D-A1D9-DCAC1BC5B10C}"/>
              </a:ext>
            </a:extLst>
          </p:cNvPr>
          <p:cNvSpPr>
            <a:spLocks noEditPoints="1"/>
          </p:cNvSpPr>
          <p:nvPr/>
        </p:nvSpPr>
        <p:spPr bwMode="auto">
          <a:xfrm>
            <a:off x="2587612" y="2931461"/>
            <a:ext cx="247029" cy="247029"/>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bg1"/>
          </a:solidFill>
          <a:ln>
            <a:noFill/>
          </a:ln>
        </p:spPr>
        <p:txBody>
          <a:bodyPr vert="horz" wrap="square" lIns="60960" tIns="30480" rIns="60960" bIns="30480" numCol="1" anchor="t" anchorCtr="0" compatLnSpc="1">
            <a:prstTxWarp prst="textNoShape">
              <a:avLst/>
            </a:prstTxWarp>
          </a:bodyPr>
          <a:lstStyle/>
          <a:p>
            <a:pPr defTabSz="914446"/>
            <a:endParaRPr lang="uk-UA" dirty="0">
              <a:solidFill>
                <a:srgbClr val="0A091B"/>
              </a:solidFill>
              <a:latin typeface="Roboto"/>
            </a:endParaRPr>
          </a:p>
        </p:txBody>
      </p:sp>
    </p:spTree>
    <p:extLst>
      <p:ext uri="{BB962C8B-B14F-4D97-AF65-F5344CB8AC3E}">
        <p14:creationId xmlns:p14="http://schemas.microsoft.com/office/powerpoint/2010/main" val="1038258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8178" y="2546708"/>
            <a:ext cx="10002592" cy="913199"/>
          </a:xfrm>
          <a:prstGeom prst="rect">
            <a:avLst/>
          </a:prstGeom>
          <a:noFill/>
        </p:spPr>
        <p:txBody>
          <a:bodyPr wrap="square" rtlCol="0">
            <a:spAutoFit/>
          </a:bodyPr>
          <a:lstStyle/>
          <a:p>
            <a:pPr algn="ctr" defTabSz="914446"/>
            <a:r>
              <a:rPr lang="en-US" sz="5334" b="1" dirty="0">
                <a:solidFill>
                  <a:srgbClr val="00B0F0"/>
                </a:solidFill>
                <a:latin typeface="Roboto"/>
                <a:ea typeface="Roboto Condensed" panose="02000000000000000000" pitchFamily="2" charset="0"/>
                <a:cs typeface="Lato Semibold" panose="020F0502020204030203" pitchFamily="34" charset="0"/>
              </a:rPr>
              <a:t>Node Mechanics</a:t>
            </a:r>
          </a:p>
        </p:txBody>
      </p:sp>
      <p:sp>
        <p:nvSpPr>
          <p:cNvPr id="4" name="TextBox 3">
            <a:extLst>
              <a:ext uri="{FF2B5EF4-FFF2-40B4-BE49-F238E27FC236}">
                <a16:creationId xmlns:a16="http://schemas.microsoft.com/office/drawing/2014/main" id="{64976B81-82AE-4844-A2E3-0A9C9B4BE044}"/>
              </a:ext>
            </a:extLst>
          </p:cNvPr>
          <p:cNvSpPr txBox="1"/>
          <p:nvPr/>
        </p:nvSpPr>
        <p:spPr>
          <a:xfrm>
            <a:off x="86140" y="280493"/>
            <a:ext cx="2352261" cy="584775"/>
          </a:xfrm>
          <a:prstGeom prst="rect">
            <a:avLst/>
          </a:prstGeom>
          <a:noFill/>
        </p:spPr>
        <p:txBody>
          <a:bodyPr wrap="square" rtlCol="0">
            <a:spAutoFit/>
          </a:bodyPr>
          <a:lstStyle/>
          <a:p>
            <a:pPr defTabSz="914446"/>
            <a:r>
              <a:rPr lang="en-US" sz="3200" b="1" dirty="0">
                <a:solidFill>
                  <a:srgbClr val="0A091B"/>
                </a:solidFill>
                <a:latin typeface="Roboto"/>
                <a:ea typeface="Roboto Condensed" panose="02000000000000000000" pitchFamily="2" charset="0"/>
                <a:cs typeface="Lato Semibold" panose="020F0502020204030203" pitchFamily="34" charset="0"/>
              </a:rPr>
              <a:t>Section</a:t>
            </a:r>
          </a:p>
        </p:txBody>
      </p:sp>
    </p:spTree>
    <p:extLst>
      <p:ext uri="{BB962C8B-B14F-4D97-AF65-F5344CB8AC3E}">
        <p14:creationId xmlns:p14="http://schemas.microsoft.com/office/powerpoint/2010/main" val="1571707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1525D-9912-47BF-8F6E-1943B135F0F6}"/>
              </a:ext>
            </a:extLst>
          </p:cNvPr>
          <p:cNvSpPr>
            <a:spLocks noGrp="1"/>
          </p:cNvSpPr>
          <p:nvPr>
            <p:ph type="title"/>
          </p:nvPr>
        </p:nvSpPr>
        <p:spPr>
          <a:xfrm>
            <a:off x="584200" y="380941"/>
            <a:ext cx="8544367" cy="1338828"/>
          </a:xfrm>
        </p:spPr>
        <p:txBody>
          <a:bodyPr/>
          <a:lstStyle/>
          <a:p>
            <a:r>
              <a:rPr lang="en-US" dirty="0"/>
              <a:t>Why Should I Care About </a:t>
            </a:r>
            <a:br>
              <a:rPr lang="en-US" dirty="0"/>
            </a:br>
            <a:r>
              <a:rPr lang="en-US" dirty="0">
                <a:solidFill>
                  <a:srgbClr val="00B0F0"/>
                </a:solidFill>
              </a:rPr>
              <a:t>How Node Works?</a:t>
            </a:r>
            <a:br>
              <a:rPr lang="en-US" dirty="0">
                <a:solidFill>
                  <a:srgbClr val="00B0F0"/>
                </a:solidFill>
              </a:rPr>
            </a:br>
            <a:endParaRPr lang="en-US" dirty="0">
              <a:solidFill>
                <a:srgbClr val="00B0F0"/>
              </a:solidFill>
            </a:endParaRPr>
          </a:p>
        </p:txBody>
      </p:sp>
      <p:grpSp>
        <p:nvGrpSpPr>
          <p:cNvPr id="5" name="Group 4">
            <a:extLst>
              <a:ext uri="{FF2B5EF4-FFF2-40B4-BE49-F238E27FC236}">
                <a16:creationId xmlns:a16="http://schemas.microsoft.com/office/drawing/2014/main" id="{189062CC-942D-4D15-8310-5F3044204485}"/>
              </a:ext>
            </a:extLst>
          </p:cNvPr>
          <p:cNvGrpSpPr/>
          <p:nvPr/>
        </p:nvGrpSpPr>
        <p:grpSpPr>
          <a:xfrm>
            <a:off x="701877" y="2234833"/>
            <a:ext cx="5424989" cy="1272208"/>
            <a:chOff x="1752601" y="2400300"/>
            <a:chExt cx="8137484" cy="1908311"/>
          </a:xfrm>
        </p:grpSpPr>
        <p:sp>
          <p:nvSpPr>
            <p:cNvPr id="6" name="TextBox 5">
              <a:extLst>
                <a:ext uri="{FF2B5EF4-FFF2-40B4-BE49-F238E27FC236}">
                  <a16:creationId xmlns:a16="http://schemas.microsoft.com/office/drawing/2014/main" id="{46CF50DD-33A3-43C6-B2E8-54D060133485}"/>
                </a:ext>
              </a:extLst>
            </p:cNvPr>
            <p:cNvSpPr txBox="1"/>
            <p:nvPr/>
          </p:nvSpPr>
          <p:spPr>
            <a:xfrm>
              <a:off x="1752601" y="2400300"/>
              <a:ext cx="2095500" cy="1908311"/>
            </a:xfrm>
            <a:prstGeom prst="rect">
              <a:avLst/>
            </a:prstGeom>
            <a:noFill/>
          </p:spPr>
          <p:txBody>
            <a:bodyPr wrap="square" rtlCol="0">
              <a:spAutoFit/>
            </a:bodyPr>
            <a:lstStyle/>
            <a:p>
              <a:pPr algn="r" defTabSz="914446"/>
              <a:r>
                <a:rPr lang="en-US" sz="7667" b="1">
                  <a:solidFill>
                    <a:srgbClr val="00B0F0"/>
                  </a:solidFill>
                  <a:latin typeface="Roboto Condensed"/>
                </a:rPr>
                <a:t>01</a:t>
              </a:r>
              <a:endParaRPr lang="uk-UA" sz="7667" b="1">
                <a:solidFill>
                  <a:srgbClr val="00B0F0"/>
                </a:solidFill>
                <a:latin typeface="+mj-lt"/>
              </a:endParaRPr>
            </a:p>
          </p:txBody>
        </p:sp>
        <p:sp>
          <p:nvSpPr>
            <p:cNvPr id="7" name="TextBox 6">
              <a:extLst>
                <a:ext uri="{FF2B5EF4-FFF2-40B4-BE49-F238E27FC236}">
                  <a16:creationId xmlns:a16="http://schemas.microsoft.com/office/drawing/2014/main" id="{59744770-570D-4630-9D55-7621F727154F}"/>
                </a:ext>
              </a:extLst>
            </p:cNvPr>
            <p:cNvSpPr txBox="1"/>
            <p:nvPr/>
          </p:nvSpPr>
          <p:spPr>
            <a:xfrm>
              <a:off x="3848101" y="2552700"/>
              <a:ext cx="6041984" cy="692497"/>
            </a:xfrm>
            <a:prstGeom prst="rect">
              <a:avLst/>
            </a:prstGeom>
            <a:noFill/>
          </p:spPr>
          <p:txBody>
            <a:bodyPr wrap="square" rtlCol="0">
              <a:spAutoFit/>
            </a:bodyPr>
            <a:lstStyle/>
            <a:p>
              <a:pPr defTabSz="914446"/>
              <a:r>
                <a:rPr lang="en-US" sz="2400" dirty="0">
                  <a:solidFill>
                    <a:srgbClr val="0A091B"/>
                  </a:solidFill>
                  <a:latin typeface="Roboto Condensed"/>
                </a:rPr>
                <a:t>When future code will run?</a:t>
              </a:r>
              <a:endParaRPr lang="uk-UA" sz="2400" dirty="0">
                <a:solidFill>
                  <a:srgbClr val="0A091B"/>
                </a:solidFill>
                <a:latin typeface="+mj-lt"/>
              </a:endParaRPr>
            </a:p>
          </p:txBody>
        </p:sp>
        <p:sp>
          <p:nvSpPr>
            <p:cNvPr id="8" name="TextBox 7">
              <a:extLst>
                <a:ext uri="{FF2B5EF4-FFF2-40B4-BE49-F238E27FC236}">
                  <a16:creationId xmlns:a16="http://schemas.microsoft.com/office/drawing/2014/main" id="{37A5C972-0B28-41EF-A7FF-CEF8F4BF3E1C}"/>
                </a:ext>
              </a:extLst>
            </p:cNvPr>
            <p:cNvSpPr txBox="1"/>
            <p:nvPr/>
          </p:nvSpPr>
          <p:spPr>
            <a:xfrm>
              <a:off x="3848100" y="3152865"/>
              <a:ext cx="5143500" cy="1154450"/>
            </a:xfrm>
            <a:prstGeom prst="rect">
              <a:avLst/>
            </a:prstGeom>
            <a:noFill/>
          </p:spPr>
          <p:txBody>
            <a:bodyPr wrap="square" rtlCol="0">
              <a:spAutoFit/>
            </a:bodyPr>
            <a:lstStyle/>
            <a:p>
              <a:pPr defTabSz="914446"/>
              <a:r>
                <a:rPr lang="en-US" sz="1467" dirty="0">
                  <a:solidFill>
                    <a:srgbClr val="858591">
                      <a:lumMod val="75000"/>
                    </a:srgbClr>
                  </a:solidFill>
                  <a:latin typeface="Roboto"/>
                </a:rPr>
                <a:t>Differences between various API: </a:t>
              </a:r>
              <a:r>
                <a:rPr lang="en-US" sz="1467" dirty="0" err="1">
                  <a:solidFill>
                    <a:srgbClr val="858591">
                      <a:lumMod val="75000"/>
                    </a:srgbClr>
                  </a:solidFill>
                  <a:latin typeface="Roboto"/>
                </a:rPr>
                <a:t>setTimeout</a:t>
              </a:r>
              <a:r>
                <a:rPr lang="en-US" sz="1467" dirty="0">
                  <a:solidFill>
                    <a:srgbClr val="858591">
                      <a:lumMod val="75000"/>
                    </a:srgbClr>
                  </a:solidFill>
                  <a:latin typeface="Roboto"/>
                </a:rPr>
                <a:t> vs </a:t>
              </a:r>
              <a:r>
                <a:rPr lang="en-US" sz="1467" dirty="0" err="1">
                  <a:solidFill>
                    <a:srgbClr val="858591">
                      <a:lumMod val="75000"/>
                    </a:srgbClr>
                  </a:solidFill>
                  <a:latin typeface="Roboto"/>
                </a:rPr>
                <a:t>setImmediate</a:t>
              </a:r>
              <a:r>
                <a:rPr lang="en-US" sz="1467" dirty="0">
                  <a:solidFill>
                    <a:srgbClr val="858591">
                      <a:lumMod val="75000"/>
                    </a:srgbClr>
                  </a:solidFill>
                  <a:latin typeface="Roboto"/>
                </a:rPr>
                <a:t> vs callback, </a:t>
              </a:r>
              <a:r>
                <a:rPr lang="en-US" sz="1467" dirty="0" err="1">
                  <a:solidFill>
                    <a:srgbClr val="858591">
                      <a:lumMod val="75000"/>
                    </a:srgbClr>
                  </a:solidFill>
                  <a:latin typeface="Roboto"/>
                </a:rPr>
                <a:t>etc</a:t>
              </a:r>
              <a:endParaRPr lang="uk-UA" sz="1467" dirty="0">
                <a:solidFill>
                  <a:srgbClr val="858591">
                    <a:lumMod val="75000"/>
                  </a:srgbClr>
                </a:solidFill>
                <a:latin typeface="Roboto"/>
              </a:endParaRPr>
            </a:p>
          </p:txBody>
        </p:sp>
      </p:grpSp>
      <p:grpSp>
        <p:nvGrpSpPr>
          <p:cNvPr id="9" name="Group 8">
            <a:extLst>
              <a:ext uri="{FF2B5EF4-FFF2-40B4-BE49-F238E27FC236}">
                <a16:creationId xmlns:a16="http://schemas.microsoft.com/office/drawing/2014/main" id="{1D5ACCF6-9662-4C56-AA0E-16956E5F224B}"/>
              </a:ext>
            </a:extLst>
          </p:cNvPr>
          <p:cNvGrpSpPr/>
          <p:nvPr/>
        </p:nvGrpSpPr>
        <p:grpSpPr>
          <a:xfrm>
            <a:off x="3921407" y="4374003"/>
            <a:ext cx="4826000" cy="1272208"/>
            <a:chOff x="1752601" y="2400300"/>
            <a:chExt cx="7239000" cy="1908311"/>
          </a:xfrm>
        </p:grpSpPr>
        <p:sp>
          <p:nvSpPr>
            <p:cNvPr id="10" name="TextBox 9">
              <a:extLst>
                <a:ext uri="{FF2B5EF4-FFF2-40B4-BE49-F238E27FC236}">
                  <a16:creationId xmlns:a16="http://schemas.microsoft.com/office/drawing/2014/main" id="{DF6B3A66-3F00-489D-80E4-EC831C3422C9}"/>
                </a:ext>
              </a:extLst>
            </p:cNvPr>
            <p:cNvSpPr txBox="1"/>
            <p:nvPr/>
          </p:nvSpPr>
          <p:spPr>
            <a:xfrm>
              <a:off x="1752601" y="2400300"/>
              <a:ext cx="2095500" cy="1908311"/>
            </a:xfrm>
            <a:prstGeom prst="rect">
              <a:avLst/>
            </a:prstGeom>
            <a:noFill/>
          </p:spPr>
          <p:txBody>
            <a:bodyPr wrap="square" rtlCol="0">
              <a:spAutoFit/>
            </a:bodyPr>
            <a:lstStyle/>
            <a:p>
              <a:pPr algn="r" defTabSz="914446"/>
              <a:r>
                <a:rPr lang="en-US" sz="7667" b="1">
                  <a:solidFill>
                    <a:srgbClr val="00B0F0"/>
                  </a:solidFill>
                  <a:latin typeface="Roboto Condensed"/>
                </a:rPr>
                <a:t>03</a:t>
              </a:r>
              <a:endParaRPr lang="uk-UA" sz="7667" b="1">
                <a:solidFill>
                  <a:srgbClr val="00B0F0"/>
                </a:solidFill>
                <a:latin typeface="+mj-lt"/>
              </a:endParaRPr>
            </a:p>
          </p:txBody>
        </p:sp>
        <p:sp>
          <p:nvSpPr>
            <p:cNvPr id="11" name="TextBox 10">
              <a:extLst>
                <a:ext uri="{FF2B5EF4-FFF2-40B4-BE49-F238E27FC236}">
                  <a16:creationId xmlns:a16="http://schemas.microsoft.com/office/drawing/2014/main" id="{12EE01F4-AD14-47E2-87F8-DA8F07EBC44C}"/>
                </a:ext>
              </a:extLst>
            </p:cNvPr>
            <p:cNvSpPr txBox="1"/>
            <p:nvPr/>
          </p:nvSpPr>
          <p:spPr>
            <a:xfrm>
              <a:off x="3848101" y="2552700"/>
              <a:ext cx="5143500" cy="692497"/>
            </a:xfrm>
            <a:prstGeom prst="rect">
              <a:avLst/>
            </a:prstGeom>
            <a:noFill/>
          </p:spPr>
          <p:txBody>
            <a:bodyPr wrap="square" rtlCol="0">
              <a:spAutoFit/>
            </a:bodyPr>
            <a:lstStyle/>
            <a:p>
              <a:pPr defTabSz="914446"/>
              <a:r>
                <a:rPr lang="en-US" sz="2400" dirty="0">
                  <a:solidFill>
                    <a:srgbClr val="0A091B"/>
                  </a:solidFill>
                  <a:latin typeface="Roboto Condensed"/>
                </a:rPr>
                <a:t>Should I cluster?</a:t>
              </a:r>
            </a:p>
          </p:txBody>
        </p:sp>
        <p:sp>
          <p:nvSpPr>
            <p:cNvPr id="12" name="TextBox 11">
              <a:extLst>
                <a:ext uri="{FF2B5EF4-FFF2-40B4-BE49-F238E27FC236}">
                  <a16:creationId xmlns:a16="http://schemas.microsoft.com/office/drawing/2014/main" id="{331BA60E-5A03-4C74-B4B4-2234C1B822B8}"/>
                </a:ext>
              </a:extLst>
            </p:cNvPr>
            <p:cNvSpPr txBox="1"/>
            <p:nvPr/>
          </p:nvSpPr>
          <p:spPr>
            <a:xfrm>
              <a:off x="3848101" y="3215907"/>
              <a:ext cx="5143500" cy="477150"/>
            </a:xfrm>
            <a:prstGeom prst="rect">
              <a:avLst/>
            </a:prstGeom>
            <a:noFill/>
          </p:spPr>
          <p:txBody>
            <a:bodyPr wrap="square" rtlCol="0">
              <a:spAutoFit/>
            </a:bodyPr>
            <a:lstStyle/>
            <a:p>
              <a:pPr defTabSz="914446"/>
              <a:r>
                <a:rPr lang="en-US" sz="1467" dirty="0">
                  <a:solidFill>
                    <a:srgbClr val="858591">
                      <a:lumMod val="75000"/>
                    </a:srgbClr>
                  </a:solidFill>
                  <a:latin typeface="Roboto"/>
                </a:rPr>
                <a:t>Use one Node process or multiple?</a:t>
              </a:r>
              <a:endParaRPr lang="uk-UA" sz="1467" dirty="0">
                <a:solidFill>
                  <a:srgbClr val="858591">
                    <a:lumMod val="75000"/>
                  </a:srgbClr>
                </a:solidFill>
                <a:latin typeface="Roboto"/>
              </a:endParaRPr>
            </a:p>
          </p:txBody>
        </p:sp>
      </p:grpSp>
      <p:grpSp>
        <p:nvGrpSpPr>
          <p:cNvPr id="13" name="Group 12">
            <a:extLst>
              <a:ext uri="{FF2B5EF4-FFF2-40B4-BE49-F238E27FC236}">
                <a16:creationId xmlns:a16="http://schemas.microsoft.com/office/drawing/2014/main" id="{A61D101B-294D-47B3-9553-AC9E6BBFEE9A}"/>
              </a:ext>
            </a:extLst>
          </p:cNvPr>
          <p:cNvGrpSpPr/>
          <p:nvPr/>
        </p:nvGrpSpPr>
        <p:grpSpPr>
          <a:xfrm>
            <a:off x="5985076" y="2234833"/>
            <a:ext cx="6206925" cy="1404123"/>
            <a:chOff x="1752601" y="2400300"/>
            <a:chExt cx="8745654" cy="2106186"/>
          </a:xfrm>
        </p:grpSpPr>
        <p:sp>
          <p:nvSpPr>
            <p:cNvPr id="14" name="TextBox 13">
              <a:extLst>
                <a:ext uri="{FF2B5EF4-FFF2-40B4-BE49-F238E27FC236}">
                  <a16:creationId xmlns:a16="http://schemas.microsoft.com/office/drawing/2014/main" id="{BD9E9CEB-A47B-44F5-BA02-83797EC6E9AF}"/>
                </a:ext>
              </a:extLst>
            </p:cNvPr>
            <p:cNvSpPr txBox="1"/>
            <p:nvPr/>
          </p:nvSpPr>
          <p:spPr>
            <a:xfrm>
              <a:off x="1752601" y="2400300"/>
              <a:ext cx="2095501" cy="1908313"/>
            </a:xfrm>
            <a:prstGeom prst="rect">
              <a:avLst/>
            </a:prstGeom>
            <a:noFill/>
          </p:spPr>
          <p:txBody>
            <a:bodyPr wrap="square" rtlCol="0">
              <a:spAutoFit/>
            </a:bodyPr>
            <a:lstStyle/>
            <a:p>
              <a:pPr algn="r" defTabSz="914446"/>
              <a:r>
                <a:rPr lang="en-US" sz="7667" b="1">
                  <a:solidFill>
                    <a:srgbClr val="00B0F0"/>
                  </a:solidFill>
                  <a:latin typeface="Roboto Condensed"/>
                </a:rPr>
                <a:t>02</a:t>
              </a:r>
              <a:endParaRPr lang="uk-UA" sz="7667" b="1">
                <a:solidFill>
                  <a:srgbClr val="00B0F0"/>
                </a:solidFill>
                <a:latin typeface="+mj-lt"/>
              </a:endParaRPr>
            </a:p>
          </p:txBody>
        </p:sp>
        <p:sp>
          <p:nvSpPr>
            <p:cNvPr id="16" name="TextBox 15">
              <a:extLst>
                <a:ext uri="{FF2B5EF4-FFF2-40B4-BE49-F238E27FC236}">
                  <a16:creationId xmlns:a16="http://schemas.microsoft.com/office/drawing/2014/main" id="{B73F9129-1A3A-43D0-8FF7-6B670C783AC5}"/>
                </a:ext>
              </a:extLst>
            </p:cNvPr>
            <p:cNvSpPr txBox="1"/>
            <p:nvPr/>
          </p:nvSpPr>
          <p:spPr>
            <a:xfrm>
              <a:off x="3848100" y="2552700"/>
              <a:ext cx="6650155" cy="1246496"/>
            </a:xfrm>
            <a:prstGeom prst="rect">
              <a:avLst/>
            </a:prstGeom>
            <a:noFill/>
          </p:spPr>
          <p:txBody>
            <a:bodyPr wrap="square" rtlCol="0">
              <a:spAutoFit/>
            </a:bodyPr>
            <a:lstStyle/>
            <a:p>
              <a:pPr defTabSz="914446"/>
              <a:r>
                <a:rPr lang="en-US" sz="2400" dirty="0">
                  <a:solidFill>
                    <a:srgbClr val="0A091B"/>
                  </a:solidFill>
                  <a:latin typeface="Roboto Condensed"/>
                </a:rPr>
                <a:t>When does my code become CPU-intensive?</a:t>
              </a:r>
            </a:p>
          </p:txBody>
        </p:sp>
        <p:sp>
          <p:nvSpPr>
            <p:cNvPr id="17" name="TextBox 16">
              <a:extLst>
                <a:ext uri="{FF2B5EF4-FFF2-40B4-BE49-F238E27FC236}">
                  <a16:creationId xmlns:a16="http://schemas.microsoft.com/office/drawing/2014/main" id="{FEC09C52-2755-469D-B81A-75FBEFC7F88C}"/>
                </a:ext>
              </a:extLst>
            </p:cNvPr>
            <p:cNvSpPr txBox="1"/>
            <p:nvPr/>
          </p:nvSpPr>
          <p:spPr>
            <a:xfrm>
              <a:off x="3897116" y="3690685"/>
              <a:ext cx="5143500" cy="815801"/>
            </a:xfrm>
            <a:prstGeom prst="rect">
              <a:avLst/>
            </a:prstGeom>
            <a:noFill/>
          </p:spPr>
          <p:txBody>
            <a:bodyPr wrap="square" rtlCol="0">
              <a:spAutoFit/>
            </a:bodyPr>
            <a:lstStyle/>
            <a:p>
              <a:pPr defTabSz="914446"/>
              <a:r>
                <a:rPr lang="en-US" sz="1467" dirty="0">
                  <a:solidFill>
                    <a:srgbClr val="858591">
                      <a:lumMod val="75000"/>
                    </a:srgbClr>
                  </a:solidFill>
                  <a:latin typeface="Roboto"/>
                </a:rPr>
                <a:t>How sensitive is Node to synchronous code?</a:t>
              </a:r>
              <a:endParaRPr lang="uk-UA" sz="1467" dirty="0">
                <a:solidFill>
                  <a:srgbClr val="858591">
                    <a:lumMod val="75000"/>
                  </a:srgbClr>
                </a:solidFill>
                <a:latin typeface="Roboto"/>
              </a:endParaRPr>
            </a:p>
          </p:txBody>
        </p:sp>
      </p:grpSp>
    </p:spTree>
    <p:extLst>
      <p:ext uri="{BB962C8B-B14F-4D97-AF65-F5344CB8AC3E}">
        <p14:creationId xmlns:p14="http://schemas.microsoft.com/office/powerpoint/2010/main" val="1081151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92DCED-B0C4-4ED4-821C-51C37EC19F55}"/>
              </a:ext>
            </a:extLst>
          </p:cNvPr>
          <p:cNvSpPr>
            <a:spLocks noGrp="1"/>
          </p:cNvSpPr>
          <p:nvPr>
            <p:ph type="title"/>
          </p:nvPr>
        </p:nvSpPr>
        <p:spPr>
          <a:xfrm>
            <a:off x="808789" y="586744"/>
            <a:ext cx="5287211" cy="507831"/>
          </a:xfrm>
        </p:spPr>
        <p:txBody>
          <a:bodyPr/>
          <a:lstStyle/>
          <a:p>
            <a:r>
              <a:rPr lang="en-US" dirty="0">
                <a:solidFill>
                  <a:srgbClr val="00B0F0"/>
                </a:solidFill>
              </a:rPr>
              <a:t>What Is Node Secret Sauce?</a:t>
            </a:r>
          </a:p>
        </p:txBody>
      </p:sp>
      <p:grpSp>
        <p:nvGrpSpPr>
          <p:cNvPr id="4" name="Group 3">
            <a:extLst>
              <a:ext uri="{FF2B5EF4-FFF2-40B4-BE49-F238E27FC236}">
                <a16:creationId xmlns:a16="http://schemas.microsoft.com/office/drawing/2014/main" id="{83FAD8BA-07FF-45F7-8D54-0BF20C45F5FD}"/>
              </a:ext>
            </a:extLst>
          </p:cNvPr>
          <p:cNvGrpSpPr/>
          <p:nvPr/>
        </p:nvGrpSpPr>
        <p:grpSpPr>
          <a:xfrm>
            <a:off x="2451198" y="1806330"/>
            <a:ext cx="7289605" cy="3276119"/>
            <a:chOff x="-1116280" y="3088226"/>
            <a:chExt cx="10934407" cy="4914178"/>
          </a:xfrm>
        </p:grpSpPr>
        <p:sp>
          <p:nvSpPr>
            <p:cNvPr id="6" name="Freeform 41">
              <a:extLst>
                <a:ext uri="{FF2B5EF4-FFF2-40B4-BE49-F238E27FC236}">
                  <a16:creationId xmlns:a16="http://schemas.microsoft.com/office/drawing/2014/main" id="{3DC9901A-003F-4B16-A3AC-844CC87538DA}"/>
                </a:ext>
              </a:extLst>
            </p:cNvPr>
            <p:cNvSpPr>
              <a:spLocks noEditPoints="1"/>
            </p:cNvSpPr>
            <p:nvPr/>
          </p:nvSpPr>
          <p:spPr bwMode="auto">
            <a:xfrm>
              <a:off x="7474434" y="3088226"/>
              <a:ext cx="1692618" cy="1508651"/>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defTabSz="914446"/>
              <a:endParaRPr lang="uk-UA">
                <a:solidFill>
                  <a:srgbClr val="0A091B"/>
                </a:solidFill>
                <a:latin typeface="Roboto"/>
              </a:endParaRPr>
            </a:p>
          </p:txBody>
        </p:sp>
        <p:sp>
          <p:nvSpPr>
            <p:cNvPr id="7" name="TextBox 6">
              <a:extLst>
                <a:ext uri="{FF2B5EF4-FFF2-40B4-BE49-F238E27FC236}">
                  <a16:creationId xmlns:a16="http://schemas.microsoft.com/office/drawing/2014/main" id="{689A03AC-59CB-415F-BF41-3B18BD76A180}"/>
                </a:ext>
              </a:extLst>
            </p:cNvPr>
            <p:cNvSpPr txBox="1"/>
            <p:nvPr/>
          </p:nvSpPr>
          <p:spPr>
            <a:xfrm>
              <a:off x="5130741" y="7309906"/>
              <a:ext cx="4687386" cy="692498"/>
            </a:xfrm>
            <a:prstGeom prst="rect">
              <a:avLst/>
            </a:prstGeom>
            <a:noFill/>
          </p:spPr>
          <p:txBody>
            <a:bodyPr wrap="square" rtlCol="0">
              <a:spAutoFit/>
            </a:bodyPr>
            <a:lstStyle/>
            <a:p>
              <a:pPr defTabSz="914446"/>
              <a:r>
                <a:rPr lang="en-US" sz="2400" dirty="0">
                  <a:solidFill>
                    <a:srgbClr val="00B0F0"/>
                  </a:solidFill>
                  <a:latin typeface="Roboto Condensed"/>
                </a:rPr>
                <a:t>john doe</a:t>
              </a:r>
              <a:endParaRPr lang="en-US" sz="1600" dirty="0">
                <a:solidFill>
                  <a:srgbClr val="00B0F0"/>
                </a:solidFill>
                <a:latin typeface="Roboto Condensed"/>
              </a:endParaRPr>
            </a:p>
          </p:txBody>
        </p:sp>
        <p:sp>
          <p:nvSpPr>
            <p:cNvPr id="8" name="TextBox 7">
              <a:extLst>
                <a:ext uri="{FF2B5EF4-FFF2-40B4-BE49-F238E27FC236}">
                  <a16:creationId xmlns:a16="http://schemas.microsoft.com/office/drawing/2014/main" id="{281BFEA1-9BE0-4650-AD92-A9E0EF247D6F}"/>
                </a:ext>
              </a:extLst>
            </p:cNvPr>
            <p:cNvSpPr txBox="1"/>
            <p:nvPr/>
          </p:nvSpPr>
          <p:spPr>
            <a:xfrm>
              <a:off x="-1116280" y="4815795"/>
              <a:ext cx="10283332" cy="1985448"/>
            </a:xfrm>
            <a:prstGeom prst="rect">
              <a:avLst/>
            </a:prstGeom>
            <a:noFill/>
          </p:spPr>
          <p:txBody>
            <a:bodyPr wrap="square" rtlCol="0">
              <a:spAutoFit/>
            </a:bodyPr>
            <a:lstStyle/>
            <a:p>
              <a:pPr defTabSz="914446"/>
              <a:r>
                <a:rPr lang="en-US" sz="2667" b="1" i="1" dirty="0">
                  <a:solidFill>
                    <a:srgbClr val="0A091B"/>
                  </a:solidFill>
                  <a:latin typeface="Roboto"/>
                </a:rPr>
                <a:t>“A language that doesn't affect the way you think about programming, is not worth knowing”</a:t>
              </a:r>
              <a:endParaRPr lang="uk-UA" sz="2667" b="1" i="1" dirty="0">
                <a:solidFill>
                  <a:srgbClr val="0A091B"/>
                </a:solidFill>
                <a:latin typeface="Roboto"/>
              </a:endParaRPr>
            </a:p>
          </p:txBody>
        </p:sp>
      </p:grpSp>
    </p:spTree>
    <p:extLst>
      <p:ext uri="{BB962C8B-B14F-4D97-AF65-F5344CB8AC3E}">
        <p14:creationId xmlns:p14="http://schemas.microsoft.com/office/powerpoint/2010/main" val="2821896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09543" y="2425560"/>
            <a:ext cx="5572915" cy="1569660"/>
          </a:xfrm>
          <a:prstGeom prst="rect">
            <a:avLst/>
          </a:prstGeom>
          <a:noFill/>
        </p:spPr>
        <p:txBody>
          <a:bodyPr wrap="square" rtlCol="0">
            <a:spAutoFit/>
          </a:bodyPr>
          <a:lstStyle/>
          <a:p>
            <a:pPr algn="ctr" defTabSz="914446"/>
            <a:r>
              <a:rPr lang="en-US" sz="4800" b="1" dirty="0">
                <a:solidFill>
                  <a:srgbClr val="00B0F0"/>
                </a:solidFill>
                <a:latin typeface="Roboto"/>
                <a:ea typeface="Roboto Condensed" panose="02000000000000000000" pitchFamily="2" charset="0"/>
                <a:cs typeface="Lato Semibold" panose="020F0502020204030203" pitchFamily="34" charset="0"/>
              </a:rPr>
              <a:t>Single Threaded Non-Blocking</a:t>
            </a:r>
          </a:p>
        </p:txBody>
      </p:sp>
      <p:sp>
        <p:nvSpPr>
          <p:cNvPr id="2" name="Title 1">
            <a:extLst>
              <a:ext uri="{FF2B5EF4-FFF2-40B4-BE49-F238E27FC236}">
                <a16:creationId xmlns:a16="http://schemas.microsoft.com/office/drawing/2014/main" id="{A3E1D956-A07D-4291-90C8-6F792012B93D}"/>
              </a:ext>
            </a:extLst>
          </p:cNvPr>
          <p:cNvSpPr>
            <a:spLocks noGrp="1"/>
          </p:cNvSpPr>
          <p:nvPr>
            <p:ph type="title"/>
          </p:nvPr>
        </p:nvSpPr>
        <p:spPr>
          <a:xfrm>
            <a:off x="584200" y="380941"/>
            <a:ext cx="5860143" cy="923330"/>
          </a:xfrm>
        </p:spPr>
        <p:txBody>
          <a:bodyPr/>
          <a:lstStyle/>
          <a:p>
            <a:r>
              <a:rPr lang="en-US" dirty="0">
                <a:solidFill>
                  <a:schemeClr val="accent1"/>
                </a:solidFill>
              </a:rPr>
              <a:t>The first thing</a:t>
            </a:r>
            <a:br>
              <a:rPr lang="en-US" dirty="0"/>
            </a:br>
            <a:r>
              <a:rPr lang="en-US" dirty="0"/>
              <a:t>About Node.JS mechanics</a:t>
            </a:r>
          </a:p>
        </p:txBody>
      </p:sp>
    </p:spTree>
    <p:extLst>
      <p:ext uri="{BB962C8B-B14F-4D97-AF65-F5344CB8AC3E}">
        <p14:creationId xmlns:p14="http://schemas.microsoft.com/office/powerpoint/2010/main" val="2200639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09543" y="2425560"/>
            <a:ext cx="5572915" cy="1569660"/>
          </a:xfrm>
          <a:prstGeom prst="rect">
            <a:avLst/>
          </a:prstGeom>
          <a:noFill/>
        </p:spPr>
        <p:txBody>
          <a:bodyPr wrap="square" rtlCol="0">
            <a:spAutoFit/>
          </a:bodyPr>
          <a:lstStyle/>
          <a:p>
            <a:pPr algn="ctr" defTabSz="914446"/>
            <a:r>
              <a:rPr lang="en-US" sz="4800" b="1" dirty="0">
                <a:solidFill>
                  <a:srgbClr val="00B0F0"/>
                </a:solidFill>
                <a:latin typeface="Roboto"/>
                <a:ea typeface="Roboto Condensed" panose="02000000000000000000" pitchFamily="2" charset="0"/>
                <a:cs typeface="Lato Semibold" panose="020F0502020204030203" pitchFamily="34" charset="0"/>
              </a:rPr>
              <a:t>Single Threaded Non-Blocking</a:t>
            </a:r>
          </a:p>
        </p:txBody>
      </p:sp>
      <p:sp>
        <p:nvSpPr>
          <p:cNvPr id="2" name="Title 1">
            <a:extLst>
              <a:ext uri="{FF2B5EF4-FFF2-40B4-BE49-F238E27FC236}">
                <a16:creationId xmlns:a16="http://schemas.microsoft.com/office/drawing/2014/main" id="{A3E1D956-A07D-4291-90C8-6F792012B93D}"/>
              </a:ext>
            </a:extLst>
          </p:cNvPr>
          <p:cNvSpPr>
            <a:spLocks noGrp="1"/>
          </p:cNvSpPr>
          <p:nvPr>
            <p:ph type="title"/>
          </p:nvPr>
        </p:nvSpPr>
        <p:spPr>
          <a:xfrm>
            <a:off x="584200" y="380941"/>
            <a:ext cx="5860143" cy="923330"/>
          </a:xfrm>
        </p:spPr>
        <p:txBody>
          <a:bodyPr/>
          <a:lstStyle/>
          <a:p>
            <a:r>
              <a:rPr lang="en-US" dirty="0">
                <a:solidFill>
                  <a:schemeClr val="accent1"/>
                </a:solidFill>
              </a:rPr>
              <a:t>The first thing</a:t>
            </a:r>
            <a:br>
              <a:rPr lang="en-US" dirty="0"/>
            </a:br>
            <a:r>
              <a:rPr lang="en-US" dirty="0"/>
              <a:t>About Node.JS mechanics</a:t>
            </a:r>
          </a:p>
        </p:txBody>
      </p:sp>
      <p:sp>
        <p:nvSpPr>
          <p:cNvPr id="8" name="Rectangle: Rounded Corners 7">
            <a:extLst>
              <a:ext uri="{FF2B5EF4-FFF2-40B4-BE49-F238E27FC236}">
                <a16:creationId xmlns:a16="http://schemas.microsoft.com/office/drawing/2014/main" id="{D29BC024-1F4E-45A4-9BCC-FC475184AD99}"/>
              </a:ext>
            </a:extLst>
          </p:cNvPr>
          <p:cNvSpPr/>
          <p:nvPr/>
        </p:nvSpPr>
        <p:spPr>
          <a:xfrm>
            <a:off x="5186438" y="527721"/>
            <a:ext cx="5718629" cy="3086705"/>
          </a:xfrm>
          <a:prstGeom prst="roundRect">
            <a:avLst/>
          </a:prstGeom>
          <a:solidFill>
            <a:schemeClr val="bg2"/>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pic>
        <p:nvPicPr>
          <p:cNvPr id="7" name="Picture 6" descr="A close up of a map&#10;&#10;Description generated with high confidence">
            <a:extLst>
              <a:ext uri="{FF2B5EF4-FFF2-40B4-BE49-F238E27FC236}">
                <a16:creationId xmlns:a16="http://schemas.microsoft.com/office/drawing/2014/main" id="{55B0C768-A6AA-4D2D-920A-E1FFFFF361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1218" y="650876"/>
            <a:ext cx="5301650" cy="2778125"/>
          </a:xfrm>
          <a:prstGeom prst="rect">
            <a:avLst/>
          </a:prstGeom>
        </p:spPr>
      </p:pic>
      <p:sp>
        <p:nvSpPr>
          <p:cNvPr id="9" name="Multiplication Sign 8">
            <a:extLst>
              <a:ext uri="{FF2B5EF4-FFF2-40B4-BE49-F238E27FC236}">
                <a16:creationId xmlns:a16="http://schemas.microsoft.com/office/drawing/2014/main" id="{218B05B0-975F-4B60-9734-FD7F69C38876}"/>
              </a:ext>
            </a:extLst>
          </p:cNvPr>
          <p:cNvSpPr/>
          <p:nvPr/>
        </p:nvSpPr>
        <p:spPr>
          <a:xfrm>
            <a:off x="10295467" y="272685"/>
            <a:ext cx="609600" cy="609600"/>
          </a:xfrm>
          <a:prstGeom prst="mathMultiply">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Tree>
    <p:extLst>
      <p:ext uri="{BB962C8B-B14F-4D97-AF65-F5344CB8AC3E}">
        <p14:creationId xmlns:p14="http://schemas.microsoft.com/office/powerpoint/2010/main" val="707450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1D956-A07D-4291-90C8-6F792012B93D}"/>
              </a:ext>
            </a:extLst>
          </p:cNvPr>
          <p:cNvSpPr>
            <a:spLocks noGrp="1"/>
          </p:cNvSpPr>
          <p:nvPr>
            <p:ph type="title"/>
          </p:nvPr>
        </p:nvSpPr>
        <p:spPr>
          <a:xfrm>
            <a:off x="584200" y="380941"/>
            <a:ext cx="5860143" cy="923330"/>
          </a:xfrm>
        </p:spPr>
        <p:txBody>
          <a:bodyPr/>
          <a:lstStyle/>
          <a:p>
            <a:r>
              <a:rPr lang="en-US" dirty="0">
                <a:solidFill>
                  <a:schemeClr val="accent1"/>
                </a:solidFill>
              </a:rPr>
              <a:t>Node.JS </a:t>
            </a:r>
            <a:br>
              <a:rPr lang="en-US" dirty="0">
                <a:solidFill>
                  <a:schemeClr val="accent1"/>
                </a:solidFill>
              </a:rPr>
            </a:br>
            <a:r>
              <a:rPr lang="en-US" dirty="0"/>
              <a:t>Building Blocks</a:t>
            </a:r>
          </a:p>
        </p:txBody>
      </p:sp>
      <p:grpSp>
        <p:nvGrpSpPr>
          <p:cNvPr id="16" name="Group 15">
            <a:extLst>
              <a:ext uri="{FF2B5EF4-FFF2-40B4-BE49-F238E27FC236}">
                <a16:creationId xmlns:a16="http://schemas.microsoft.com/office/drawing/2014/main" id="{87770D8C-C8F9-4235-9B9C-E048D568561C}"/>
              </a:ext>
            </a:extLst>
          </p:cNvPr>
          <p:cNvGrpSpPr/>
          <p:nvPr/>
        </p:nvGrpSpPr>
        <p:grpSpPr>
          <a:xfrm>
            <a:off x="529776" y="4319694"/>
            <a:ext cx="3210025" cy="2140538"/>
            <a:chOff x="794662" y="3950194"/>
            <a:chExt cx="6474151" cy="5740153"/>
          </a:xfrm>
        </p:grpSpPr>
        <p:grpSp>
          <p:nvGrpSpPr>
            <p:cNvPr id="14" name="Group 13">
              <a:extLst>
                <a:ext uri="{FF2B5EF4-FFF2-40B4-BE49-F238E27FC236}">
                  <a16:creationId xmlns:a16="http://schemas.microsoft.com/office/drawing/2014/main" id="{26EAFBB8-C0C8-4C25-AAE1-815EDEAD8F32}"/>
                </a:ext>
              </a:extLst>
            </p:cNvPr>
            <p:cNvGrpSpPr/>
            <p:nvPr/>
          </p:nvGrpSpPr>
          <p:grpSpPr>
            <a:xfrm>
              <a:off x="794662" y="3950194"/>
              <a:ext cx="6474151" cy="5740153"/>
              <a:chOff x="794662" y="3950194"/>
              <a:chExt cx="6474151" cy="5740153"/>
            </a:xfrm>
          </p:grpSpPr>
          <p:sp>
            <p:nvSpPr>
              <p:cNvPr id="12" name="Rectangle: Rounded Corners 11">
                <a:extLst>
                  <a:ext uri="{FF2B5EF4-FFF2-40B4-BE49-F238E27FC236}">
                    <a16:creationId xmlns:a16="http://schemas.microsoft.com/office/drawing/2014/main" id="{B0EFECC1-51E5-4405-9917-4A1BE3221320}"/>
                  </a:ext>
                </a:extLst>
              </p:cNvPr>
              <p:cNvSpPr/>
              <p:nvPr/>
            </p:nvSpPr>
            <p:spPr>
              <a:xfrm>
                <a:off x="794662" y="3950194"/>
                <a:ext cx="6474151" cy="1193306"/>
              </a:xfrm>
              <a:prstGeom prst="round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dirty="0">
                  <a:solidFill>
                    <a:srgbClr val="0A091B"/>
                  </a:solidFill>
                  <a:latin typeface="Roboto"/>
                </a:endParaRPr>
              </a:p>
            </p:txBody>
          </p:sp>
          <p:sp>
            <p:nvSpPr>
              <p:cNvPr id="13" name="Rectangle: Rounded Corners 12">
                <a:extLst>
                  <a:ext uri="{FF2B5EF4-FFF2-40B4-BE49-F238E27FC236}">
                    <a16:creationId xmlns:a16="http://schemas.microsoft.com/office/drawing/2014/main" id="{3D4CFF77-8367-48A8-8D68-D24BFE82E6A6}"/>
                  </a:ext>
                </a:extLst>
              </p:cNvPr>
              <p:cNvSpPr/>
              <p:nvPr/>
            </p:nvSpPr>
            <p:spPr>
              <a:xfrm>
                <a:off x="794662" y="4546847"/>
                <a:ext cx="6474151" cy="5143500"/>
              </a:xfrm>
              <a:prstGeom prst="round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grpSp>
        <p:sp>
          <p:nvSpPr>
            <p:cNvPr id="15" name="TextBox 14">
              <a:extLst>
                <a:ext uri="{FF2B5EF4-FFF2-40B4-BE49-F238E27FC236}">
                  <a16:creationId xmlns:a16="http://schemas.microsoft.com/office/drawing/2014/main" id="{8E1ECB39-CE5F-4685-AC20-A2D73F506F48}"/>
                </a:ext>
              </a:extLst>
            </p:cNvPr>
            <p:cNvSpPr txBox="1"/>
            <p:nvPr/>
          </p:nvSpPr>
          <p:spPr>
            <a:xfrm>
              <a:off x="3443112" y="3950194"/>
              <a:ext cx="1300322" cy="1457941"/>
            </a:xfrm>
            <a:prstGeom prst="rect">
              <a:avLst/>
            </a:prstGeom>
            <a:noFill/>
          </p:spPr>
          <p:txBody>
            <a:bodyPr wrap="none" rtlCol="0">
              <a:spAutoFit/>
            </a:bodyPr>
            <a:lstStyle/>
            <a:p>
              <a:pPr defTabSz="914446"/>
              <a:r>
                <a:rPr lang="en-US" sz="2933" b="1" dirty="0">
                  <a:solidFill>
                    <a:srgbClr val="F2F2F5"/>
                  </a:solidFill>
                  <a:latin typeface="Roboto Condensed"/>
                </a:rPr>
                <a:t>V8</a:t>
              </a:r>
            </a:p>
          </p:txBody>
        </p:sp>
      </p:grpSp>
      <p:sp>
        <p:nvSpPr>
          <p:cNvPr id="17" name="TextBox 16">
            <a:extLst>
              <a:ext uri="{FF2B5EF4-FFF2-40B4-BE49-F238E27FC236}">
                <a16:creationId xmlns:a16="http://schemas.microsoft.com/office/drawing/2014/main" id="{81319EA7-80FB-44F2-BCFE-94A1196E0DB6}"/>
              </a:ext>
            </a:extLst>
          </p:cNvPr>
          <p:cNvSpPr txBox="1"/>
          <p:nvPr/>
        </p:nvSpPr>
        <p:spPr>
          <a:xfrm>
            <a:off x="1224718" y="5129823"/>
            <a:ext cx="2217274" cy="646331"/>
          </a:xfrm>
          <a:prstGeom prst="rect">
            <a:avLst/>
          </a:prstGeom>
          <a:noFill/>
        </p:spPr>
        <p:txBody>
          <a:bodyPr wrap="none" rtlCol="0">
            <a:spAutoFit/>
          </a:bodyPr>
          <a:lstStyle/>
          <a:p>
            <a:pPr defTabSz="914446"/>
            <a:r>
              <a:rPr lang="en-US" sz="3600" dirty="0">
                <a:solidFill>
                  <a:srgbClr val="F2F2F5">
                    <a:lumMod val="10000"/>
                  </a:srgbClr>
                </a:solidFill>
                <a:latin typeface="Roboto"/>
              </a:rPr>
              <a:t>JS Engine</a:t>
            </a:r>
          </a:p>
        </p:txBody>
      </p:sp>
      <p:grpSp>
        <p:nvGrpSpPr>
          <p:cNvPr id="18" name="Group 17">
            <a:extLst>
              <a:ext uri="{FF2B5EF4-FFF2-40B4-BE49-F238E27FC236}">
                <a16:creationId xmlns:a16="http://schemas.microsoft.com/office/drawing/2014/main" id="{3EE6CE8B-2051-49F7-9F5F-F9DAF369BAFC}"/>
              </a:ext>
            </a:extLst>
          </p:cNvPr>
          <p:cNvGrpSpPr/>
          <p:nvPr/>
        </p:nvGrpSpPr>
        <p:grpSpPr>
          <a:xfrm>
            <a:off x="548538" y="1611684"/>
            <a:ext cx="3768089" cy="1897181"/>
            <a:chOff x="722735" y="3597533"/>
            <a:chExt cx="7599683" cy="6727659"/>
          </a:xfrm>
        </p:grpSpPr>
        <p:grpSp>
          <p:nvGrpSpPr>
            <p:cNvPr id="19" name="Group 18">
              <a:extLst>
                <a:ext uri="{FF2B5EF4-FFF2-40B4-BE49-F238E27FC236}">
                  <a16:creationId xmlns:a16="http://schemas.microsoft.com/office/drawing/2014/main" id="{0FE0E29E-4863-413C-A6F3-6B054B1A4613}"/>
                </a:ext>
              </a:extLst>
            </p:cNvPr>
            <p:cNvGrpSpPr/>
            <p:nvPr/>
          </p:nvGrpSpPr>
          <p:grpSpPr>
            <a:xfrm>
              <a:off x="722735" y="3597533"/>
              <a:ext cx="6546078" cy="6727659"/>
              <a:chOff x="722735" y="3597533"/>
              <a:chExt cx="6546078" cy="6727659"/>
            </a:xfrm>
          </p:grpSpPr>
          <p:sp>
            <p:nvSpPr>
              <p:cNvPr id="21" name="Rectangle: Rounded Corners 20">
                <a:extLst>
                  <a:ext uri="{FF2B5EF4-FFF2-40B4-BE49-F238E27FC236}">
                    <a16:creationId xmlns:a16="http://schemas.microsoft.com/office/drawing/2014/main" id="{37843367-FCD4-459B-BB14-548117B7AF7A}"/>
                  </a:ext>
                </a:extLst>
              </p:cNvPr>
              <p:cNvSpPr/>
              <p:nvPr/>
            </p:nvSpPr>
            <p:spPr>
              <a:xfrm>
                <a:off x="722735" y="3597533"/>
                <a:ext cx="6546078" cy="1818285"/>
              </a:xfrm>
              <a:prstGeom prst="round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dirty="0">
                  <a:solidFill>
                    <a:srgbClr val="0A091B"/>
                  </a:solidFill>
                  <a:latin typeface="Roboto"/>
                </a:endParaRPr>
              </a:p>
            </p:txBody>
          </p:sp>
          <p:sp>
            <p:nvSpPr>
              <p:cNvPr id="22" name="Rectangle: Rounded Corners 21">
                <a:extLst>
                  <a:ext uri="{FF2B5EF4-FFF2-40B4-BE49-F238E27FC236}">
                    <a16:creationId xmlns:a16="http://schemas.microsoft.com/office/drawing/2014/main" id="{7264F288-7F2A-4B01-B16D-070933E49830}"/>
                  </a:ext>
                </a:extLst>
              </p:cNvPr>
              <p:cNvSpPr/>
              <p:nvPr/>
            </p:nvSpPr>
            <p:spPr>
              <a:xfrm>
                <a:off x="794662" y="4546847"/>
                <a:ext cx="6474151" cy="5778345"/>
              </a:xfrm>
              <a:prstGeom prst="round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grpSp>
        <p:sp>
          <p:nvSpPr>
            <p:cNvPr id="20" name="TextBox 19">
              <a:extLst>
                <a:ext uri="{FF2B5EF4-FFF2-40B4-BE49-F238E27FC236}">
                  <a16:creationId xmlns:a16="http://schemas.microsoft.com/office/drawing/2014/main" id="{64DCB6D0-0D9E-41A0-8418-02E6504E8CBD}"/>
                </a:ext>
              </a:extLst>
            </p:cNvPr>
            <p:cNvSpPr txBox="1"/>
            <p:nvPr/>
          </p:nvSpPr>
          <p:spPr>
            <a:xfrm>
              <a:off x="1026620" y="3853436"/>
              <a:ext cx="7295798" cy="1927945"/>
            </a:xfrm>
            <a:prstGeom prst="rect">
              <a:avLst/>
            </a:prstGeom>
            <a:noFill/>
          </p:spPr>
          <p:txBody>
            <a:bodyPr wrap="square" rtlCol="0">
              <a:spAutoFit/>
            </a:bodyPr>
            <a:lstStyle/>
            <a:p>
              <a:pPr defTabSz="914446"/>
              <a:r>
                <a:rPr lang="en-US" sz="2933" b="1" dirty="0">
                  <a:solidFill>
                    <a:srgbClr val="F2F2F5"/>
                  </a:solidFill>
                  <a:latin typeface="Roboto Condensed"/>
                </a:rPr>
                <a:t>App Code</a:t>
              </a:r>
            </a:p>
          </p:txBody>
        </p:sp>
      </p:grpSp>
      <p:sp>
        <p:nvSpPr>
          <p:cNvPr id="23" name="TextBox 22">
            <a:extLst>
              <a:ext uri="{FF2B5EF4-FFF2-40B4-BE49-F238E27FC236}">
                <a16:creationId xmlns:a16="http://schemas.microsoft.com/office/drawing/2014/main" id="{CC98A0A3-19B5-47DD-B101-7411D9B93719}"/>
              </a:ext>
            </a:extLst>
          </p:cNvPr>
          <p:cNvSpPr txBox="1"/>
          <p:nvPr/>
        </p:nvSpPr>
        <p:spPr>
          <a:xfrm>
            <a:off x="2046931" y="2457488"/>
            <a:ext cx="713657" cy="646331"/>
          </a:xfrm>
          <a:prstGeom prst="rect">
            <a:avLst/>
          </a:prstGeom>
          <a:noFill/>
        </p:spPr>
        <p:txBody>
          <a:bodyPr wrap="none" rtlCol="0">
            <a:spAutoFit/>
          </a:bodyPr>
          <a:lstStyle/>
          <a:p>
            <a:pPr defTabSz="914446"/>
            <a:r>
              <a:rPr lang="en-US" sz="3600" dirty="0">
                <a:solidFill>
                  <a:srgbClr val="F2F2F5">
                    <a:lumMod val="10000"/>
                  </a:srgbClr>
                </a:solidFill>
                <a:latin typeface="Roboto"/>
              </a:rPr>
              <a:t>JS</a:t>
            </a:r>
          </a:p>
        </p:txBody>
      </p:sp>
      <p:grpSp>
        <p:nvGrpSpPr>
          <p:cNvPr id="24" name="Group 23">
            <a:extLst>
              <a:ext uri="{FF2B5EF4-FFF2-40B4-BE49-F238E27FC236}">
                <a16:creationId xmlns:a16="http://schemas.microsoft.com/office/drawing/2014/main" id="{4A460FCF-D5EA-4FAB-8508-A8DC3F1E3833}"/>
              </a:ext>
            </a:extLst>
          </p:cNvPr>
          <p:cNvGrpSpPr/>
          <p:nvPr/>
        </p:nvGrpSpPr>
        <p:grpSpPr>
          <a:xfrm>
            <a:off x="4828553" y="1611684"/>
            <a:ext cx="4163616" cy="4872639"/>
            <a:chOff x="675758" y="3724537"/>
            <a:chExt cx="6731170" cy="5868027"/>
          </a:xfrm>
        </p:grpSpPr>
        <p:grpSp>
          <p:nvGrpSpPr>
            <p:cNvPr id="25" name="Group 24">
              <a:extLst>
                <a:ext uri="{FF2B5EF4-FFF2-40B4-BE49-F238E27FC236}">
                  <a16:creationId xmlns:a16="http://schemas.microsoft.com/office/drawing/2014/main" id="{CD67313C-6944-4E5E-9EEC-048A6C2B4EDD}"/>
                </a:ext>
              </a:extLst>
            </p:cNvPr>
            <p:cNvGrpSpPr/>
            <p:nvPr/>
          </p:nvGrpSpPr>
          <p:grpSpPr>
            <a:xfrm>
              <a:off x="675758" y="3724537"/>
              <a:ext cx="6731170" cy="5868027"/>
              <a:chOff x="675758" y="3724537"/>
              <a:chExt cx="6731170" cy="5868027"/>
            </a:xfrm>
          </p:grpSpPr>
          <p:sp>
            <p:nvSpPr>
              <p:cNvPr id="27" name="Rectangle: Rounded Corners 26">
                <a:extLst>
                  <a:ext uri="{FF2B5EF4-FFF2-40B4-BE49-F238E27FC236}">
                    <a16:creationId xmlns:a16="http://schemas.microsoft.com/office/drawing/2014/main" id="{53FA4BD3-EE6F-4CB1-9F5B-5F55B4FCBBE6}"/>
                  </a:ext>
                </a:extLst>
              </p:cNvPr>
              <p:cNvSpPr/>
              <p:nvPr/>
            </p:nvSpPr>
            <p:spPr>
              <a:xfrm>
                <a:off x="675758" y="3724537"/>
                <a:ext cx="6731170" cy="905014"/>
              </a:xfrm>
              <a:prstGeom prst="round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dirty="0">
                  <a:solidFill>
                    <a:srgbClr val="0A091B"/>
                  </a:solidFill>
                  <a:latin typeface="Roboto"/>
                </a:endParaRPr>
              </a:p>
            </p:txBody>
          </p:sp>
          <p:sp>
            <p:nvSpPr>
              <p:cNvPr id="28" name="Rectangle: Rounded Corners 27">
                <a:extLst>
                  <a:ext uri="{FF2B5EF4-FFF2-40B4-BE49-F238E27FC236}">
                    <a16:creationId xmlns:a16="http://schemas.microsoft.com/office/drawing/2014/main" id="{16F0F5B7-1DC7-400E-9542-F961461072E7}"/>
                  </a:ext>
                </a:extLst>
              </p:cNvPr>
              <p:cNvSpPr/>
              <p:nvPr/>
            </p:nvSpPr>
            <p:spPr>
              <a:xfrm>
                <a:off x="675758" y="3814219"/>
                <a:ext cx="6731170" cy="5778345"/>
              </a:xfrm>
              <a:prstGeom prst="round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grpSp>
        <p:sp>
          <p:nvSpPr>
            <p:cNvPr id="26" name="TextBox 25">
              <a:extLst>
                <a:ext uri="{FF2B5EF4-FFF2-40B4-BE49-F238E27FC236}">
                  <a16:creationId xmlns:a16="http://schemas.microsoft.com/office/drawing/2014/main" id="{50FC2343-7ED0-4963-A7F4-EA9208463C8C}"/>
                </a:ext>
              </a:extLst>
            </p:cNvPr>
            <p:cNvSpPr txBox="1"/>
            <p:nvPr/>
          </p:nvSpPr>
          <p:spPr>
            <a:xfrm>
              <a:off x="3228533" y="3814217"/>
              <a:ext cx="1915650" cy="654738"/>
            </a:xfrm>
            <a:prstGeom prst="rect">
              <a:avLst/>
            </a:prstGeom>
            <a:noFill/>
          </p:spPr>
          <p:txBody>
            <a:bodyPr wrap="none" rtlCol="0">
              <a:spAutoFit/>
            </a:bodyPr>
            <a:lstStyle/>
            <a:p>
              <a:pPr defTabSz="914446"/>
              <a:r>
                <a:rPr lang="en-US" sz="2933" b="1" dirty="0" err="1">
                  <a:solidFill>
                    <a:srgbClr val="F2F2F5"/>
                  </a:solidFill>
                  <a:latin typeface="Roboto Condensed"/>
                </a:rPr>
                <a:t>Libuv</a:t>
              </a:r>
              <a:endParaRPr lang="en-US" sz="2933" b="1" dirty="0">
                <a:solidFill>
                  <a:srgbClr val="F2F2F5"/>
                </a:solidFill>
                <a:latin typeface="Roboto Condensed"/>
              </a:endParaRPr>
            </a:p>
          </p:txBody>
        </p:sp>
      </p:grpSp>
      <p:cxnSp>
        <p:nvCxnSpPr>
          <p:cNvPr id="29" name="Straight Arrow Connector 28">
            <a:extLst>
              <a:ext uri="{FF2B5EF4-FFF2-40B4-BE49-F238E27FC236}">
                <a16:creationId xmlns:a16="http://schemas.microsoft.com/office/drawing/2014/main" id="{AE12EB4E-40DF-4F2D-8C0B-467028CF1207}"/>
              </a:ext>
            </a:extLst>
          </p:cNvPr>
          <p:cNvCxnSpPr>
            <a:cxnSpLocks/>
          </p:cNvCxnSpPr>
          <p:nvPr/>
        </p:nvCxnSpPr>
        <p:spPr>
          <a:xfrm>
            <a:off x="3045126" y="3600944"/>
            <a:ext cx="0" cy="539879"/>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3C032931-A6A0-45CF-A088-CD5E49EDE4E5}"/>
              </a:ext>
            </a:extLst>
          </p:cNvPr>
          <p:cNvCxnSpPr>
            <a:cxnSpLocks/>
          </p:cNvCxnSpPr>
          <p:nvPr/>
        </p:nvCxnSpPr>
        <p:spPr>
          <a:xfrm flipV="1">
            <a:off x="1874429" y="3521080"/>
            <a:ext cx="0" cy="473079"/>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F9F46E03-4B18-49D1-9250-1F93B634F308}"/>
              </a:ext>
            </a:extLst>
          </p:cNvPr>
          <p:cNvCxnSpPr>
            <a:cxnSpLocks/>
          </p:cNvCxnSpPr>
          <p:nvPr/>
        </p:nvCxnSpPr>
        <p:spPr>
          <a:xfrm>
            <a:off x="3916119" y="5468013"/>
            <a:ext cx="621967" cy="0"/>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301DA7F2-DD49-488C-8F40-41F107FD2110}"/>
              </a:ext>
            </a:extLst>
          </p:cNvPr>
          <p:cNvCxnSpPr>
            <a:cxnSpLocks/>
          </p:cNvCxnSpPr>
          <p:nvPr/>
        </p:nvCxnSpPr>
        <p:spPr>
          <a:xfrm flipH="1">
            <a:off x="3916119" y="5129822"/>
            <a:ext cx="621967" cy="0"/>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grpSp>
        <p:nvGrpSpPr>
          <p:cNvPr id="45" name="Group 44">
            <a:extLst>
              <a:ext uri="{FF2B5EF4-FFF2-40B4-BE49-F238E27FC236}">
                <a16:creationId xmlns:a16="http://schemas.microsoft.com/office/drawing/2014/main" id="{9FFD49A4-3366-4AC6-9141-5E3EE3F73AA4}"/>
              </a:ext>
            </a:extLst>
          </p:cNvPr>
          <p:cNvGrpSpPr/>
          <p:nvPr/>
        </p:nvGrpSpPr>
        <p:grpSpPr>
          <a:xfrm>
            <a:off x="10234609" y="1735224"/>
            <a:ext cx="1711684" cy="4770156"/>
            <a:chOff x="675758" y="3724537"/>
            <a:chExt cx="6731170" cy="5868027"/>
          </a:xfrm>
        </p:grpSpPr>
        <p:grpSp>
          <p:nvGrpSpPr>
            <p:cNvPr id="46" name="Group 45">
              <a:extLst>
                <a:ext uri="{FF2B5EF4-FFF2-40B4-BE49-F238E27FC236}">
                  <a16:creationId xmlns:a16="http://schemas.microsoft.com/office/drawing/2014/main" id="{E1658F2A-802D-4D91-AED3-95A015F1E315}"/>
                </a:ext>
              </a:extLst>
            </p:cNvPr>
            <p:cNvGrpSpPr/>
            <p:nvPr/>
          </p:nvGrpSpPr>
          <p:grpSpPr>
            <a:xfrm>
              <a:off x="675758" y="3724537"/>
              <a:ext cx="6731170" cy="5868027"/>
              <a:chOff x="675758" y="3724537"/>
              <a:chExt cx="6731170" cy="5868027"/>
            </a:xfrm>
          </p:grpSpPr>
          <p:sp>
            <p:nvSpPr>
              <p:cNvPr id="48" name="Rectangle: Rounded Corners 47">
                <a:extLst>
                  <a:ext uri="{FF2B5EF4-FFF2-40B4-BE49-F238E27FC236}">
                    <a16:creationId xmlns:a16="http://schemas.microsoft.com/office/drawing/2014/main" id="{4F1AC8E3-A7E9-4634-8761-D7A802101A52}"/>
                  </a:ext>
                </a:extLst>
              </p:cNvPr>
              <p:cNvSpPr/>
              <p:nvPr/>
            </p:nvSpPr>
            <p:spPr>
              <a:xfrm>
                <a:off x="675758" y="3724537"/>
                <a:ext cx="6731170" cy="905014"/>
              </a:xfrm>
              <a:prstGeom prst="round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dirty="0">
                  <a:solidFill>
                    <a:srgbClr val="0A091B"/>
                  </a:solidFill>
                  <a:latin typeface="Roboto"/>
                </a:endParaRPr>
              </a:p>
            </p:txBody>
          </p:sp>
          <p:sp>
            <p:nvSpPr>
              <p:cNvPr id="49" name="Rectangle: Rounded Corners 48">
                <a:extLst>
                  <a:ext uri="{FF2B5EF4-FFF2-40B4-BE49-F238E27FC236}">
                    <a16:creationId xmlns:a16="http://schemas.microsoft.com/office/drawing/2014/main" id="{753202C3-4EFA-4064-86AE-7049126303EC}"/>
                  </a:ext>
                </a:extLst>
              </p:cNvPr>
              <p:cNvSpPr/>
              <p:nvPr/>
            </p:nvSpPr>
            <p:spPr>
              <a:xfrm>
                <a:off x="675758" y="3814219"/>
                <a:ext cx="6731170" cy="5778345"/>
              </a:xfrm>
              <a:prstGeom prst="round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grpSp>
        <p:sp>
          <p:nvSpPr>
            <p:cNvPr id="47" name="TextBox 46">
              <a:extLst>
                <a:ext uri="{FF2B5EF4-FFF2-40B4-BE49-F238E27FC236}">
                  <a16:creationId xmlns:a16="http://schemas.microsoft.com/office/drawing/2014/main" id="{9CF0DC57-31A0-4115-9292-27E228911C00}"/>
                </a:ext>
              </a:extLst>
            </p:cNvPr>
            <p:cNvSpPr txBox="1"/>
            <p:nvPr/>
          </p:nvSpPr>
          <p:spPr>
            <a:xfrm>
              <a:off x="1163492" y="3814219"/>
              <a:ext cx="5315350" cy="668804"/>
            </a:xfrm>
            <a:prstGeom prst="rect">
              <a:avLst/>
            </a:prstGeom>
            <a:noFill/>
          </p:spPr>
          <p:txBody>
            <a:bodyPr wrap="none" rtlCol="0">
              <a:spAutoFit/>
            </a:bodyPr>
            <a:lstStyle/>
            <a:p>
              <a:pPr defTabSz="914446"/>
              <a:r>
                <a:rPr lang="en-US" sz="2933" b="1" dirty="0">
                  <a:solidFill>
                    <a:srgbClr val="F2F2F5"/>
                  </a:solidFill>
                  <a:latin typeface="Roboto Condensed"/>
                </a:rPr>
                <a:t>Kernel</a:t>
              </a:r>
            </a:p>
          </p:txBody>
        </p:sp>
      </p:grpSp>
      <p:cxnSp>
        <p:nvCxnSpPr>
          <p:cNvPr id="52" name="Straight Arrow Connector 51">
            <a:extLst>
              <a:ext uri="{FF2B5EF4-FFF2-40B4-BE49-F238E27FC236}">
                <a16:creationId xmlns:a16="http://schemas.microsoft.com/office/drawing/2014/main" id="{CF74FAC2-2D33-4253-992D-E18B1C6D4F7D}"/>
              </a:ext>
            </a:extLst>
          </p:cNvPr>
          <p:cNvCxnSpPr>
            <a:cxnSpLocks/>
          </p:cNvCxnSpPr>
          <p:nvPr/>
        </p:nvCxnSpPr>
        <p:spPr>
          <a:xfrm>
            <a:off x="9368916" y="5468013"/>
            <a:ext cx="503228" cy="0"/>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5837695A-168A-4D73-862E-7033036445E2}"/>
              </a:ext>
            </a:extLst>
          </p:cNvPr>
          <p:cNvCxnSpPr>
            <a:cxnSpLocks/>
          </p:cNvCxnSpPr>
          <p:nvPr/>
        </p:nvCxnSpPr>
        <p:spPr>
          <a:xfrm flipH="1">
            <a:off x="9368917" y="5129822"/>
            <a:ext cx="503228" cy="0"/>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pic>
        <p:nvPicPr>
          <p:cNvPr id="2050" name="Picture 2" descr="https://i.pinimg.com/736x/1f/98/56/1f9856972f0419079900939279ab9653--unicorn-farts-cute-unicorn.jpg">
            <a:extLst>
              <a:ext uri="{FF2B5EF4-FFF2-40B4-BE49-F238E27FC236}">
                <a16:creationId xmlns:a16="http://schemas.microsoft.com/office/drawing/2014/main" id="{CF54E3E7-9415-4462-BE41-AD45151FEEB5}"/>
              </a:ext>
            </a:extLst>
          </p:cNvPr>
          <p:cNvPicPr>
            <a:picLocks noChangeAspect="1" noChangeArrowheads="1"/>
          </p:cNvPicPr>
          <p:nvPr/>
        </p:nvPicPr>
        <p:blipFill>
          <a:blip r:embed="rId3">
            <a:clrChange>
              <a:clrFrom>
                <a:srgbClr val="2ABAFF"/>
              </a:clrFrom>
              <a:clrTo>
                <a:srgbClr val="2ABA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17960" y="2481910"/>
            <a:ext cx="3506615" cy="3506615"/>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D57440EF-B5CE-478E-AC4A-2B908079A7AE}"/>
              </a:ext>
            </a:extLst>
          </p:cNvPr>
          <p:cNvSpPr txBox="1"/>
          <p:nvPr/>
        </p:nvSpPr>
        <p:spPr>
          <a:xfrm>
            <a:off x="10317572" y="2569263"/>
            <a:ext cx="1638718" cy="2062103"/>
          </a:xfrm>
          <a:prstGeom prst="rect">
            <a:avLst/>
          </a:prstGeom>
          <a:noFill/>
        </p:spPr>
        <p:txBody>
          <a:bodyPr wrap="square" rtlCol="0">
            <a:spAutoFit/>
          </a:bodyPr>
          <a:lstStyle/>
          <a:p>
            <a:pPr defTabSz="914446"/>
            <a:r>
              <a:rPr lang="en-US" sz="3200" dirty="0">
                <a:solidFill>
                  <a:srgbClr val="F2F2F5">
                    <a:lumMod val="10000"/>
                  </a:srgbClr>
                </a:solidFill>
                <a:latin typeface="Roboto"/>
              </a:rPr>
              <a:t>IO</a:t>
            </a:r>
          </a:p>
          <a:p>
            <a:pPr defTabSz="914446"/>
            <a:endParaRPr lang="en-US" sz="3200" dirty="0">
              <a:solidFill>
                <a:srgbClr val="F2F2F5">
                  <a:lumMod val="10000"/>
                </a:srgbClr>
              </a:solidFill>
              <a:latin typeface="Roboto"/>
            </a:endParaRPr>
          </a:p>
          <a:p>
            <a:pPr defTabSz="914446"/>
            <a:r>
              <a:rPr lang="en-US" sz="3200" dirty="0">
                <a:solidFill>
                  <a:srgbClr val="F2F2F5">
                    <a:lumMod val="10000"/>
                  </a:srgbClr>
                </a:solidFill>
                <a:latin typeface="Roboto"/>
              </a:rPr>
              <a:t>Threads</a:t>
            </a:r>
          </a:p>
        </p:txBody>
      </p:sp>
      <p:sp>
        <p:nvSpPr>
          <p:cNvPr id="62" name="TextBox 61">
            <a:extLst>
              <a:ext uri="{FF2B5EF4-FFF2-40B4-BE49-F238E27FC236}">
                <a16:creationId xmlns:a16="http://schemas.microsoft.com/office/drawing/2014/main" id="{C9A3892C-64F5-4460-AE0C-BFE5DBDD60EF}"/>
              </a:ext>
            </a:extLst>
          </p:cNvPr>
          <p:cNvSpPr txBox="1"/>
          <p:nvPr/>
        </p:nvSpPr>
        <p:spPr>
          <a:xfrm>
            <a:off x="581018" y="2822542"/>
            <a:ext cx="1068083" cy="584775"/>
          </a:xfrm>
          <a:prstGeom prst="rect">
            <a:avLst/>
          </a:prstGeom>
          <a:noFill/>
        </p:spPr>
        <p:txBody>
          <a:bodyPr wrap="square" rtlCol="0">
            <a:spAutoFit/>
          </a:bodyPr>
          <a:lstStyle/>
          <a:p>
            <a:pPr algn="ctr" defTabSz="914446"/>
            <a:r>
              <a:rPr lang="en-US" sz="3200" b="1" dirty="0">
                <a:solidFill>
                  <a:srgbClr val="00B0F0"/>
                </a:solidFill>
                <a:latin typeface="Roboto Condensed"/>
              </a:rPr>
              <a:t>01</a:t>
            </a:r>
            <a:endParaRPr lang="uk-UA" sz="3200" b="1" dirty="0">
              <a:solidFill>
                <a:srgbClr val="00B0F0"/>
              </a:solidFill>
              <a:latin typeface="+mj-lt"/>
            </a:endParaRPr>
          </a:p>
        </p:txBody>
      </p:sp>
      <p:sp>
        <p:nvSpPr>
          <p:cNvPr id="63" name="TextBox 62">
            <a:extLst>
              <a:ext uri="{FF2B5EF4-FFF2-40B4-BE49-F238E27FC236}">
                <a16:creationId xmlns:a16="http://schemas.microsoft.com/office/drawing/2014/main" id="{CF8C5501-DA35-44AC-934D-52AF1CB150AD}"/>
              </a:ext>
            </a:extLst>
          </p:cNvPr>
          <p:cNvSpPr txBox="1"/>
          <p:nvPr/>
        </p:nvSpPr>
        <p:spPr>
          <a:xfrm>
            <a:off x="417945" y="5709464"/>
            <a:ext cx="1068083" cy="584775"/>
          </a:xfrm>
          <a:prstGeom prst="rect">
            <a:avLst/>
          </a:prstGeom>
          <a:noFill/>
        </p:spPr>
        <p:txBody>
          <a:bodyPr wrap="square" rtlCol="0">
            <a:spAutoFit/>
          </a:bodyPr>
          <a:lstStyle/>
          <a:p>
            <a:pPr algn="ctr" defTabSz="914446"/>
            <a:r>
              <a:rPr lang="en-US" sz="3200" b="1" dirty="0">
                <a:solidFill>
                  <a:srgbClr val="00B0F0"/>
                </a:solidFill>
                <a:latin typeface="Roboto Condensed"/>
              </a:rPr>
              <a:t>02</a:t>
            </a:r>
            <a:endParaRPr lang="uk-UA" sz="3200" b="1" dirty="0">
              <a:solidFill>
                <a:srgbClr val="00B0F0"/>
              </a:solidFill>
              <a:latin typeface="+mj-lt"/>
            </a:endParaRPr>
          </a:p>
        </p:txBody>
      </p:sp>
      <p:sp>
        <p:nvSpPr>
          <p:cNvPr id="65" name="TextBox 64">
            <a:extLst>
              <a:ext uri="{FF2B5EF4-FFF2-40B4-BE49-F238E27FC236}">
                <a16:creationId xmlns:a16="http://schemas.microsoft.com/office/drawing/2014/main" id="{68E9FB90-F687-4452-9D49-8037D27A698C}"/>
              </a:ext>
            </a:extLst>
          </p:cNvPr>
          <p:cNvSpPr txBox="1"/>
          <p:nvPr/>
        </p:nvSpPr>
        <p:spPr>
          <a:xfrm>
            <a:off x="5378225" y="5745376"/>
            <a:ext cx="1068083" cy="584775"/>
          </a:xfrm>
          <a:prstGeom prst="rect">
            <a:avLst/>
          </a:prstGeom>
          <a:noFill/>
        </p:spPr>
        <p:txBody>
          <a:bodyPr wrap="square" rtlCol="0">
            <a:spAutoFit/>
          </a:bodyPr>
          <a:lstStyle/>
          <a:p>
            <a:pPr algn="ctr" defTabSz="914446"/>
            <a:r>
              <a:rPr lang="en-US" sz="3200" b="1" dirty="0">
                <a:solidFill>
                  <a:srgbClr val="00B0F0"/>
                </a:solidFill>
                <a:latin typeface="Roboto Condensed"/>
              </a:rPr>
              <a:t>03</a:t>
            </a:r>
            <a:endParaRPr lang="uk-UA" sz="3200" b="1" dirty="0">
              <a:solidFill>
                <a:srgbClr val="00B0F0"/>
              </a:solidFill>
              <a:latin typeface="+mj-lt"/>
            </a:endParaRPr>
          </a:p>
        </p:txBody>
      </p:sp>
      <p:sp>
        <p:nvSpPr>
          <p:cNvPr id="66" name="TextBox 65">
            <a:extLst>
              <a:ext uri="{FF2B5EF4-FFF2-40B4-BE49-F238E27FC236}">
                <a16:creationId xmlns:a16="http://schemas.microsoft.com/office/drawing/2014/main" id="{EED914A0-20ED-4E58-80CD-ECA3A8092BF5}"/>
              </a:ext>
            </a:extLst>
          </p:cNvPr>
          <p:cNvSpPr txBox="1"/>
          <p:nvPr/>
        </p:nvSpPr>
        <p:spPr>
          <a:xfrm>
            <a:off x="10104180" y="5745376"/>
            <a:ext cx="1068083" cy="584775"/>
          </a:xfrm>
          <a:prstGeom prst="rect">
            <a:avLst/>
          </a:prstGeom>
          <a:noFill/>
        </p:spPr>
        <p:txBody>
          <a:bodyPr wrap="square" rtlCol="0">
            <a:spAutoFit/>
          </a:bodyPr>
          <a:lstStyle/>
          <a:p>
            <a:pPr algn="ctr" defTabSz="914446"/>
            <a:r>
              <a:rPr lang="en-US" sz="3200" b="1" dirty="0">
                <a:solidFill>
                  <a:srgbClr val="00B0F0"/>
                </a:solidFill>
                <a:latin typeface="Roboto Condensed"/>
              </a:rPr>
              <a:t>04</a:t>
            </a:r>
            <a:endParaRPr lang="uk-UA" sz="3200" b="1" dirty="0">
              <a:solidFill>
                <a:srgbClr val="00B0F0"/>
              </a:solidFill>
              <a:latin typeface="+mj-lt"/>
            </a:endParaRPr>
          </a:p>
        </p:txBody>
      </p:sp>
      <p:sp>
        <p:nvSpPr>
          <p:cNvPr id="60" name="Rectangle 59">
            <a:extLst>
              <a:ext uri="{FF2B5EF4-FFF2-40B4-BE49-F238E27FC236}">
                <a16:creationId xmlns:a16="http://schemas.microsoft.com/office/drawing/2014/main" id="{069EAA8F-00B3-4A1E-91B1-F8560A8C132A}"/>
              </a:ext>
            </a:extLst>
          </p:cNvPr>
          <p:cNvSpPr/>
          <p:nvPr/>
        </p:nvSpPr>
        <p:spPr>
          <a:xfrm>
            <a:off x="5577653" y="2509845"/>
            <a:ext cx="204152" cy="3293817"/>
          </a:xfrm>
          <a:prstGeom prst="rect">
            <a:avLst/>
          </a:prstGeom>
          <a:solidFill>
            <a:srgbClr val="F2F2F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Tree>
    <p:extLst>
      <p:ext uri="{BB962C8B-B14F-4D97-AF65-F5344CB8AC3E}">
        <p14:creationId xmlns:p14="http://schemas.microsoft.com/office/powerpoint/2010/main" val="417683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1D956-A07D-4291-90C8-6F792012B93D}"/>
              </a:ext>
            </a:extLst>
          </p:cNvPr>
          <p:cNvSpPr>
            <a:spLocks noGrp="1"/>
          </p:cNvSpPr>
          <p:nvPr>
            <p:ph type="title"/>
          </p:nvPr>
        </p:nvSpPr>
        <p:spPr>
          <a:xfrm>
            <a:off x="584200" y="380941"/>
            <a:ext cx="5860143" cy="923330"/>
          </a:xfrm>
        </p:spPr>
        <p:txBody>
          <a:bodyPr/>
          <a:lstStyle/>
          <a:p>
            <a:r>
              <a:rPr lang="en-US" dirty="0">
                <a:solidFill>
                  <a:schemeClr val="accent1"/>
                </a:solidFill>
              </a:rPr>
              <a:t>Node.JS </a:t>
            </a:r>
            <a:br>
              <a:rPr lang="en-US" dirty="0">
                <a:solidFill>
                  <a:schemeClr val="accent1"/>
                </a:solidFill>
              </a:rPr>
            </a:br>
            <a:r>
              <a:rPr lang="en-US" dirty="0"/>
              <a:t>Building Blocks</a:t>
            </a:r>
          </a:p>
        </p:txBody>
      </p:sp>
      <p:grpSp>
        <p:nvGrpSpPr>
          <p:cNvPr id="16" name="Group 15">
            <a:extLst>
              <a:ext uri="{FF2B5EF4-FFF2-40B4-BE49-F238E27FC236}">
                <a16:creationId xmlns:a16="http://schemas.microsoft.com/office/drawing/2014/main" id="{87770D8C-C8F9-4235-9B9C-E048D568561C}"/>
              </a:ext>
            </a:extLst>
          </p:cNvPr>
          <p:cNvGrpSpPr/>
          <p:nvPr/>
        </p:nvGrpSpPr>
        <p:grpSpPr>
          <a:xfrm>
            <a:off x="529776" y="4319694"/>
            <a:ext cx="3210025" cy="2140538"/>
            <a:chOff x="794662" y="3950194"/>
            <a:chExt cx="6474151" cy="5740153"/>
          </a:xfrm>
        </p:grpSpPr>
        <p:grpSp>
          <p:nvGrpSpPr>
            <p:cNvPr id="14" name="Group 13">
              <a:extLst>
                <a:ext uri="{FF2B5EF4-FFF2-40B4-BE49-F238E27FC236}">
                  <a16:creationId xmlns:a16="http://schemas.microsoft.com/office/drawing/2014/main" id="{26EAFBB8-C0C8-4C25-AAE1-815EDEAD8F32}"/>
                </a:ext>
              </a:extLst>
            </p:cNvPr>
            <p:cNvGrpSpPr/>
            <p:nvPr/>
          </p:nvGrpSpPr>
          <p:grpSpPr>
            <a:xfrm>
              <a:off x="794662" y="3950194"/>
              <a:ext cx="6474151" cy="5740153"/>
              <a:chOff x="794662" y="3950194"/>
              <a:chExt cx="6474151" cy="5740153"/>
            </a:xfrm>
          </p:grpSpPr>
          <p:sp>
            <p:nvSpPr>
              <p:cNvPr id="12" name="Rectangle: Rounded Corners 11">
                <a:extLst>
                  <a:ext uri="{FF2B5EF4-FFF2-40B4-BE49-F238E27FC236}">
                    <a16:creationId xmlns:a16="http://schemas.microsoft.com/office/drawing/2014/main" id="{B0EFECC1-51E5-4405-9917-4A1BE3221320}"/>
                  </a:ext>
                </a:extLst>
              </p:cNvPr>
              <p:cNvSpPr/>
              <p:nvPr/>
            </p:nvSpPr>
            <p:spPr>
              <a:xfrm>
                <a:off x="794662" y="3950194"/>
                <a:ext cx="6474151" cy="1193306"/>
              </a:xfrm>
              <a:prstGeom prst="round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dirty="0">
                  <a:solidFill>
                    <a:srgbClr val="0A091B"/>
                  </a:solidFill>
                  <a:latin typeface="Roboto"/>
                </a:endParaRPr>
              </a:p>
            </p:txBody>
          </p:sp>
          <p:sp>
            <p:nvSpPr>
              <p:cNvPr id="13" name="Rectangle: Rounded Corners 12">
                <a:extLst>
                  <a:ext uri="{FF2B5EF4-FFF2-40B4-BE49-F238E27FC236}">
                    <a16:creationId xmlns:a16="http://schemas.microsoft.com/office/drawing/2014/main" id="{3D4CFF77-8367-48A8-8D68-D24BFE82E6A6}"/>
                  </a:ext>
                </a:extLst>
              </p:cNvPr>
              <p:cNvSpPr/>
              <p:nvPr/>
            </p:nvSpPr>
            <p:spPr>
              <a:xfrm>
                <a:off x="794662" y="4546847"/>
                <a:ext cx="6474151" cy="5143500"/>
              </a:xfrm>
              <a:prstGeom prst="round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grpSp>
        <p:sp>
          <p:nvSpPr>
            <p:cNvPr id="15" name="TextBox 14">
              <a:extLst>
                <a:ext uri="{FF2B5EF4-FFF2-40B4-BE49-F238E27FC236}">
                  <a16:creationId xmlns:a16="http://schemas.microsoft.com/office/drawing/2014/main" id="{8E1ECB39-CE5F-4685-AC20-A2D73F506F48}"/>
                </a:ext>
              </a:extLst>
            </p:cNvPr>
            <p:cNvSpPr txBox="1"/>
            <p:nvPr/>
          </p:nvSpPr>
          <p:spPr>
            <a:xfrm>
              <a:off x="3443112" y="3950194"/>
              <a:ext cx="1300322" cy="1457941"/>
            </a:xfrm>
            <a:prstGeom prst="rect">
              <a:avLst/>
            </a:prstGeom>
            <a:noFill/>
          </p:spPr>
          <p:txBody>
            <a:bodyPr wrap="none" rtlCol="0">
              <a:spAutoFit/>
            </a:bodyPr>
            <a:lstStyle/>
            <a:p>
              <a:pPr defTabSz="914446"/>
              <a:r>
                <a:rPr lang="en-US" sz="2933" b="1" dirty="0">
                  <a:solidFill>
                    <a:srgbClr val="F2F2F5"/>
                  </a:solidFill>
                  <a:latin typeface="Roboto Condensed"/>
                </a:rPr>
                <a:t>V8</a:t>
              </a:r>
            </a:p>
          </p:txBody>
        </p:sp>
      </p:grpSp>
      <p:sp>
        <p:nvSpPr>
          <p:cNvPr id="17" name="TextBox 16">
            <a:extLst>
              <a:ext uri="{FF2B5EF4-FFF2-40B4-BE49-F238E27FC236}">
                <a16:creationId xmlns:a16="http://schemas.microsoft.com/office/drawing/2014/main" id="{81319EA7-80FB-44F2-BCFE-94A1196E0DB6}"/>
              </a:ext>
            </a:extLst>
          </p:cNvPr>
          <p:cNvSpPr txBox="1"/>
          <p:nvPr/>
        </p:nvSpPr>
        <p:spPr>
          <a:xfrm>
            <a:off x="1224718" y="5129823"/>
            <a:ext cx="2217274" cy="646331"/>
          </a:xfrm>
          <a:prstGeom prst="rect">
            <a:avLst/>
          </a:prstGeom>
          <a:noFill/>
        </p:spPr>
        <p:txBody>
          <a:bodyPr wrap="none" rtlCol="0">
            <a:spAutoFit/>
          </a:bodyPr>
          <a:lstStyle/>
          <a:p>
            <a:pPr defTabSz="914446"/>
            <a:r>
              <a:rPr lang="en-US" sz="3600" dirty="0">
                <a:solidFill>
                  <a:srgbClr val="F2F2F5">
                    <a:lumMod val="10000"/>
                  </a:srgbClr>
                </a:solidFill>
                <a:latin typeface="Roboto"/>
              </a:rPr>
              <a:t>JS Engine</a:t>
            </a:r>
          </a:p>
        </p:txBody>
      </p:sp>
      <p:grpSp>
        <p:nvGrpSpPr>
          <p:cNvPr id="18" name="Group 17">
            <a:extLst>
              <a:ext uri="{FF2B5EF4-FFF2-40B4-BE49-F238E27FC236}">
                <a16:creationId xmlns:a16="http://schemas.microsoft.com/office/drawing/2014/main" id="{3EE6CE8B-2051-49F7-9F5F-F9DAF369BAFC}"/>
              </a:ext>
            </a:extLst>
          </p:cNvPr>
          <p:cNvGrpSpPr/>
          <p:nvPr/>
        </p:nvGrpSpPr>
        <p:grpSpPr>
          <a:xfrm>
            <a:off x="548538" y="1611684"/>
            <a:ext cx="3768089" cy="1897181"/>
            <a:chOff x="722735" y="3597533"/>
            <a:chExt cx="7599683" cy="6727659"/>
          </a:xfrm>
        </p:grpSpPr>
        <p:grpSp>
          <p:nvGrpSpPr>
            <p:cNvPr id="19" name="Group 18">
              <a:extLst>
                <a:ext uri="{FF2B5EF4-FFF2-40B4-BE49-F238E27FC236}">
                  <a16:creationId xmlns:a16="http://schemas.microsoft.com/office/drawing/2014/main" id="{0FE0E29E-4863-413C-A6F3-6B054B1A4613}"/>
                </a:ext>
              </a:extLst>
            </p:cNvPr>
            <p:cNvGrpSpPr/>
            <p:nvPr/>
          </p:nvGrpSpPr>
          <p:grpSpPr>
            <a:xfrm>
              <a:off x="722735" y="3597533"/>
              <a:ext cx="6546078" cy="6727659"/>
              <a:chOff x="722735" y="3597533"/>
              <a:chExt cx="6546078" cy="6727659"/>
            </a:xfrm>
          </p:grpSpPr>
          <p:sp>
            <p:nvSpPr>
              <p:cNvPr id="21" name="Rectangle: Rounded Corners 20">
                <a:extLst>
                  <a:ext uri="{FF2B5EF4-FFF2-40B4-BE49-F238E27FC236}">
                    <a16:creationId xmlns:a16="http://schemas.microsoft.com/office/drawing/2014/main" id="{37843367-FCD4-459B-BB14-548117B7AF7A}"/>
                  </a:ext>
                </a:extLst>
              </p:cNvPr>
              <p:cNvSpPr/>
              <p:nvPr/>
            </p:nvSpPr>
            <p:spPr>
              <a:xfrm>
                <a:off x="722735" y="3597533"/>
                <a:ext cx="6546078" cy="1818285"/>
              </a:xfrm>
              <a:prstGeom prst="round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dirty="0">
                  <a:solidFill>
                    <a:srgbClr val="0A091B"/>
                  </a:solidFill>
                  <a:latin typeface="Roboto"/>
                </a:endParaRPr>
              </a:p>
            </p:txBody>
          </p:sp>
          <p:sp>
            <p:nvSpPr>
              <p:cNvPr id="22" name="Rectangle: Rounded Corners 21">
                <a:extLst>
                  <a:ext uri="{FF2B5EF4-FFF2-40B4-BE49-F238E27FC236}">
                    <a16:creationId xmlns:a16="http://schemas.microsoft.com/office/drawing/2014/main" id="{7264F288-7F2A-4B01-B16D-070933E49830}"/>
                  </a:ext>
                </a:extLst>
              </p:cNvPr>
              <p:cNvSpPr/>
              <p:nvPr/>
            </p:nvSpPr>
            <p:spPr>
              <a:xfrm>
                <a:off x="794662" y="4546847"/>
                <a:ext cx="6474151" cy="5778345"/>
              </a:xfrm>
              <a:prstGeom prst="round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grpSp>
        <p:sp>
          <p:nvSpPr>
            <p:cNvPr id="20" name="TextBox 19">
              <a:extLst>
                <a:ext uri="{FF2B5EF4-FFF2-40B4-BE49-F238E27FC236}">
                  <a16:creationId xmlns:a16="http://schemas.microsoft.com/office/drawing/2014/main" id="{64DCB6D0-0D9E-41A0-8418-02E6504E8CBD}"/>
                </a:ext>
              </a:extLst>
            </p:cNvPr>
            <p:cNvSpPr txBox="1"/>
            <p:nvPr/>
          </p:nvSpPr>
          <p:spPr>
            <a:xfrm>
              <a:off x="1026620" y="3853436"/>
              <a:ext cx="7295798" cy="1927945"/>
            </a:xfrm>
            <a:prstGeom prst="rect">
              <a:avLst/>
            </a:prstGeom>
            <a:noFill/>
          </p:spPr>
          <p:txBody>
            <a:bodyPr wrap="square" rtlCol="0">
              <a:spAutoFit/>
            </a:bodyPr>
            <a:lstStyle/>
            <a:p>
              <a:pPr defTabSz="914446"/>
              <a:r>
                <a:rPr lang="en-US" sz="2933" b="1" dirty="0">
                  <a:solidFill>
                    <a:srgbClr val="F2F2F5"/>
                  </a:solidFill>
                  <a:latin typeface="Roboto Condensed"/>
                </a:rPr>
                <a:t>App Code</a:t>
              </a:r>
            </a:p>
          </p:txBody>
        </p:sp>
      </p:grpSp>
      <p:sp>
        <p:nvSpPr>
          <p:cNvPr id="23" name="TextBox 22">
            <a:extLst>
              <a:ext uri="{FF2B5EF4-FFF2-40B4-BE49-F238E27FC236}">
                <a16:creationId xmlns:a16="http://schemas.microsoft.com/office/drawing/2014/main" id="{CC98A0A3-19B5-47DD-B101-7411D9B93719}"/>
              </a:ext>
            </a:extLst>
          </p:cNvPr>
          <p:cNvSpPr txBox="1"/>
          <p:nvPr/>
        </p:nvSpPr>
        <p:spPr>
          <a:xfrm>
            <a:off x="2046931" y="2457488"/>
            <a:ext cx="713657" cy="646331"/>
          </a:xfrm>
          <a:prstGeom prst="rect">
            <a:avLst/>
          </a:prstGeom>
          <a:noFill/>
        </p:spPr>
        <p:txBody>
          <a:bodyPr wrap="none" rtlCol="0">
            <a:spAutoFit/>
          </a:bodyPr>
          <a:lstStyle/>
          <a:p>
            <a:pPr defTabSz="914446"/>
            <a:r>
              <a:rPr lang="en-US" sz="3600" dirty="0">
                <a:solidFill>
                  <a:srgbClr val="F2F2F5">
                    <a:lumMod val="10000"/>
                  </a:srgbClr>
                </a:solidFill>
                <a:latin typeface="Roboto"/>
              </a:rPr>
              <a:t>JS</a:t>
            </a:r>
          </a:p>
        </p:txBody>
      </p:sp>
      <p:grpSp>
        <p:nvGrpSpPr>
          <p:cNvPr id="24" name="Group 23">
            <a:extLst>
              <a:ext uri="{FF2B5EF4-FFF2-40B4-BE49-F238E27FC236}">
                <a16:creationId xmlns:a16="http://schemas.microsoft.com/office/drawing/2014/main" id="{4A460FCF-D5EA-4FAB-8508-A8DC3F1E3833}"/>
              </a:ext>
            </a:extLst>
          </p:cNvPr>
          <p:cNvGrpSpPr/>
          <p:nvPr/>
        </p:nvGrpSpPr>
        <p:grpSpPr>
          <a:xfrm>
            <a:off x="4828553" y="1611684"/>
            <a:ext cx="4163616" cy="4872639"/>
            <a:chOff x="675758" y="3724537"/>
            <a:chExt cx="6731170" cy="5868027"/>
          </a:xfrm>
        </p:grpSpPr>
        <p:grpSp>
          <p:nvGrpSpPr>
            <p:cNvPr id="25" name="Group 24">
              <a:extLst>
                <a:ext uri="{FF2B5EF4-FFF2-40B4-BE49-F238E27FC236}">
                  <a16:creationId xmlns:a16="http://schemas.microsoft.com/office/drawing/2014/main" id="{CD67313C-6944-4E5E-9EEC-048A6C2B4EDD}"/>
                </a:ext>
              </a:extLst>
            </p:cNvPr>
            <p:cNvGrpSpPr/>
            <p:nvPr/>
          </p:nvGrpSpPr>
          <p:grpSpPr>
            <a:xfrm>
              <a:off x="675758" y="3724537"/>
              <a:ext cx="6731170" cy="5868027"/>
              <a:chOff x="675758" y="3724537"/>
              <a:chExt cx="6731170" cy="5868027"/>
            </a:xfrm>
          </p:grpSpPr>
          <p:sp>
            <p:nvSpPr>
              <p:cNvPr id="27" name="Rectangle: Rounded Corners 26">
                <a:extLst>
                  <a:ext uri="{FF2B5EF4-FFF2-40B4-BE49-F238E27FC236}">
                    <a16:creationId xmlns:a16="http://schemas.microsoft.com/office/drawing/2014/main" id="{53FA4BD3-EE6F-4CB1-9F5B-5F55B4FCBBE6}"/>
                  </a:ext>
                </a:extLst>
              </p:cNvPr>
              <p:cNvSpPr/>
              <p:nvPr/>
            </p:nvSpPr>
            <p:spPr>
              <a:xfrm>
                <a:off x="675758" y="3724537"/>
                <a:ext cx="6731170" cy="905014"/>
              </a:xfrm>
              <a:prstGeom prst="round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dirty="0">
                  <a:solidFill>
                    <a:srgbClr val="0A091B"/>
                  </a:solidFill>
                  <a:latin typeface="Roboto"/>
                </a:endParaRPr>
              </a:p>
            </p:txBody>
          </p:sp>
          <p:sp>
            <p:nvSpPr>
              <p:cNvPr id="28" name="Rectangle: Rounded Corners 27">
                <a:extLst>
                  <a:ext uri="{FF2B5EF4-FFF2-40B4-BE49-F238E27FC236}">
                    <a16:creationId xmlns:a16="http://schemas.microsoft.com/office/drawing/2014/main" id="{16F0F5B7-1DC7-400E-9542-F961461072E7}"/>
                  </a:ext>
                </a:extLst>
              </p:cNvPr>
              <p:cNvSpPr/>
              <p:nvPr/>
            </p:nvSpPr>
            <p:spPr>
              <a:xfrm>
                <a:off x="675758" y="3814219"/>
                <a:ext cx="6731170" cy="5778345"/>
              </a:xfrm>
              <a:prstGeom prst="round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grpSp>
        <p:sp>
          <p:nvSpPr>
            <p:cNvPr id="26" name="TextBox 25">
              <a:extLst>
                <a:ext uri="{FF2B5EF4-FFF2-40B4-BE49-F238E27FC236}">
                  <a16:creationId xmlns:a16="http://schemas.microsoft.com/office/drawing/2014/main" id="{50FC2343-7ED0-4963-A7F4-EA9208463C8C}"/>
                </a:ext>
              </a:extLst>
            </p:cNvPr>
            <p:cNvSpPr txBox="1"/>
            <p:nvPr/>
          </p:nvSpPr>
          <p:spPr>
            <a:xfrm>
              <a:off x="3228533" y="3814217"/>
              <a:ext cx="1915650" cy="654738"/>
            </a:xfrm>
            <a:prstGeom prst="rect">
              <a:avLst/>
            </a:prstGeom>
            <a:noFill/>
          </p:spPr>
          <p:txBody>
            <a:bodyPr wrap="none" rtlCol="0">
              <a:spAutoFit/>
            </a:bodyPr>
            <a:lstStyle/>
            <a:p>
              <a:pPr defTabSz="914446"/>
              <a:r>
                <a:rPr lang="en-US" sz="2933" b="1" dirty="0" err="1">
                  <a:solidFill>
                    <a:srgbClr val="F2F2F5"/>
                  </a:solidFill>
                  <a:latin typeface="Roboto Condensed"/>
                </a:rPr>
                <a:t>Libuv</a:t>
              </a:r>
              <a:endParaRPr lang="en-US" sz="2933" b="1" dirty="0">
                <a:solidFill>
                  <a:srgbClr val="F2F2F5"/>
                </a:solidFill>
                <a:latin typeface="Roboto Condensed"/>
              </a:endParaRPr>
            </a:p>
          </p:txBody>
        </p:sp>
      </p:grpSp>
      <p:cxnSp>
        <p:nvCxnSpPr>
          <p:cNvPr id="29" name="Straight Arrow Connector 28">
            <a:extLst>
              <a:ext uri="{FF2B5EF4-FFF2-40B4-BE49-F238E27FC236}">
                <a16:creationId xmlns:a16="http://schemas.microsoft.com/office/drawing/2014/main" id="{AE12EB4E-40DF-4F2D-8C0B-467028CF1207}"/>
              </a:ext>
            </a:extLst>
          </p:cNvPr>
          <p:cNvCxnSpPr>
            <a:cxnSpLocks/>
          </p:cNvCxnSpPr>
          <p:nvPr/>
        </p:nvCxnSpPr>
        <p:spPr>
          <a:xfrm>
            <a:off x="3045126" y="3600944"/>
            <a:ext cx="0" cy="539879"/>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3C032931-A6A0-45CF-A088-CD5E49EDE4E5}"/>
              </a:ext>
            </a:extLst>
          </p:cNvPr>
          <p:cNvCxnSpPr>
            <a:cxnSpLocks/>
          </p:cNvCxnSpPr>
          <p:nvPr/>
        </p:nvCxnSpPr>
        <p:spPr>
          <a:xfrm flipV="1">
            <a:off x="1874429" y="3521080"/>
            <a:ext cx="0" cy="473079"/>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F9F46E03-4B18-49D1-9250-1F93B634F308}"/>
              </a:ext>
            </a:extLst>
          </p:cNvPr>
          <p:cNvCxnSpPr>
            <a:cxnSpLocks/>
          </p:cNvCxnSpPr>
          <p:nvPr/>
        </p:nvCxnSpPr>
        <p:spPr>
          <a:xfrm>
            <a:off x="3916119" y="5468013"/>
            <a:ext cx="621967" cy="0"/>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301DA7F2-DD49-488C-8F40-41F107FD2110}"/>
              </a:ext>
            </a:extLst>
          </p:cNvPr>
          <p:cNvCxnSpPr>
            <a:cxnSpLocks/>
          </p:cNvCxnSpPr>
          <p:nvPr/>
        </p:nvCxnSpPr>
        <p:spPr>
          <a:xfrm flipH="1">
            <a:off x="3916119" y="5129822"/>
            <a:ext cx="621967" cy="0"/>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grpSp>
        <p:nvGrpSpPr>
          <p:cNvPr id="45" name="Group 44">
            <a:extLst>
              <a:ext uri="{FF2B5EF4-FFF2-40B4-BE49-F238E27FC236}">
                <a16:creationId xmlns:a16="http://schemas.microsoft.com/office/drawing/2014/main" id="{9FFD49A4-3366-4AC6-9141-5E3EE3F73AA4}"/>
              </a:ext>
            </a:extLst>
          </p:cNvPr>
          <p:cNvGrpSpPr/>
          <p:nvPr/>
        </p:nvGrpSpPr>
        <p:grpSpPr>
          <a:xfrm>
            <a:off x="10234609" y="1735224"/>
            <a:ext cx="1711684" cy="4770156"/>
            <a:chOff x="675758" y="3724537"/>
            <a:chExt cx="6731170" cy="5868027"/>
          </a:xfrm>
        </p:grpSpPr>
        <p:grpSp>
          <p:nvGrpSpPr>
            <p:cNvPr id="46" name="Group 45">
              <a:extLst>
                <a:ext uri="{FF2B5EF4-FFF2-40B4-BE49-F238E27FC236}">
                  <a16:creationId xmlns:a16="http://schemas.microsoft.com/office/drawing/2014/main" id="{E1658F2A-802D-4D91-AED3-95A015F1E315}"/>
                </a:ext>
              </a:extLst>
            </p:cNvPr>
            <p:cNvGrpSpPr/>
            <p:nvPr/>
          </p:nvGrpSpPr>
          <p:grpSpPr>
            <a:xfrm>
              <a:off x="675758" y="3724537"/>
              <a:ext cx="6731170" cy="5868027"/>
              <a:chOff x="675758" y="3724537"/>
              <a:chExt cx="6731170" cy="5868027"/>
            </a:xfrm>
          </p:grpSpPr>
          <p:sp>
            <p:nvSpPr>
              <p:cNvPr id="48" name="Rectangle: Rounded Corners 47">
                <a:extLst>
                  <a:ext uri="{FF2B5EF4-FFF2-40B4-BE49-F238E27FC236}">
                    <a16:creationId xmlns:a16="http://schemas.microsoft.com/office/drawing/2014/main" id="{4F1AC8E3-A7E9-4634-8761-D7A802101A52}"/>
                  </a:ext>
                </a:extLst>
              </p:cNvPr>
              <p:cNvSpPr/>
              <p:nvPr/>
            </p:nvSpPr>
            <p:spPr>
              <a:xfrm>
                <a:off x="675758" y="3724537"/>
                <a:ext cx="6731170" cy="905014"/>
              </a:xfrm>
              <a:prstGeom prst="round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dirty="0">
                  <a:solidFill>
                    <a:srgbClr val="0A091B"/>
                  </a:solidFill>
                  <a:latin typeface="Roboto"/>
                </a:endParaRPr>
              </a:p>
            </p:txBody>
          </p:sp>
          <p:sp>
            <p:nvSpPr>
              <p:cNvPr id="49" name="Rectangle: Rounded Corners 48">
                <a:extLst>
                  <a:ext uri="{FF2B5EF4-FFF2-40B4-BE49-F238E27FC236}">
                    <a16:creationId xmlns:a16="http://schemas.microsoft.com/office/drawing/2014/main" id="{753202C3-4EFA-4064-86AE-7049126303EC}"/>
                  </a:ext>
                </a:extLst>
              </p:cNvPr>
              <p:cNvSpPr/>
              <p:nvPr/>
            </p:nvSpPr>
            <p:spPr>
              <a:xfrm>
                <a:off x="675758" y="3814219"/>
                <a:ext cx="6731170" cy="5778345"/>
              </a:xfrm>
              <a:prstGeom prst="round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grpSp>
        <p:sp>
          <p:nvSpPr>
            <p:cNvPr id="47" name="TextBox 46">
              <a:extLst>
                <a:ext uri="{FF2B5EF4-FFF2-40B4-BE49-F238E27FC236}">
                  <a16:creationId xmlns:a16="http://schemas.microsoft.com/office/drawing/2014/main" id="{9CF0DC57-31A0-4115-9292-27E228911C00}"/>
                </a:ext>
              </a:extLst>
            </p:cNvPr>
            <p:cNvSpPr txBox="1"/>
            <p:nvPr/>
          </p:nvSpPr>
          <p:spPr>
            <a:xfrm>
              <a:off x="1163492" y="3814219"/>
              <a:ext cx="5315350" cy="668804"/>
            </a:xfrm>
            <a:prstGeom prst="rect">
              <a:avLst/>
            </a:prstGeom>
            <a:noFill/>
          </p:spPr>
          <p:txBody>
            <a:bodyPr wrap="none" rtlCol="0">
              <a:spAutoFit/>
            </a:bodyPr>
            <a:lstStyle/>
            <a:p>
              <a:pPr defTabSz="914446"/>
              <a:r>
                <a:rPr lang="en-US" sz="2933" b="1" dirty="0">
                  <a:solidFill>
                    <a:srgbClr val="F2F2F5"/>
                  </a:solidFill>
                  <a:latin typeface="Roboto Condensed"/>
                </a:rPr>
                <a:t>Kernel</a:t>
              </a:r>
            </a:p>
          </p:txBody>
        </p:sp>
      </p:grpSp>
      <p:cxnSp>
        <p:nvCxnSpPr>
          <p:cNvPr id="52" name="Straight Arrow Connector 51">
            <a:extLst>
              <a:ext uri="{FF2B5EF4-FFF2-40B4-BE49-F238E27FC236}">
                <a16:creationId xmlns:a16="http://schemas.microsoft.com/office/drawing/2014/main" id="{CF74FAC2-2D33-4253-992D-E18B1C6D4F7D}"/>
              </a:ext>
            </a:extLst>
          </p:cNvPr>
          <p:cNvCxnSpPr>
            <a:cxnSpLocks/>
          </p:cNvCxnSpPr>
          <p:nvPr/>
        </p:nvCxnSpPr>
        <p:spPr>
          <a:xfrm>
            <a:off x="9368916" y="5468013"/>
            <a:ext cx="503228" cy="0"/>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5837695A-168A-4D73-862E-7033036445E2}"/>
              </a:ext>
            </a:extLst>
          </p:cNvPr>
          <p:cNvCxnSpPr>
            <a:cxnSpLocks/>
          </p:cNvCxnSpPr>
          <p:nvPr/>
        </p:nvCxnSpPr>
        <p:spPr>
          <a:xfrm flipH="1">
            <a:off x="9368917" y="5129822"/>
            <a:ext cx="503228" cy="0"/>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pic>
        <p:nvPicPr>
          <p:cNvPr id="2050" name="Picture 2" descr="https://i.pinimg.com/736x/1f/98/56/1f9856972f0419079900939279ab9653--unicorn-farts-cute-unicorn.jpg">
            <a:extLst>
              <a:ext uri="{FF2B5EF4-FFF2-40B4-BE49-F238E27FC236}">
                <a16:creationId xmlns:a16="http://schemas.microsoft.com/office/drawing/2014/main" id="{CF54E3E7-9415-4462-BE41-AD45151FEEB5}"/>
              </a:ext>
            </a:extLst>
          </p:cNvPr>
          <p:cNvPicPr>
            <a:picLocks noChangeAspect="1" noChangeArrowheads="1"/>
          </p:cNvPicPr>
          <p:nvPr/>
        </p:nvPicPr>
        <p:blipFill>
          <a:blip r:embed="rId3">
            <a:clrChange>
              <a:clrFrom>
                <a:srgbClr val="2ABAFF"/>
              </a:clrFrom>
              <a:clrTo>
                <a:srgbClr val="2ABA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17960" y="2481910"/>
            <a:ext cx="3506615" cy="3506615"/>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D57440EF-B5CE-478E-AC4A-2B908079A7AE}"/>
              </a:ext>
            </a:extLst>
          </p:cNvPr>
          <p:cNvSpPr txBox="1"/>
          <p:nvPr/>
        </p:nvSpPr>
        <p:spPr>
          <a:xfrm>
            <a:off x="10317572" y="2569263"/>
            <a:ext cx="1638718" cy="2062103"/>
          </a:xfrm>
          <a:prstGeom prst="rect">
            <a:avLst/>
          </a:prstGeom>
          <a:noFill/>
        </p:spPr>
        <p:txBody>
          <a:bodyPr wrap="square" rtlCol="0">
            <a:spAutoFit/>
          </a:bodyPr>
          <a:lstStyle/>
          <a:p>
            <a:pPr defTabSz="914446"/>
            <a:r>
              <a:rPr lang="en-US" sz="3200" dirty="0">
                <a:solidFill>
                  <a:srgbClr val="F2F2F5">
                    <a:lumMod val="10000"/>
                  </a:srgbClr>
                </a:solidFill>
                <a:latin typeface="Roboto"/>
              </a:rPr>
              <a:t>IO</a:t>
            </a:r>
          </a:p>
          <a:p>
            <a:pPr defTabSz="914446"/>
            <a:endParaRPr lang="en-US" sz="3200" dirty="0">
              <a:solidFill>
                <a:srgbClr val="F2F2F5">
                  <a:lumMod val="10000"/>
                </a:srgbClr>
              </a:solidFill>
              <a:latin typeface="Roboto"/>
            </a:endParaRPr>
          </a:p>
          <a:p>
            <a:pPr defTabSz="914446"/>
            <a:r>
              <a:rPr lang="en-US" sz="3200" dirty="0">
                <a:solidFill>
                  <a:srgbClr val="F2F2F5">
                    <a:lumMod val="10000"/>
                  </a:srgbClr>
                </a:solidFill>
                <a:latin typeface="Roboto"/>
              </a:rPr>
              <a:t>Threads</a:t>
            </a:r>
          </a:p>
        </p:txBody>
      </p:sp>
      <p:sp>
        <p:nvSpPr>
          <p:cNvPr id="62" name="TextBox 61">
            <a:extLst>
              <a:ext uri="{FF2B5EF4-FFF2-40B4-BE49-F238E27FC236}">
                <a16:creationId xmlns:a16="http://schemas.microsoft.com/office/drawing/2014/main" id="{C9A3892C-64F5-4460-AE0C-BFE5DBDD60EF}"/>
              </a:ext>
            </a:extLst>
          </p:cNvPr>
          <p:cNvSpPr txBox="1"/>
          <p:nvPr/>
        </p:nvSpPr>
        <p:spPr>
          <a:xfrm>
            <a:off x="581018" y="2822542"/>
            <a:ext cx="1068083" cy="584775"/>
          </a:xfrm>
          <a:prstGeom prst="rect">
            <a:avLst/>
          </a:prstGeom>
          <a:noFill/>
        </p:spPr>
        <p:txBody>
          <a:bodyPr wrap="square" rtlCol="0">
            <a:spAutoFit/>
          </a:bodyPr>
          <a:lstStyle/>
          <a:p>
            <a:pPr algn="ctr" defTabSz="914446"/>
            <a:r>
              <a:rPr lang="en-US" sz="3200" b="1" dirty="0">
                <a:solidFill>
                  <a:srgbClr val="00B0F0"/>
                </a:solidFill>
                <a:latin typeface="Roboto Condensed"/>
              </a:rPr>
              <a:t>01</a:t>
            </a:r>
            <a:endParaRPr lang="uk-UA" sz="3200" b="1" dirty="0">
              <a:solidFill>
                <a:srgbClr val="00B0F0"/>
              </a:solidFill>
              <a:latin typeface="+mj-lt"/>
            </a:endParaRPr>
          </a:p>
        </p:txBody>
      </p:sp>
      <p:sp>
        <p:nvSpPr>
          <p:cNvPr id="63" name="TextBox 62">
            <a:extLst>
              <a:ext uri="{FF2B5EF4-FFF2-40B4-BE49-F238E27FC236}">
                <a16:creationId xmlns:a16="http://schemas.microsoft.com/office/drawing/2014/main" id="{CF8C5501-DA35-44AC-934D-52AF1CB150AD}"/>
              </a:ext>
            </a:extLst>
          </p:cNvPr>
          <p:cNvSpPr txBox="1"/>
          <p:nvPr/>
        </p:nvSpPr>
        <p:spPr>
          <a:xfrm>
            <a:off x="417945" y="5709464"/>
            <a:ext cx="1068083" cy="584775"/>
          </a:xfrm>
          <a:prstGeom prst="rect">
            <a:avLst/>
          </a:prstGeom>
          <a:noFill/>
        </p:spPr>
        <p:txBody>
          <a:bodyPr wrap="square" rtlCol="0">
            <a:spAutoFit/>
          </a:bodyPr>
          <a:lstStyle/>
          <a:p>
            <a:pPr algn="ctr" defTabSz="914446"/>
            <a:r>
              <a:rPr lang="en-US" sz="3200" b="1" dirty="0">
                <a:solidFill>
                  <a:srgbClr val="00B0F0"/>
                </a:solidFill>
                <a:latin typeface="Roboto Condensed"/>
              </a:rPr>
              <a:t>02</a:t>
            </a:r>
            <a:endParaRPr lang="uk-UA" sz="3200" b="1" dirty="0">
              <a:solidFill>
                <a:srgbClr val="00B0F0"/>
              </a:solidFill>
              <a:latin typeface="+mj-lt"/>
            </a:endParaRPr>
          </a:p>
        </p:txBody>
      </p:sp>
      <p:sp>
        <p:nvSpPr>
          <p:cNvPr id="65" name="TextBox 64">
            <a:extLst>
              <a:ext uri="{FF2B5EF4-FFF2-40B4-BE49-F238E27FC236}">
                <a16:creationId xmlns:a16="http://schemas.microsoft.com/office/drawing/2014/main" id="{68E9FB90-F687-4452-9D49-8037D27A698C}"/>
              </a:ext>
            </a:extLst>
          </p:cNvPr>
          <p:cNvSpPr txBox="1"/>
          <p:nvPr/>
        </p:nvSpPr>
        <p:spPr>
          <a:xfrm>
            <a:off x="5378225" y="5745376"/>
            <a:ext cx="1068083" cy="584775"/>
          </a:xfrm>
          <a:prstGeom prst="rect">
            <a:avLst/>
          </a:prstGeom>
          <a:noFill/>
        </p:spPr>
        <p:txBody>
          <a:bodyPr wrap="square" rtlCol="0">
            <a:spAutoFit/>
          </a:bodyPr>
          <a:lstStyle/>
          <a:p>
            <a:pPr algn="ctr" defTabSz="914446"/>
            <a:r>
              <a:rPr lang="en-US" sz="3200" b="1" dirty="0">
                <a:solidFill>
                  <a:srgbClr val="00B0F0"/>
                </a:solidFill>
                <a:latin typeface="Roboto Condensed"/>
              </a:rPr>
              <a:t>03</a:t>
            </a:r>
            <a:endParaRPr lang="uk-UA" sz="3200" b="1" dirty="0">
              <a:solidFill>
                <a:srgbClr val="00B0F0"/>
              </a:solidFill>
              <a:latin typeface="+mj-lt"/>
            </a:endParaRPr>
          </a:p>
        </p:txBody>
      </p:sp>
      <p:sp>
        <p:nvSpPr>
          <p:cNvPr id="66" name="TextBox 65">
            <a:extLst>
              <a:ext uri="{FF2B5EF4-FFF2-40B4-BE49-F238E27FC236}">
                <a16:creationId xmlns:a16="http://schemas.microsoft.com/office/drawing/2014/main" id="{EED914A0-20ED-4E58-80CD-ECA3A8092BF5}"/>
              </a:ext>
            </a:extLst>
          </p:cNvPr>
          <p:cNvSpPr txBox="1"/>
          <p:nvPr/>
        </p:nvSpPr>
        <p:spPr>
          <a:xfrm>
            <a:off x="10104180" y="5745376"/>
            <a:ext cx="1068083" cy="584775"/>
          </a:xfrm>
          <a:prstGeom prst="rect">
            <a:avLst/>
          </a:prstGeom>
          <a:noFill/>
        </p:spPr>
        <p:txBody>
          <a:bodyPr wrap="square" rtlCol="0">
            <a:spAutoFit/>
          </a:bodyPr>
          <a:lstStyle/>
          <a:p>
            <a:pPr algn="ctr" defTabSz="914446"/>
            <a:r>
              <a:rPr lang="en-US" sz="3200" b="1" dirty="0">
                <a:solidFill>
                  <a:srgbClr val="00B0F0"/>
                </a:solidFill>
                <a:latin typeface="Roboto Condensed"/>
              </a:rPr>
              <a:t>04</a:t>
            </a:r>
            <a:endParaRPr lang="uk-UA" sz="3200" b="1" dirty="0">
              <a:solidFill>
                <a:srgbClr val="00B0F0"/>
              </a:solidFill>
              <a:latin typeface="+mj-lt"/>
            </a:endParaRPr>
          </a:p>
        </p:txBody>
      </p:sp>
      <p:sp>
        <p:nvSpPr>
          <p:cNvPr id="60" name="Rectangle 59">
            <a:extLst>
              <a:ext uri="{FF2B5EF4-FFF2-40B4-BE49-F238E27FC236}">
                <a16:creationId xmlns:a16="http://schemas.microsoft.com/office/drawing/2014/main" id="{069EAA8F-00B3-4A1E-91B1-F8560A8C132A}"/>
              </a:ext>
            </a:extLst>
          </p:cNvPr>
          <p:cNvSpPr/>
          <p:nvPr/>
        </p:nvSpPr>
        <p:spPr>
          <a:xfrm>
            <a:off x="5577653" y="2509845"/>
            <a:ext cx="204152" cy="3293817"/>
          </a:xfrm>
          <a:prstGeom prst="rect">
            <a:avLst/>
          </a:prstGeom>
          <a:solidFill>
            <a:srgbClr val="F2F2F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67" name="Rectangle: Rounded Corners 66">
            <a:extLst>
              <a:ext uri="{FF2B5EF4-FFF2-40B4-BE49-F238E27FC236}">
                <a16:creationId xmlns:a16="http://schemas.microsoft.com/office/drawing/2014/main" id="{DC25741A-F468-44C9-A25A-6539C404896E}"/>
              </a:ext>
            </a:extLst>
          </p:cNvPr>
          <p:cNvSpPr/>
          <p:nvPr/>
        </p:nvSpPr>
        <p:spPr>
          <a:xfrm>
            <a:off x="1874429" y="796244"/>
            <a:ext cx="5718629" cy="3086705"/>
          </a:xfrm>
          <a:prstGeom prst="roundRect">
            <a:avLst/>
          </a:prstGeom>
          <a:solidFill>
            <a:schemeClr val="bg2"/>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dirty="0">
              <a:solidFill>
                <a:srgbClr val="0A091B"/>
              </a:solidFill>
              <a:latin typeface="Roboto"/>
            </a:endParaRPr>
          </a:p>
        </p:txBody>
      </p:sp>
      <p:sp>
        <p:nvSpPr>
          <p:cNvPr id="68" name="Multiplication Sign 67">
            <a:extLst>
              <a:ext uri="{FF2B5EF4-FFF2-40B4-BE49-F238E27FC236}">
                <a16:creationId xmlns:a16="http://schemas.microsoft.com/office/drawing/2014/main" id="{1DC9C3E6-01BF-4BE1-918F-33811CD7332C}"/>
              </a:ext>
            </a:extLst>
          </p:cNvPr>
          <p:cNvSpPr/>
          <p:nvPr/>
        </p:nvSpPr>
        <p:spPr>
          <a:xfrm>
            <a:off x="6983457" y="541208"/>
            <a:ext cx="609600" cy="609600"/>
          </a:xfrm>
          <a:prstGeom prst="mathMultiply">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69" name="Freeform 41">
            <a:extLst>
              <a:ext uri="{FF2B5EF4-FFF2-40B4-BE49-F238E27FC236}">
                <a16:creationId xmlns:a16="http://schemas.microsoft.com/office/drawing/2014/main" id="{30539642-771E-4A74-B10F-9A1CFA5E316F}"/>
              </a:ext>
            </a:extLst>
          </p:cNvPr>
          <p:cNvSpPr>
            <a:spLocks noEditPoints="1"/>
          </p:cNvSpPr>
          <p:nvPr/>
        </p:nvSpPr>
        <p:spPr bwMode="auto">
          <a:xfrm rot="16827186">
            <a:off x="2188460" y="1033257"/>
            <a:ext cx="916855" cy="817204"/>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accent1"/>
          </a:solidFill>
          <a:ln>
            <a:noFill/>
          </a:ln>
        </p:spPr>
        <p:txBody>
          <a:bodyPr vert="horz" wrap="square" lIns="60960" tIns="30480" rIns="60960" bIns="30480" numCol="1" anchor="t" anchorCtr="0" compatLnSpc="1">
            <a:prstTxWarp prst="textNoShape">
              <a:avLst/>
            </a:prstTxWarp>
          </a:bodyPr>
          <a:lstStyle/>
          <a:p>
            <a:pPr defTabSz="914446"/>
            <a:endParaRPr lang="uk-UA" dirty="0">
              <a:solidFill>
                <a:srgbClr val="0A091B"/>
              </a:solidFill>
              <a:latin typeface="Roboto"/>
            </a:endParaRPr>
          </a:p>
        </p:txBody>
      </p:sp>
      <p:sp>
        <p:nvSpPr>
          <p:cNvPr id="70" name="TextBox 69">
            <a:extLst>
              <a:ext uri="{FF2B5EF4-FFF2-40B4-BE49-F238E27FC236}">
                <a16:creationId xmlns:a16="http://schemas.microsoft.com/office/drawing/2014/main" id="{BB2EF9AA-B780-4BDF-891A-932FF9446A07}"/>
              </a:ext>
            </a:extLst>
          </p:cNvPr>
          <p:cNvSpPr txBox="1"/>
          <p:nvPr/>
        </p:nvSpPr>
        <p:spPr>
          <a:xfrm>
            <a:off x="5038143" y="3303118"/>
            <a:ext cx="3124924" cy="461665"/>
          </a:xfrm>
          <a:prstGeom prst="rect">
            <a:avLst/>
          </a:prstGeom>
          <a:noFill/>
        </p:spPr>
        <p:txBody>
          <a:bodyPr wrap="square" rtlCol="0">
            <a:spAutoFit/>
          </a:bodyPr>
          <a:lstStyle/>
          <a:p>
            <a:pPr defTabSz="914446"/>
            <a:r>
              <a:rPr lang="en-US" sz="2400" dirty="0">
                <a:solidFill>
                  <a:srgbClr val="00B0F0"/>
                </a:solidFill>
                <a:latin typeface="Roboto Condensed"/>
              </a:rPr>
              <a:t>john doe</a:t>
            </a:r>
            <a:endParaRPr lang="en-US" sz="1600" dirty="0">
              <a:solidFill>
                <a:srgbClr val="00B0F0"/>
              </a:solidFill>
              <a:latin typeface="Roboto Condensed"/>
            </a:endParaRPr>
          </a:p>
        </p:txBody>
      </p:sp>
      <p:sp>
        <p:nvSpPr>
          <p:cNvPr id="71" name="TextBox 70">
            <a:extLst>
              <a:ext uri="{FF2B5EF4-FFF2-40B4-BE49-F238E27FC236}">
                <a16:creationId xmlns:a16="http://schemas.microsoft.com/office/drawing/2014/main" id="{8EDC1F30-9C79-4374-BD41-F53582DB4310}"/>
              </a:ext>
            </a:extLst>
          </p:cNvPr>
          <p:cNvSpPr txBox="1"/>
          <p:nvPr/>
        </p:nvSpPr>
        <p:spPr>
          <a:xfrm>
            <a:off x="3024024" y="1742394"/>
            <a:ext cx="4468889" cy="1816266"/>
          </a:xfrm>
          <a:prstGeom prst="rect">
            <a:avLst/>
          </a:prstGeom>
          <a:noFill/>
        </p:spPr>
        <p:txBody>
          <a:bodyPr wrap="square" rtlCol="0">
            <a:spAutoFit/>
          </a:bodyPr>
          <a:lstStyle/>
          <a:p>
            <a:pPr defTabSz="914446"/>
            <a:r>
              <a:rPr lang="en-US" sz="1867" b="1" dirty="0">
                <a:solidFill>
                  <a:srgbClr val="858591"/>
                </a:solidFill>
                <a:latin typeface="Roboto"/>
              </a:rPr>
              <a:t>“a magical place filled with unicorns and rainbows, and is the reason Node can essentially be "single threaded" while still allowing an arbitrary number of operations to be handled in the background”</a:t>
            </a:r>
            <a:endParaRPr lang="uk-UA" sz="1867" b="1" dirty="0">
              <a:solidFill>
                <a:srgbClr val="858591"/>
              </a:solidFill>
              <a:latin typeface="Roboto"/>
            </a:endParaRPr>
          </a:p>
        </p:txBody>
      </p:sp>
    </p:spTree>
    <p:extLst>
      <p:ext uri="{BB962C8B-B14F-4D97-AF65-F5344CB8AC3E}">
        <p14:creationId xmlns:p14="http://schemas.microsoft.com/office/powerpoint/2010/main" val="1756943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7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6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7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68" grpId="0" animBg="1"/>
      <p:bldP spid="68" grpId="1" animBg="1"/>
      <p:bldP spid="69" grpId="0" animBg="1"/>
      <p:bldP spid="69" grpId="1" animBg="1"/>
      <p:bldP spid="70" grpId="0"/>
      <p:bldP spid="70" grpId="1"/>
      <p:bldP spid="71" grpId="0"/>
      <p:bldP spid="71"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1D956-A07D-4291-90C8-6F792012B93D}"/>
              </a:ext>
            </a:extLst>
          </p:cNvPr>
          <p:cNvSpPr>
            <a:spLocks noGrp="1"/>
          </p:cNvSpPr>
          <p:nvPr>
            <p:ph type="title"/>
          </p:nvPr>
        </p:nvSpPr>
        <p:spPr>
          <a:xfrm>
            <a:off x="584200" y="380941"/>
            <a:ext cx="5860143" cy="923330"/>
          </a:xfrm>
        </p:spPr>
        <p:txBody>
          <a:bodyPr/>
          <a:lstStyle/>
          <a:p>
            <a:r>
              <a:rPr lang="en-US" dirty="0">
                <a:solidFill>
                  <a:schemeClr val="accent1"/>
                </a:solidFill>
              </a:rPr>
              <a:t>Node.JS </a:t>
            </a:r>
            <a:br>
              <a:rPr lang="en-US" dirty="0">
                <a:solidFill>
                  <a:schemeClr val="accent1"/>
                </a:solidFill>
              </a:rPr>
            </a:br>
            <a:r>
              <a:rPr lang="en-US" dirty="0"/>
              <a:t>Building Blocks</a:t>
            </a:r>
          </a:p>
        </p:txBody>
      </p:sp>
      <p:grpSp>
        <p:nvGrpSpPr>
          <p:cNvPr id="16" name="Group 15">
            <a:extLst>
              <a:ext uri="{FF2B5EF4-FFF2-40B4-BE49-F238E27FC236}">
                <a16:creationId xmlns:a16="http://schemas.microsoft.com/office/drawing/2014/main" id="{87770D8C-C8F9-4235-9B9C-E048D568561C}"/>
              </a:ext>
            </a:extLst>
          </p:cNvPr>
          <p:cNvGrpSpPr/>
          <p:nvPr/>
        </p:nvGrpSpPr>
        <p:grpSpPr>
          <a:xfrm>
            <a:off x="529776" y="4319694"/>
            <a:ext cx="3210025" cy="2140538"/>
            <a:chOff x="794662" y="3950194"/>
            <a:chExt cx="6474151" cy="5740153"/>
          </a:xfrm>
        </p:grpSpPr>
        <p:grpSp>
          <p:nvGrpSpPr>
            <p:cNvPr id="14" name="Group 13">
              <a:extLst>
                <a:ext uri="{FF2B5EF4-FFF2-40B4-BE49-F238E27FC236}">
                  <a16:creationId xmlns:a16="http://schemas.microsoft.com/office/drawing/2014/main" id="{26EAFBB8-C0C8-4C25-AAE1-815EDEAD8F32}"/>
                </a:ext>
              </a:extLst>
            </p:cNvPr>
            <p:cNvGrpSpPr/>
            <p:nvPr/>
          </p:nvGrpSpPr>
          <p:grpSpPr>
            <a:xfrm>
              <a:off x="794662" y="3950194"/>
              <a:ext cx="6474151" cy="5740153"/>
              <a:chOff x="794662" y="3950194"/>
              <a:chExt cx="6474151" cy="5740153"/>
            </a:xfrm>
          </p:grpSpPr>
          <p:sp>
            <p:nvSpPr>
              <p:cNvPr id="12" name="Rectangle: Rounded Corners 11">
                <a:extLst>
                  <a:ext uri="{FF2B5EF4-FFF2-40B4-BE49-F238E27FC236}">
                    <a16:creationId xmlns:a16="http://schemas.microsoft.com/office/drawing/2014/main" id="{B0EFECC1-51E5-4405-9917-4A1BE3221320}"/>
                  </a:ext>
                </a:extLst>
              </p:cNvPr>
              <p:cNvSpPr/>
              <p:nvPr/>
            </p:nvSpPr>
            <p:spPr>
              <a:xfrm>
                <a:off x="794662" y="3950194"/>
                <a:ext cx="6474151" cy="1193306"/>
              </a:xfrm>
              <a:prstGeom prst="round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dirty="0">
                  <a:solidFill>
                    <a:srgbClr val="0A091B"/>
                  </a:solidFill>
                  <a:latin typeface="Roboto"/>
                </a:endParaRPr>
              </a:p>
            </p:txBody>
          </p:sp>
          <p:sp>
            <p:nvSpPr>
              <p:cNvPr id="13" name="Rectangle: Rounded Corners 12">
                <a:extLst>
                  <a:ext uri="{FF2B5EF4-FFF2-40B4-BE49-F238E27FC236}">
                    <a16:creationId xmlns:a16="http://schemas.microsoft.com/office/drawing/2014/main" id="{3D4CFF77-8367-48A8-8D68-D24BFE82E6A6}"/>
                  </a:ext>
                </a:extLst>
              </p:cNvPr>
              <p:cNvSpPr/>
              <p:nvPr/>
            </p:nvSpPr>
            <p:spPr>
              <a:xfrm>
                <a:off x="794662" y="4546847"/>
                <a:ext cx="6474151" cy="5143500"/>
              </a:xfrm>
              <a:prstGeom prst="round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grpSp>
        <p:sp>
          <p:nvSpPr>
            <p:cNvPr id="15" name="TextBox 14">
              <a:extLst>
                <a:ext uri="{FF2B5EF4-FFF2-40B4-BE49-F238E27FC236}">
                  <a16:creationId xmlns:a16="http://schemas.microsoft.com/office/drawing/2014/main" id="{8E1ECB39-CE5F-4685-AC20-A2D73F506F48}"/>
                </a:ext>
              </a:extLst>
            </p:cNvPr>
            <p:cNvSpPr txBox="1"/>
            <p:nvPr/>
          </p:nvSpPr>
          <p:spPr>
            <a:xfrm>
              <a:off x="3443112" y="3950194"/>
              <a:ext cx="1300322" cy="1457941"/>
            </a:xfrm>
            <a:prstGeom prst="rect">
              <a:avLst/>
            </a:prstGeom>
            <a:noFill/>
          </p:spPr>
          <p:txBody>
            <a:bodyPr wrap="none" rtlCol="0">
              <a:spAutoFit/>
            </a:bodyPr>
            <a:lstStyle/>
            <a:p>
              <a:pPr defTabSz="914446"/>
              <a:r>
                <a:rPr lang="en-US" sz="2933" b="1" dirty="0">
                  <a:solidFill>
                    <a:srgbClr val="F2F2F5"/>
                  </a:solidFill>
                  <a:latin typeface="Roboto Condensed"/>
                </a:rPr>
                <a:t>V8</a:t>
              </a:r>
            </a:p>
          </p:txBody>
        </p:sp>
      </p:grpSp>
      <p:sp>
        <p:nvSpPr>
          <p:cNvPr id="17" name="TextBox 16">
            <a:extLst>
              <a:ext uri="{FF2B5EF4-FFF2-40B4-BE49-F238E27FC236}">
                <a16:creationId xmlns:a16="http://schemas.microsoft.com/office/drawing/2014/main" id="{81319EA7-80FB-44F2-BCFE-94A1196E0DB6}"/>
              </a:ext>
            </a:extLst>
          </p:cNvPr>
          <p:cNvSpPr txBox="1"/>
          <p:nvPr/>
        </p:nvSpPr>
        <p:spPr>
          <a:xfrm>
            <a:off x="1224718" y="5129823"/>
            <a:ext cx="2217274" cy="646331"/>
          </a:xfrm>
          <a:prstGeom prst="rect">
            <a:avLst/>
          </a:prstGeom>
          <a:noFill/>
        </p:spPr>
        <p:txBody>
          <a:bodyPr wrap="none" rtlCol="0">
            <a:spAutoFit/>
          </a:bodyPr>
          <a:lstStyle/>
          <a:p>
            <a:pPr defTabSz="914446"/>
            <a:r>
              <a:rPr lang="en-US" sz="3600" dirty="0">
                <a:solidFill>
                  <a:srgbClr val="F2F2F5">
                    <a:lumMod val="10000"/>
                  </a:srgbClr>
                </a:solidFill>
                <a:latin typeface="Roboto"/>
              </a:rPr>
              <a:t>JS Engine</a:t>
            </a:r>
          </a:p>
        </p:txBody>
      </p:sp>
      <p:grpSp>
        <p:nvGrpSpPr>
          <p:cNvPr id="18" name="Group 17">
            <a:extLst>
              <a:ext uri="{FF2B5EF4-FFF2-40B4-BE49-F238E27FC236}">
                <a16:creationId xmlns:a16="http://schemas.microsoft.com/office/drawing/2014/main" id="{3EE6CE8B-2051-49F7-9F5F-F9DAF369BAFC}"/>
              </a:ext>
            </a:extLst>
          </p:cNvPr>
          <p:cNvGrpSpPr/>
          <p:nvPr/>
        </p:nvGrpSpPr>
        <p:grpSpPr>
          <a:xfrm>
            <a:off x="548538" y="1611684"/>
            <a:ext cx="3768089" cy="1897181"/>
            <a:chOff x="722735" y="3597533"/>
            <a:chExt cx="7599683" cy="6727659"/>
          </a:xfrm>
        </p:grpSpPr>
        <p:grpSp>
          <p:nvGrpSpPr>
            <p:cNvPr id="19" name="Group 18">
              <a:extLst>
                <a:ext uri="{FF2B5EF4-FFF2-40B4-BE49-F238E27FC236}">
                  <a16:creationId xmlns:a16="http://schemas.microsoft.com/office/drawing/2014/main" id="{0FE0E29E-4863-413C-A6F3-6B054B1A4613}"/>
                </a:ext>
              </a:extLst>
            </p:cNvPr>
            <p:cNvGrpSpPr/>
            <p:nvPr/>
          </p:nvGrpSpPr>
          <p:grpSpPr>
            <a:xfrm>
              <a:off x="722735" y="3597533"/>
              <a:ext cx="6546078" cy="6727659"/>
              <a:chOff x="722735" y="3597533"/>
              <a:chExt cx="6546078" cy="6727659"/>
            </a:xfrm>
          </p:grpSpPr>
          <p:sp>
            <p:nvSpPr>
              <p:cNvPr id="21" name="Rectangle: Rounded Corners 20">
                <a:extLst>
                  <a:ext uri="{FF2B5EF4-FFF2-40B4-BE49-F238E27FC236}">
                    <a16:creationId xmlns:a16="http://schemas.microsoft.com/office/drawing/2014/main" id="{37843367-FCD4-459B-BB14-548117B7AF7A}"/>
                  </a:ext>
                </a:extLst>
              </p:cNvPr>
              <p:cNvSpPr/>
              <p:nvPr/>
            </p:nvSpPr>
            <p:spPr>
              <a:xfrm>
                <a:off x="722735" y="3597533"/>
                <a:ext cx="6546078" cy="1818285"/>
              </a:xfrm>
              <a:prstGeom prst="round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dirty="0">
                  <a:solidFill>
                    <a:srgbClr val="0A091B"/>
                  </a:solidFill>
                  <a:latin typeface="Roboto"/>
                </a:endParaRPr>
              </a:p>
            </p:txBody>
          </p:sp>
          <p:sp>
            <p:nvSpPr>
              <p:cNvPr id="22" name="Rectangle: Rounded Corners 21">
                <a:extLst>
                  <a:ext uri="{FF2B5EF4-FFF2-40B4-BE49-F238E27FC236}">
                    <a16:creationId xmlns:a16="http://schemas.microsoft.com/office/drawing/2014/main" id="{7264F288-7F2A-4B01-B16D-070933E49830}"/>
                  </a:ext>
                </a:extLst>
              </p:cNvPr>
              <p:cNvSpPr/>
              <p:nvPr/>
            </p:nvSpPr>
            <p:spPr>
              <a:xfrm>
                <a:off x="794662" y="4546847"/>
                <a:ext cx="6474151" cy="5778345"/>
              </a:xfrm>
              <a:prstGeom prst="round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grpSp>
        <p:sp>
          <p:nvSpPr>
            <p:cNvPr id="20" name="TextBox 19">
              <a:extLst>
                <a:ext uri="{FF2B5EF4-FFF2-40B4-BE49-F238E27FC236}">
                  <a16:creationId xmlns:a16="http://schemas.microsoft.com/office/drawing/2014/main" id="{64DCB6D0-0D9E-41A0-8418-02E6504E8CBD}"/>
                </a:ext>
              </a:extLst>
            </p:cNvPr>
            <p:cNvSpPr txBox="1"/>
            <p:nvPr/>
          </p:nvSpPr>
          <p:spPr>
            <a:xfrm>
              <a:off x="1026620" y="3853436"/>
              <a:ext cx="7295798" cy="1927945"/>
            </a:xfrm>
            <a:prstGeom prst="rect">
              <a:avLst/>
            </a:prstGeom>
            <a:noFill/>
          </p:spPr>
          <p:txBody>
            <a:bodyPr wrap="square" rtlCol="0">
              <a:spAutoFit/>
            </a:bodyPr>
            <a:lstStyle/>
            <a:p>
              <a:pPr defTabSz="914446"/>
              <a:r>
                <a:rPr lang="en-US" sz="2933" b="1" dirty="0">
                  <a:solidFill>
                    <a:srgbClr val="F2F2F5"/>
                  </a:solidFill>
                  <a:latin typeface="Roboto Condensed"/>
                </a:rPr>
                <a:t>App Code</a:t>
              </a:r>
            </a:p>
          </p:txBody>
        </p:sp>
      </p:grpSp>
      <p:sp>
        <p:nvSpPr>
          <p:cNvPr id="23" name="TextBox 22">
            <a:extLst>
              <a:ext uri="{FF2B5EF4-FFF2-40B4-BE49-F238E27FC236}">
                <a16:creationId xmlns:a16="http://schemas.microsoft.com/office/drawing/2014/main" id="{CC98A0A3-19B5-47DD-B101-7411D9B93719}"/>
              </a:ext>
            </a:extLst>
          </p:cNvPr>
          <p:cNvSpPr txBox="1"/>
          <p:nvPr/>
        </p:nvSpPr>
        <p:spPr>
          <a:xfrm>
            <a:off x="2046931" y="2457488"/>
            <a:ext cx="713657" cy="646331"/>
          </a:xfrm>
          <a:prstGeom prst="rect">
            <a:avLst/>
          </a:prstGeom>
          <a:noFill/>
        </p:spPr>
        <p:txBody>
          <a:bodyPr wrap="none" rtlCol="0">
            <a:spAutoFit/>
          </a:bodyPr>
          <a:lstStyle/>
          <a:p>
            <a:pPr defTabSz="914446"/>
            <a:r>
              <a:rPr lang="en-US" sz="3600" dirty="0">
                <a:solidFill>
                  <a:srgbClr val="F2F2F5">
                    <a:lumMod val="10000"/>
                  </a:srgbClr>
                </a:solidFill>
                <a:latin typeface="Roboto"/>
              </a:rPr>
              <a:t>JS</a:t>
            </a:r>
          </a:p>
        </p:txBody>
      </p:sp>
      <p:grpSp>
        <p:nvGrpSpPr>
          <p:cNvPr id="24" name="Group 23">
            <a:extLst>
              <a:ext uri="{FF2B5EF4-FFF2-40B4-BE49-F238E27FC236}">
                <a16:creationId xmlns:a16="http://schemas.microsoft.com/office/drawing/2014/main" id="{4A460FCF-D5EA-4FAB-8508-A8DC3F1E3833}"/>
              </a:ext>
            </a:extLst>
          </p:cNvPr>
          <p:cNvGrpSpPr/>
          <p:nvPr/>
        </p:nvGrpSpPr>
        <p:grpSpPr>
          <a:xfrm>
            <a:off x="4828553" y="1611684"/>
            <a:ext cx="4163616" cy="4872639"/>
            <a:chOff x="675758" y="3724537"/>
            <a:chExt cx="6731170" cy="5868027"/>
          </a:xfrm>
        </p:grpSpPr>
        <p:grpSp>
          <p:nvGrpSpPr>
            <p:cNvPr id="25" name="Group 24">
              <a:extLst>
                <a:ext uri="{FF2B5EF4-FFF2-40B4-BE49-F238E27FC236}">
                  <a16:creationId xmlns:a16="http://schemas.microsoft.com/office/drawing/2014/main" id="{CD67313C-6944-4E5E-9EEC-048A6C2B4EDD}"/>
                </a:ext>
              </a:extLst>
            </p:cNvPr>
            <p:cNvGrpSpPr/>
            <p:nvPr/>
          </p:nvGrpSpPr>
          <p:grpSpPr>
            <a:xfrm>
              <a:off x="675758" y="3724537"/>
              <a:ext cx="6731170" cy="5868027"/>
              <a:chOff x="675758" y="3724537"/>
              <a:chExt cx="6731170" cy="5868027"/>
            </a:xfrm>
          </p:grpSpPr>
          <p:sp>
            <p:nvSpPr>
              <p:cNvPr id="27" name="Rectangle: Rounded Corners 26">
                <a:extLst>
                  <a:ext uri="{FF2B5EF4-FFF2-40B4-BE49-F238E27FC236}">
                    <a16:creationId xmlns:a16="http://schemas.microsoft.com/office/drawing/2014/main" id="{53FA4BD3-EE6F-4CB1-9F5B-5F55B4FCBBE6}"/>
                  </a:ext>
                </a:extLst>
              </p:cNvPr>
              <p:cNvSpPr/>
              <p:nvPr/>
            </p:nvSpPr>
            <p:spPr>
              <a:xfrm>
                <a:off x="675758" y="3724537"/>
                <a:ext cx="6731170" cy="905014"/>
              </a:xfrm>
              <a:prstGeom prst="round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dirty="0">
                  <a:solidFill>
                    <a:srgbClr val="0A091B"/>
                  </a:solidFill>
                  <a:latin typeface="Roboto"/>
                </a:endParaRPr>
              </a:p>
            </p:txBody>
          </p:sp>
          <p:sp>
            <p:nvSpPr>
              <p:cNvPr id="28" name="Rectangle: Rounded Corners 27">
                <a:extLst>
                  <a:ext uri="{FF2B5EF4-FFF2-40B4-BE49-F238E27FC236}">
                    <a16:creationId xmlns:a16="http://schemas.microsoft.com/office/drawing/2014/main" id="{16F0F5B7-1DC7-400E-9542-F961461072E7}"/>
                  </a:ext>
                </a:extLst>
              </p:cNvPr>
              <p:cNvSpPr/>
              <p:nvPr/>
            </p:nvSpPr>
            <p:spPr>
              <a:xfrm>
                <a:off x="675758" y="3814219"/>
                <a:ext cx="6731170" cy="5778345"/>
              </a:xfrm>
              <a:prstGeom prst="round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grpSp>
        <p:sp>
          <p:nvSpPr>
            <p:cNvPr id="26" name="TextBox 25">
              <a:extLst>
                <a:ext uri="{FF2B5EF4-FFF2-40B4-BE49-F238E27FC236}">
                  <a16:creationId xmlns:a16="http://schemas.microsoft.com/office/drawing/2014/main" id="{50FC2343-7ED0-4963-A7F4-EA9208463C8C}"/>
                </a:ext>
              </a:extLst>
            </p:cNvPr>
            <p:cNvSpPr txBox="1"/>
            <p:nvPr/>
          </p:nvSpPr>
          <p:spPr>
            <a:xfrm>
              <a:off x="3228533" y="3814217"/>
              <a:ext cx="1915650" cy="654738"/>
            </a:xfrm>
            <a:prstGeom prst="rect">
              <a:avLst/>
            </a:prstGeom>
            <a:noFill/>
          </p:spPr>
          <p:txBody>
            <a:bodyPr wrap="none" rtlCol="0">
              <a:spAutoFit/>
            </a:bodyPr>
            <a:lstStyle/>
            <a:p>
              <a:pPr defTabSz="914446"/>
              <a:r>
                <a:rPr lang="en-US" sz="2933" b="1" dirty="0" err="1">
                  <a:solidFill>
                    <a:srgbClr val="F2F2F5"/>
                  </a:solidFill>
                  <a:latin typeface="Roboto Condensed"/>
                </a:rPr>
                <a:t>Libuv</a:t>
              </a:r>
              <a:endParaRPr lang="en-US" sz="2933" b="1" dirty="0">
                <a:solidFill>
                  <a:srgbClr val="F2F2F5"/>
                </a:solidFill>
                <a:latin typeface="Roboto Condensed"/>
              </a:endParaRPr>
            </a:p>
          </p:txBody>
        </p:sp>
      </p:grpSp>
      <p:cxnSp>
        <p:nvCxnSpPr>
          <p:cNvPr id="29" name="Straight Arrow Connector 28">
            <a:extLst>
              <a:ext uri="{FF2B5EF4-FFF2-40B4-BE49-F238E27FC236}">
                <a16:creationId xmlns:a16="http://schemas.microsoft.com/office/drawing/2014/main" id="{AE12EB4E-40DF-4F2D-8C0B-467028CF1207}"/>
              </a:ext>
            </a:extLst>
          </p:cNvPr>
          <p:cNvCxnSpPr>
            <a:cxnSpLocks/>
          </p:cNvCxnSpPr>
          <p:nvPr/>
        </p:nvCxnSpPr>
        <p:spPr>
          <a:xfrm>
            <a:off x="3045126" y="3600944"/>
            <a:ext cx="0" cy="539879"/>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3C032931-A6A0-45CF-A088-CD5E49EDE4E5}"/>
              </a:ext>
            </a:extLst>
          </p:cNvPr>
          <p:cNvCxnSpPr>
            <a:cxnSpLocks/>
          </p:cNvCxnSpPr>
          <p:nvPr/>
        </p:nvCxnSpPr>
        <p:spPr>
          <a:xfrm flipV="1">
            <a:off x="1874429" y="3521080"/>
            <a:ext cx="0" cy="473079"/>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F9F46E03-4B18-49D1-9250-1F93B634F308}"/>
              </a:ext>
            </a:extLst>
          </p:cNvPr>
          <p:cNvCxnSpPr>
            <a:cxnSpLocks/>
          </p:cNvCxnSpPr>
          <p:nvPr/>
        </p:nvCxnSpPr>
        <p:spPr>
          <a:xfrm>
            <a:off x="3916119" y="5468013"/>
            <a:ext cx="621967" cy="0"/>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301DA7F2-DD49-488C-8F40-41F107FD2110}"/>
              </a:ext>
            </a:extLst>
          </p:cNvPr>
          <p:cNvCxnSpPr>
            <a:cxnSpLocks/>
          </p:cNvCxnSpPr>
          <p:nvPr/>
        </p:nvCxnSpPr>
        <p:spPr>
          <a:xfrm flipH="1">
            <a:off x="3916119" y="5129822"/>
            <a:ext cx="621967" cy="0"/>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grpSp>
        <p:nvGrpSpPr>
          <p:cNvPr id="45" name="Group 44">
            <a:extLst>
              <a:ext uri="{FF2B5EF4-FFF2-40B4-BE49-F238E27FC236}">
                <a16:creationId xmlns:a16="http://schemas.microsoft.com/office/drawing/2014/main" id="{9FFD49A4-3366-4AC6-9141-5E3EE3F73AA4}"/>
              </a:ext>
            </a:extLst>
          </p:cNvPr>
          <p:cNvGrpSpPr/>
          <p:nvPr/>
        </p:nvGrpSpPr>
        <p:grpSpPr>
          <a:xfrm>
            <a:off x="10234609" y="1735224"/>
            <a:ext cx="1711684" cy="4770156"/>
            <a:chOff x="675758" y="3724537"/>
            <a:chExt cx="6731170" cy="5868027"/>
          </a:xfrm>
        </p:grpSpPr>
        <p:grpSp>
          <p:nvGrpSpPr>
            <p:cNvPr id="46" name="Group 45">
              <a:extLst>
                <a:ext uri="{FF2B5EF4-FFF2-40B4-BE49-F238E27FC236}">
                  <a16:creationId xmlns:a16="http://schemas.microsoft.com/office/drawing/2014/main" id="{E1658F2A-802D-4D91-AED3-95A015F1E315}"/>
                </a:ext>
              </a:extLst>
            </p:cNvPr>
            <p:cNvGrpSpPr/>
            <p:nvPr/>
          </p:nvGrpSpPr>
          <p:grpSpPr>
            <a:xfrm>
              <a:off x="675758" y="3724537"/>
              <a:ext cx="6731170" cy="5868027"/>
              <a:chOff x="675758" y="3724537"/>
              <a:chExt cx="6731170" cy="5868027"/>
            </a:xfrm>
          </p:grpSpPr>
          <p:sp>
            <p:nvSpPr>
              <p:cNvPr id="48" name="Rectangle: Rounded Corners 47">
                <a:extLst>
                  <a:ext uri="{FF2B5EF4-FFF2-40B4-BE49-F238E27FC236}">
                    <a16:creationId xmlns:a16="http://schemas.microsoft.com/office/drawing/2014/main" id="{4F1AC8E3-A7E9-4634-8761-D7A802101A52}"/>
                  </a:ext>
                </a:extLst>
              </p:cNvPr>
              <p:cNvSpPr/>
              <p:nvPr/>
            </p:nvSpPr>
            <p:spPr>
              <a:xfrm>
                <a:off x="675758" y="3724537"/>
                <a:ext cx="6731170" cy="905014"/>
              </a:xfrm>
              <a:prstGeom prst="round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dirty="0">
                  <a:solidFill>
                    <a:srgbClr val="0A091B"/>
                  </a:solidFill>
                  <a:latin typeface="Roboto"/>
                </a:endParaRPr>
              </a:p>
            </p:txBody>
          </p:sp>
          <p:sp>
            <p:nvSpPr>
              <p:cNvPr id="49" name="Rectangle: Rounded Corners 48">
                <a:extLst>
                  <a:ext uri="{FF2B5EF4-FFF2-40B4-BE49-F238E27FC236}">
                    <a16:creationId xmlns:a16="http://schemas.microsoft.com/office/drawing/2014/main" id="{753202C3-4EFA-4064-86AE-7049126303EC}"/>
                  </a:ext>
                </a:extLst>
              </p:cNvPr>
              <p:cNvSpPr/>
              <p:nvPr/>
            </p:nvSpPr>
            <p:spPr>
              <a:xfrm>
                <a:off x="675758" y="3814219"/>
                <a:ext cx="6731170" cy="5778345"/>
              </a:xfrm>
              <a:prstGeom prst="round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grpSp>
        <p:sp>
          <p:nvSpPr>
            <p:cNvPr id="47" name="TextBox 46">
              <a:extLst>
                <a:ext uri="{FF2B5EF4-FFF2-40B4-BE49-F238E27FC236}">
                  <a16:creationId xmlns:a16="http://schemas.microsoft.com/office/drawing/2014/main" id="{9CF0DC57-31A0-4115-9292-27E228911C00}"/>
                </a:ext>
              </a:extLst>
            </p:cNvPr>
            <p:cNvSpPr txBox="1"/>
            <p:nvPr/>
          </p:nvSpPr>
          <p:spPr>
            <a:xfrm>
              <a:off x="1163492" y="3814219"/>
              <a:ext cx="5315350" cy="668804"/>
            </a:xfrm>
            <a:prstGeom prst="rect">
              <a:avLst/>
            </a:prstGeom>
            <a:noFill/>
          </p:spPr>
          <p:txBody>
            <a:bodyPr wrap="none" rtlCol="0">
              <a:spAutoFit/>
            </a:bodyPr>
            <a:lstStyle/>
            <a:p>
              <a:pPr defTabSz="914446"/>
              <a:r>
                <a:rPr lang="en-US" sz="2933" b="1" dirty="0">
                  <a:solidFill>
                    <a:srgbClr val="F2F2F5"/>
                  </a:solidFill>
                  <a:latin typeface="Roboto Condensed"/>
                </a:rPr>
                <a:t>Kernel</a:t>
              </a:r>
            </a:p>
          </p:txBody>
        </p:sp>
      </p:grpSp>
      <p:cxnSp>
        <p:nvCxnSpPr>
          <p:cNvPr id="52" name="Straight Arrow Connector 51">
            <a:extLst>
              <a:ext uri="{FF2B5EF4-FFF2-40B4-BE49-F238E27FC236}">
                <a16:creationId xmlns:a16="http://schemas.microsoft.com/office/drawing/2014/main" id="{CF74FAC2-2D33-4253-992D-E18B1C6D4F7D}"/>
              </a:ext>
            </a:extLst>
          </p:cNvPr>
          <p:cNvCxnSpPr>
            <a:cxnSpLocks/>
          </p:cNvCxnSpPr>
          <p:nvPr/>
        </p:nvCxnSpPr>
        <p:spPr>
          <a:xfrm>
            <a:off x="9368916" y="5468013"/>
            <a:ext cx="503228" cy="0"/>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5837695A-168A-4D73-862E-7033036445E2}"/>
              </a:ext>
            </a:extLst>
          </p:cNvPr>
          <p:cNvCxnSpPr>
            <a:cxnSpLocks/>
          </p:cNvCxnSpPr>
          <p:nvPr/>
        </p:nvCxnSpPr>
        <p:spPr>
          <a:xfrm flipH="1">
            <a:off x="9368917" y="5129822"/>
            <a:ext cx="503228" cy="0"/>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pic>
        <p:nvPicPr>
          <p:cNvPr id="2050" name="Picture 2" descr="https://i.pinimg.com/736x/1f/98/56/1f9856972f0419079900939279ab9653--unicorn-farts-cute-unicorn.jpg">
            <a:extLst>
              <a:ext uri="{FF2B5EF4-FFF2-40B4-BE49-F238E27FC236}">
                <a16:creationId xmlns:a16="http://schemas.microsoft.com/office/drawing/2014/main" id="{CF54E3E7-9415-4462-BE41-AD45151FEEB5}"/>
              </a:ext>
            </a:extLst>
          </p:cNvPr>
          <p:cNvPicPr>
            <a:picLocks noChangeAspect="1" noChangeArrowheads="1"/>
          </p:cNvPicPr>
          <p:nvPr/>
        </p:nvPicPr>
        <p:blipFill>
          <a:blip r:embed="rId3">
            <a:clrChange>
              <a:clrFrom>
                <a:srgbClr val="2ABAFF"/>
              </a:clrFrom>
              <a:clrTo>
                <a:srgbClr val="2ABA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17960" y="2481910"/>
            <a:ext cx="3506615" cy="3506615"/>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D57440EF-B5CE-478E-AC4A-2B908079A7AE}"/>
              </a:ext>
            </a:extLst>
          </p:cNvPr>
          <p:cNvSpPr txBox="1"/>
          <p:nvPr/>
        </p:nvSpPr>
        <p:spPr>
          <a:xfrm>
            <a:off x="10317572" y="2569263"/>
            <a:ext cx="1638718" cy="2062103"/>
          </a:xfrm>
          <a:prstGeom prst="rect">
            <a:avLst/>
          </a:prstGeom>
          <a:noFill/>
        </p:spPr>
        <p:txBody>
          <a:bodyPr wrap="square" rtlCol="0">
            <a:spAutoFit/>
          </a:bodyPr>
          <a:lstStyle/>
          <a:p>
            <a:pPr defTabSz="914446"/>
            <a:r>
              <a:rPr lang="en-US" sz="3200" dirty="0">
                <a:solidFill>
                  <a:srgbClr val="F2F2F5">
                    <a:lumMod val="10000"/>
                  </a:srgbClr>
                </a:solidFill>
                <a:latin typeface="Roboto"/>
              </a:rPr>
              <a:t>IO</a:t>
            </a:r>
          </a:p>
          <a:p>
            <a:pPr defTabSz="914446"/>
            <a:endParaRPr lang="en-US" sz="3200" dirty="0">
              <a:solidFill>
                <a:srgbClr val="F2F2F5">
                  <a:lumMod val="10000"/>
                </a:srgbClr>
              </a:solidFill>
              <a:latin typeface="Roboto"/>
            </a:endParaRPr>
          </a:p>
          <a:p>
            <a:pPr defTabSz="914446"/>
            <a:r>
              <a:rPr lang="en-US" sz="3200" dirty="0">
                <a:solidFill>
                  <a:srgbClr val="F2F2F5">
                    <a:lumMod val="10000"/>
                  </a:srgbClr>
                </a:solidFill>
                <a:latin typeface="Roboto"/>
              </a:rPr>
              <a:t>Threads</a:t>
            </a:r>
          </a:p>
        </p:txBody>
      </p:sp>
      <p:sp>
        <p:nvSpPr>
          <p:cNvPr id="62" name="TextBox 61">
            <a:extLst>
              <a:ext uri="{FF2B5EF4-FFF2-40B4-BE49-F238E27FC236}">
                <a16:creationId xmlns:a16="http://schemas.microsoft.com/office/drawing/2014/main" id="{C9A3892C-64F5-4460-AE0C-BFE5DBDD60EF}"/>
              </a:ext>
            </a:extLst>
          </p:cNvPr>
          <p:cNvSpPr txBox="1"/>
          <p:nvPr/>
        </p:nvSpPr>
        <p:spPr>
          <a:xfrm>
            <a:off x="581018" y="2822542"/>
            <a:ext cx="1068083" cy="584775"/>
          </a:xfrm>
          <a:prstGeom prst="rect">
            <a:avLst/>
          </a:prstGeom>
          <a:noFill/>
        </p:spPr>
        <p:txBody>
          <a:bodyPr wrap="square" rtlCol="0">
            <a:spAutoFit/>
          </a:bodyPr>
          <a:lstStyle/>
          <a:p>
            <a:pPr algn="ctr" defTabSz="914446"/>
            <a:r>
              <a:rPr lang="en-US" sz="3200" b="1" dirty="0">
                <a:solidFill>
                  <a:srgbClr val="00B0F0"/>
                </a:solidFill>
                <a:latin typeface="Roboto Condensed"/>
              </a:rPr>
              <a:t>01</a:t>
            </a:r>
            <a:endParaRPr lang="uk-UA" sz="3200" b="1" dirty="0">
              <a:solidFill>
                <a:srgbClr val="00B0F0"/>
              </a:solidFill>
              <a:latin typeface="+mj-lt"/>
            </a:endParaRPr>
          </a:p>
        </p:txBody>
      </p:sp>
      <p:sp>
        <p:nvSpPr>
          <p:cNvPr id="63" name="TextBox 62">
            <a:extLst>
              <a:ext uri="{FF2B5EF4-FFF2-40B4-BE49-F238E27FC236}">
                <a16:creationId xmlns:a16="http://schemas.microsoft.com/office/drawing/2014/main" id="{CF8C5501-DA35-44AC-934D-52AF1CB150AD}"/>
              </a:ext>
            </a:extLst>
          </p:cNvPr>
          <p:cNvSpPr txBox="1"/>
          <p:nvPr/>
        </p:nvSpPr>
        <p:spPr>
          <a:xfrm>
            <a:off x="417945" y="5709464"/>
            <a:ext cx="1068083" cy="584775"/>
          </a:xfrm>
          <a:prstGeom prst="rect">
            <a:avLst/>
          </a:prstGeom>
          <a:noFill/>
        </p:spPr>
        <p:txBody>
          <a:bodyPr wrap="square" rtlCol="0">
            <a:spAutoFit/>
          </a:bodyPr>
          <a:lstStyle/>
          <a:p>
            <a:pPr algn="ctr" defTabSz="914446"/>
            <a:r>
              <a:rPr lang="en-US" sz="3200" b="1" dirty="0">
                <a:solidFill>
                  <a:srgbClr val="00B0F0"/>
                </a:solidFill>
                <a:latin typeface="Roboto Condensed"/>
              </a:rPr>
              <a:t>02</a:t>
            </a:r>
            <a:endParaRPr lang="uk-UA" sz="3200" b="1" dirty="0">
              <a:solidFill>
                <a:srgbClr val="00B0F0"/>
              </a:solidFill>
              <a:latin typeface="+mj-lt"/>
            </a:endParaRPr>
          </a:p>
        </p:txBody>
      </p:sp>
      <p:sp>
        <p:nvSpPr>
          <p:cNvPr id="65" name="TextBox 64">
            <a:extLst>
              <a:ext uri="{FF2B5EF4-FFF2-40B4-BE49-F238E27FC236}">
                <a16:creationId xmlns:a16="http://schemas.microsoft.com/office/drawing/2014/main" id="{68E9FB90-F687-4452-9D49-8037D27A698C}"/>
              </a:ext>
            </a:extLst>
          </p:cNvPr>
          <p:cNvSpPr txBox="1"/>
          <p:nvPr/>
        </p:nvSpPr>
        <p:spPr>
          <a:xfrm>
            <a:off x="5378225" y="5745376"/>
            <a:ext cx="1068083" cy="584775"/>
          </a:xfrm>
          <a:prstGeom prst="rect">
            <a:avLst/>
          </a:prstGeom>
          <a:noFill/>
        </p:spPr>
        <p:txBody>
          <a:bodyPr wrap="square" rtlCol="0">
            <a:spAutoFit/>
          </a:bodyPr>
          <a:lstStyle/>
          <a:p>
            <a:pPr algn="ctr" defTabSz="914446"/>
            <a:r>
              <a:rPr lang="en-US" sz="3200" b="1" dirty="0">
                <a:solidFill>
                  <a:srgbClr val="00B0F0"/>
                </a:solidFill>
                <a:latin typeface="Roboto Condensed"/>
              </a:rPr>
              <a:t>03</a:t>
            </a:r>
            <a:endParaRPr lang="uk-UA" sz="3200" b="1" dirty="0">
              <a:solidFill>
                <a:srgbClr val="00B0F0"/>
              </a:solidFill>
              <a:latin typeface="+mj-lt"/>
            </a:endParaRPr>
          </a:p>
        </p:txBody>
      </p:sp>
      <p:sp>
        <p:nvSpPr>
          <p:cNvPr id="66" name="TextBox 65">
            <a:extLst>
              <a:ext uri="{FF2B5EF4-FFF2-40B4-BE49-F238E27FC236}">
                <a16:creationId xmlns:a16="http://schemas.microsoft.com/office/drawing/2014/main" id="{EED914A0-20ED-4E58-80CD-ECA3A8092BF5}"/>
              </a:ext>
            </a:extLst>
          </p:cNvPr>
          <p:cNvSpPr txBox="1"/>
          <p:nvPr/>
        </p:nvSpPr>
        <p:spPr>
          <a:xfrm>
            <a:off x="10104180" y="5745376"/>
            <a:ext cx="1068083" cy="584775"/>
          </a:xfrm>
          <a:prstGeom prst="rect">
            <a:avLst/>
          </a:prstGeom>
          <a:noFill/>
        </p:spPr>
        <p:txBody>
          <a:bodyPr wrap="square" rtlCol="0">
            <a:spAutoFit/>
          </a:bodyPr>
          <a:lstStyle/>
          <a:p>
            <a:pPr algn="ctr" defTabSz="914446"/>
            <a:r>
              <a:rPr lang="en-US" sz="3200" b="1" dirty="0">
                <a:solidFill>
                  <a:srgbClr val="00B0F0"/>
                </a:solidFill>
                <a:latin typeface="Roboto Condensed"/>
              </a:rPr>
              <a:t>04</a:t>
            </a:r>
            <a:endParaRPr lang="uk-UA" sz="3200" b="1" dirty="0">
              <a:solidFill>
                <a:srgbClr val="00B0F0"/>
              </a:solidFill>
              <a:latin typeface="+mj-lt"/>
            </a:endParaRPr>
          </a:p>
        </p:txBody>
      </p:sp>
      <p:sp>
        <p:nvSpPr>
          <p:cNvPr id="60" name="Rectangle 59">
            <a:extLst>
              <a:ext uri="{FF2B5EF4-FFF2-40B4-BE49-F238E27FC236}">
                <a16:creationId xmlns:a16="http://schemas.microsoft.com/office/drawing/2014/main" id="{069EAA8F-00B3-4A1E-91B1-F8560A8C132A}"/>
              </a:ext>
            </a:extLst>
          </p:cNvPr>
          <p:cNvSpPr/>
          <p:nvPr/>
        </p:nvSpPr>
        <p:spPr>
          <a:xfrm>
            <a:off x="5577653" y="2509845"/>
            <a:ext cx="204152" cy="3293817"/>
          </a:xfrm>
          <a:prstGeom prst="rect">
            <a:avLst/>
          </a:prstGeom>
          <a:solidFill>
            <a:srgbClr val="F2F2F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grpSp>
        <p:nvGrpSpPr>
          <p:cNvPr id="3" name="Group 2">
            <a:extLst>
              <a:ext uri="{FF2B5EF4-FFF2-40B4-BE49-F238E27FC236}">
                <a16:creationId xmlns:a16="http://schemas.microsoft.com/office/drawing/2014/main" id="{F823505D-822C-49E5-9BFC-5658AD22E313}"/>
              </a:ext>
            </a:extLst>
          </p:cNvPr>
          <p:cNvGrpSpPr/>
          <p:nvPr/>
        </p:nvGrpSpPr>
        <p:grpSpPr>
          <a:xfrm>
            <a:off x="4013660" y="2777339"/>
            <a:ext cx="2419751" cy="2233189"/>
            <a:chOff x="4947310" y="3764767"/>
            <a:chExt cx="3629627" cy="3349783"/>
          </a:xfrm>
        </p:grpSpPr>
        <p:sp>
          <p:nvSpPr>
            <p:cNvPr id="38" name="Speech Bubble: Rectangle with Corners Rounded 37">
              <a:extLst>
                <a:ext uri="{FF2B5EF4-FFF2-40B4-BE49-F238E27FC236}">
                  <a16:creationId xmlns:a16="http://schemas.microsoft.com/office/drawing/2014/main" id="{C9B4FA40-D7BE-4FD4-9484-D2D09ED136AC}"/>
                </a:ext>
              </a:extLst>
            </p:cNvPr>
            <p:cNvSpPr/>
            <p:nvPr/>
          </p:nvSpPr>
          <p:spPr>
            <a:xfrm>
              <a:off x="4947310" y="3764767"/>
              <a:ext cx="3629627" cy="2987140"/>
            </a:xfrm>
            <a:prstGeom prst="wedgeRoundRectCallout">
              <a:avLst>
                <a:gd name="adj1" fmla="val -60793"/>
                <a:gd name="adj2" fmla="val 37378"/>
                <a:gd name="adj3" fmla="val 16667"/>
              </a:avLst>
            </a:prstGeom>
            <a:solidFill>
              <a:srgbClr val="F2F2F5"/>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dirty="0">
                <a:solidFill>
                  <a:srgbClr val="0A091B"/>
                </a:solidFill>
                <a:latin typeface="Roboto"/>
              </a:endParaRPr>
            </a:p>
          </p:txBody>
        </p:sp>
        <p:sp>
          <p:nvSpPr>
            <p:cNvPr id="39" name="TextBox 38">
              <a:extLst>
                <a:ext uri="{FF2B5EF4-FFF2-40B4-BE49-F238E27FC236}">
                  <a16:creationId xmlns:a16="http://schemas.microsoft.com/office/drawing/2014/main" id="{6A1FCCA0-9E93-47F7-BC22-F86C14BDB4A8}"/>
                </a:ext>
              </a:extLst>
            </p:cNvPr>
            <p:cNvSpPr txBox="1"/>
            <p:nvPr/>
          </p:nvSpPr>
          <p:spPr>
            <a:xfrm>
              <a:off x="5180446" y="4206062"/>
              <a:ext cx="3179979" cy="2908488"/>
            </a:xfrm>
            <a:prstGeom prst="rect">
              <a:avLst/>
            </a:prstGeom>
            <a:noFill/>
          </p:spPr>
          <p:txBody>
            <a:bodyPr wrap="square" rtlCol="0">
              <a:spAutoFit/>
            </a:bodyPr>
            <a:lstStyle/>
            <a:p>
              <a:pPr defTabSz="914446"/>
              <a:r>
                <a:rPr lang="en-US" sz="2400" dirty="0">
                  <a:solidFill>
                    <a:srgbClr val="0A091B"/>
                  </a:solidFill>
                  <a:latin typeface="Roboto"/>
                </a:rPr>
                <a:t>Flags:</a:t>
              </a:r>
            </a:p>
            <a:p>
              <a:pPr defTabSz="914446"/>
              <a:r>
                <a:rPr lang="en-US" sz="2400" dirty="0">
                  <a:solidFill>
                    <a:srgbClr val="0A091B"/>
                  </a:solidFill>
                  <a:latin typeface="Roboto"/>
                </a:rPr>
                <a:t>--inspect</a:t>
              </a:r>
            </a:p>
            <a:p>
              <a:pPr defTabSz="914446"/>
              <a:r>
                <a:rPr lang="en-US" sz="2400" dirty="0">
                  <a:solidFill>
                    <a:srgbClr val="0A091B"/>
                  </a:solidFill>
                  <a:latin typeface="Roboto"/>
                </a:rPr>
                <a:t>--</a:t>
              </a:r>
              <a:r>
                <a:rPr lang="en-US" sz="2400" dirty="0" err="1">
                  <a:solidFill>
                    <a:srgbClr val="0A091B"/>
                  </a:solidFill>
                  <a:latin typeface="Roboto"/>
                </a:rPr>
                <a:t>use_strict</a:t>
              </a:r>
              <a:endParaRPr lang="en-US" sz="2400" dirty="0">
                <a:solidFill>
                  <a:srgbClr val="0A091B"/>
                </a:solidFill>
                <a:latin typeface="Roboto"/>
              </a:endParaRPr>
            </a:p>
            <a:p>
              <a:pPr defTabSz="914446"/>
              <a:r>
                <a:rPr lang="en-US" sz="2400" dirty="0">
                  <a:solidFill>
                    <a:srgbClr val="0A091B"/>
                  </a:solidFill>
                  <a:latin typeface="Roboto"/>
                </a:rPr>
                <a:t>--</a:t>
              </a:r>
              <a:r>
                <a:rPr lang="en-US" sz="2400" dirty="0" err="1">
                  <a:solidFill>
                    <a:srgbClr val="0A091B"/>
                  </a:solidFill>
                  <a:latin typeface="Roboto"/>
                </a:rPr>
                <a:t>many_other</a:t>
              </a:r>
              <a:endParaRPr lang="en-US" sz="2400" dirty="0">
                <a:solidFill>
                  <a:srgbClr val="0A091B"/>
                </a:solidFill>
                <a:latin typeface="Roboto"/>
              </a:endParaRPr>
            </a:p>
            <a:p>
              <a:pPr defTabSz="914446"/>
              <a:endParaRPr lang="en-US" sz="2400" dirty="0">
                <a:solidFill>
                  <a:srgbClr val="0A091B"/>
                </a:solidFill>
                <a:latin typeface="Roboto"/>
              </a:endParaRPr>
            </a:p>
          </p:txBody>
        </p:sp>
      </p:grpSp>
      <p:grpSp>
        <p:nvGrpSpPr>
          <p:cNvPr id="43" name="Group 42">
            <a:extLst>
              <a:ext uri="{FF2B5EF4-FFF2-40B4-BE49-F238E27FC236}">
                <a16:creationId xmlns:a16="http://schemas.microsoft.com/office/drawing/2014/main" id="{1A53362E-9F5D-4FA8-B453-8A4F96DABF93}"/>
              </a:ext>
            </a:extLst>
          </p:cNvPr>
          <p:cNvGrpSpPr/>
          <p:nvPr/>
        </p:nvGrpSpPr>
        <p:grpSpPr>
          <a:xfrm>
            <a:off x="7725319" y="288780"/>
            <a:ext cx="2419751" cy="1991427"/>
            <a:chOff x="4947310" y="3764767"/>
            <a:chExt cx="3629627" cy="2987140"/>
          </a:xfrm>
        </p:grpSpPr>
        <p:sp>
          <p:nvSpPr>
            <p:cNvPr id="50" name="Speech Bubble: Rectangle with Corners Rounded 49">
              <a:extLst>
                <a:ext uri="{FF2B5EF4-FFF2-40B4-BE49-F238E27FC236}">
                  <a16:creationId xmlns:a16="http://schemas.microsoft.com/office/drawing/2014/main" id="{DAEAB30F-D0A7-4915-9776-4E758F869710}"/>
                </a:ext>
              </a:extLst>
            </p:cNvPr>
            <p:cNvSpPr/>
            <p:nvPr/>
          </p:nvSpPr>
          <p:spPr>
            <a:xfrm>
              <a:off x="4947310" y="3764767"/>
              <a:ext cx="3629627" cy="2987140"/>
            </a:xfrm>
            <a:prstGeom prst="wedgeRoundRectCallout">
              <a:avLst>
                <a:gd name="adj1" fmla="val 37935"/>
                <a:gd name="adj2" fmla="val 59716"/>
                <a:gd name="adj3" fmla="val 16667"/>
              </a:avLst>
            </a:prstGeom>
            <a:solidFill>
              <a:srgbClr val="F2F2F5"/>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dirty="0">
                <a:solidFill>
                  <a:srgbClr val="0A091B"/>
                </a:solidFill>
                <a:latin typeface="Roboto"/>
              </a:endParaRPr>
            </a:p>
          </p:txBody>
        </p:sp>
        <p:sp>
          <p:nvSpPr>
            <p:cNvPr id="51" name="TextBox 50">
              <a:extLst>
                <a:ext uri="{FF2B5EF4-FFF2-40B4-BE49-F238E27FC236}">
                  <a16:creationId xmlns:a16="http://schemas.microsoft.com/office/drawing/2014/main" id="{22F2D6DA-A4E4-4748-999D-B0F19AB7B20F}"/>
                </a:ext>
              </a:extLst>
            </p:cNvPr>
            <p:cNvSpPr txBox="1"/>
            <p:nvPr/>
          </p:nvSpPr>
          <p:spPr>
            <a:xfrm>
              <a:off x="5180446" y="4206062"/>
              <a:ext cx="3179979" cy="1246495"/>
            </a:xfrm>
            <a:prstGeom prst="rect">
              <a:avLst/>
            </a:prstGeom>
            <a:noFill/>
          </p:spPr>
          <p:txBody>
            <a:bodyPr wrap="square" rtlCol="0">
              <a:spAutoFit/>
            </a:bodyPr>
            <a:lstStyle/>
            <a:p>
              <a:pPr defTabSz="914446"/>
              <a:r>
                <a:rPr lang="en-US" sz="2400" dirty="0">
                  <a:solidFill>
                    <a:srgbClr val="0A091B"/>
                  </a:solidFill>
                  <a:latin typeface="Roboto"/>
                </a:rPr>
                <a:t>Flags:</a:t>
              </a:r>
            </a:p>
            <a:p>
              <a:pPr defTabSz="914446"/>
              <a:r>
                <a:rPr lang="en-US" sz="2400" dirty="0">
                  <a:solidFill>
                    <a:srgbClr val="0A091B"/>
                  </a:solidFill>
                  <a:latin typeface="Roboto"/>
                </a:rPr>
                <a:t>--POOL_SIZE</a:t>
              </a:r>
            </a:p>
          </p:txBody>
        </p:sp>
      </p:grpSp>
    </p:spTree>
    <p:extLst>
      <p:ext uri="{BB962C8B-B14F-4D97-AF65-F5344CB8AC3E}">
        <p14:creationId xmlns:p14="http://schemas.microsoft.com/office/powerpoint/2010/main" val="806623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80941"/>
            <a:ext cx="5001727" cy="923330"/>
          </a:xfrm>
        </p:spPr>
        <p:txBody>
          <a:bodyPr/>
          <a:lstStyle/>
          <a:p>
            <a:r>
              <a:rPr lang="en-US" dirty="0">
                <a:solidFill>
                  <a:schemeClr val="accent1"/>
                </a:solidFill>
              </a:rPr>
              <a:t>4 Facts About</a:t>
            </a:r>
            <a:br>
              <a:rPr lang="en-US" dirty="0"/>
            </a:br>
            <a:r>
              <a:rPr lang="en-US" dirty="0"/>
              <a:t>V8</a:t>
            </a:r>
            <a:endParaRPr lang="uk-UA" dirty="0"/>
          </a:p>
        </p:txBody>
      </p:sp>
      <p:sp>
        <p:nvSpPr>
          <p:cNvPr id="3" name="Slide Number Placeholder 2"/>
          <p:cNvSpPr>
            <a:spLocks noGrp="1"/>
          </p:cNvSpPr>
          <p:nvPr>
            <p:ph type="sldNum" sz="quarter" idx="4294967295"/>
          </p:nvPr>
        </p:nvSpPr>
        <p:spPr>
          <a:xfrm>
            <a:off x="11277600" y="6048457"/>
            <a:ext cx="1155700" cy="636071"/>
          </a:xfrm>
          <a:prstGeom prst="rect">
            <a:avLst/>
          </a:prstGeom>
        </p:spPr>
        <p:txBody>
          <a:bodyPr/>
          <a:lstStyle/>
          <a:p>
            <a:pPr defTabSz="914446"/>
            <a:r>
              <a:rPr lang="en-US">
                <a:solidFill>
                  <a:srgbClr val="0A091B"/>
                </a:solidFill>
                <a:latin typeface="Roboto"/>
              </a:rPr>
              <a:t>page</a:t>
            </a:r>
          </a:p>
          <a:p>
            <a:pPr defTabSz="914446"/>
            <a:r>
              <a:rPr lang="en-US">
                <a:solidFill>
                  <a:srgbClr val="0A091B"/>
                </a:solidFill>
                <a:latin typeface="Roboto"/>
              </a:rPr>
              <a:t>0</a:t>
            </a:r>
            <a:fld id="{37D409AB-2201-4E18-8A34-C31753AD9B06}" type="slidenum">
              <a:rPr>
                <a:solidFill>
                  <a:srgbClr val="0A091B"/>
                </a:solidFill>
                <a:latin typeface="Roboto"/>
              </a:rPr>
              <a:pPr defTabSz="914446"/>
              <a:t>95</a:t>
            </a:fld>
            <a:endParaRPr>
              <a:solidFill>
                <a:srgbClr val="0A091B"/>
              </a:solidFill>
              <a:latin typeface="Roboto"/>
            </a:endParaRPr>
          </a:p>
        </p:txBody>
      </p:sp>
      <p:grpSp>
        <p:nvGrpSpPr>
          <p:cNvPr id="9" name="Group 8"/>
          <p:cNvGrpSpPr/>
          <p:nvPr/>
        </p:nvGrpSpPr>
        <p:grpSpPr>
          <a:xfrm>
            <a:off x="1041401" y="2234833"/>
            <a:ext cx="4826000" cy="1272208"/>
            <a:chOff x="1752601" y="2400300"/>
            <a:chExt cx="7239000" cy="1908311"/>
          </a:xfrm>
        </p:grpSpPr>
        <p:sp>
          <p:nvSpPr>
            <p:cNvPr id="4" name="TextBox 3"/>
            <p:cNvSpPr txBox="1"/>
            <p:nvPr/>
          </p:nvSpPr>
          <p:spPr>
            <a:xfrm>
              <a:off x="1752601" y="2400300"/>
              <a:ext cx="2095500" cy="1908311"/>
            </a:xfrm>
            <a:prstGeom prst="rect">
              <a:avLst/>
            </a:prstGeom>
            <a:noFill/>
          </p:spPr>
          <p:txBody>
            <a:bodyPr wrap="square" rtlCol="0">
              <a:spAutoFit/>
            </a:bodyPr>
            <a:lstStyle/>
            <a:p>
              <a:pPr algn="r" defTabSz="914446"/>
              <a:r>
                <a:rPr lang="en-US" sz="7667" b="1">
                  <a:solidFill>
                    <a:srgbClr val="00B0F0"/>
                  </a:solidFill>
                  <a:latin typeface="Roboto Condensed"/>
                </a:rPr>
                <a:t>01</a:t>
              </a:r>
              <a:endParaRPr lang="uk-UA" sz="7667" b="1">
                <a:solidFill>
                  <a:srgbClr val="00B0F0"/>
                </a:solidFill>
                <a:latin typeface="+mj-lt"/>
              </a:endParaRPr>
            </a:p>
          </p:txBody>
        </p:sp>
        <p:sp>
          <p:nvSpPr>
            <p:cNvPr id="7" name="TextBox 6"/>
            <p:cNvSpPr txBox="1"/>
            <p:nvPr/>
          </p:nvSpPr>
          <p:spPr>
            <a:xfrm>
              <a:off x="3848101" y="2552700"/>
              <a:ext cx="5143500" cy="692497"/>
            </a:xfrm>
            <a:prstGeom prst="rect">
              <a:avLst/>
            </a:prstGeom>
            <a:noFill/>
          </p:spPr>
          <p:txBody>
            <a:bodyPr wrap="square" rtlCol="0">
              <a:spAutoFit/>
            </a:bodyPr>
            <a:lstStyle/>
            <a:p>
              <a:pPr defTabSz="914446"/>
              <a:r>
                <a:rPr lang="en-US" sz="2400" dirty="0">
                  <a:solidFill>
                    <a:srgbClr val="0A091B"/>
                  </a:solidFill>
                  <a:latin typeface="Roboto Condensed"/>
                </a:rPr>
                <a:t>Fast</a:t>
              </a:r>
              <a:endParaRPr lang="uk-UA" sz="2400" dirty="0">
                <a:solidFill>
                  <a:srgbClr val="0A091B"/>
                </a:solidFill>
                <a:latin typeface="+mj-lt"/>
              </a:endParaRPr>
            </a:p>
          </p:txBody>
        </p:sp>
        <p:sp>
          <p:nvSpPr>
            <p:cNvPr id="8" name="TextBox 7"/>
            <p:cNvSpPr txBox="1"/>
            <p:nvPr/>
          </p:nvSpPr>
          <p:spPr>
            <a:xfrm>
              <a:off x="3848101" y="3199032"/>
              <a:ext cx="5143500" cy="446181"/>
            </a:xfrm>
            <a:prstGeom prst="rect">
              <a:avLst/>
            </a:prstGeom>
            <a:noFill/>
          </p:spPr>
          <p:txBody>
            <a:bodyPr wrap="square" rtlCol="0">
              <a:spAutoFit/>
            </a:bodyPr>
            <a:lstStyle/>
            <a:p>
              <a:pPr defTabSz="914446"/>
              <a:r>
                <a:rPr lang="en-US" sz="1333" dirty="0">
                  <a:solidFill>
                    <a:srgbClr val="858591"/>
                  </a:solidFill>
                  <a:latin typeface="Roboto"/>
                </a:rPr>
                <a:t>Transform JS into machine code</a:t>
              </a:r>
              <a:endParaRPr lang="uk-UA" sz="1333" dirty="0">
                <a:solidFill>
                  <a:srgbClr val="858591"/>
                </a:solidFill>
                <a:latin typeface="Roboto"/>
              </a:endParaRPr>
            </a:p>
          </p:txBody>
        </p:sp>
      </p:grpSp>
      <p:grpSp>
        <p:nvGrpSpPr>
          <p:cNvPr id="10" name="Group 9"/>
          <p:cNvGrpSpPr/>
          <p:nvPr/>
        </p:nvGrpSpPr>
        <p:grpSpPr>
          <a:xfrm>
            <a:off x="1041401" y="3779837"/>
            <a:ext cx="4826000" cy="1272208"/>
            <a:chOff x="1752601" y="2400300"/>
            <a:chExt cx="7239000" cy="1908311"/>
          </a:xfrm>
        </p:grpSpPr>
        <p:sp>
          <p:nvSpPr>
            <p:cNvPr id="11" name="TextBox 10"/>
            <p:cNvSpPr txBox="1"/>
            <p:nvPr/>
          </p:nvSpPr>
          <p:spPr>
            <a:xfrm>
              <a:off x="1752601" y="2400300"/>
              <a:ext cx="2095500" cy="1908311"/>
            </a:xfrm>
            <a:prstGeom prst="rect">
              <a:avLst/>
            </a:prstGeom>
            <a:noFill/>
          </p:spPr>
          <p:txBody>
            <a:bodyPr wrap="square" rtlCol="0">
              <a:spAutoFit/>
            </a:bodyPr>
            <a:lstStyle/>
            <a:p>
              <a:pPr algn="r" defTabSz="914446"/>
              <a:r>
                <a:rPr lang="en-US" sz="7667" b="1">
                  <a:solidFill>
                    <a:srgbClr val="00B0F0"/>
                  </a:solidFill>
                  <a:latin typeface="Roboto Condensed"/>
                </a:rPr>
                <a:t>03</a:t>
              </a:r>
              <a:endParaRPr lang="uk-UA" sz="7667" b="1">
                <a:solidFill>
                  <a:srgbClr val="00B0F0"/>
                </a:solidFill>
                <a:latin typeface="+mj-lt"/>
              </a:endParaRPr>
            </a:p>
          </p:txBody>
        </p:sp>
        <p:sp>
          <p:nvSpPr>
            <p:cNvPr id="12" name="TextBox 11"/>
            <p:cNvSpPr txBox="1"/>
            <p:nvPr/>
          </p:nvSpPr>
          <p:spPr>
            <a:xfrm>
              <a:off x="3848101" y="2552700"/>
              <a:ext cx="5143500" cy="692497"/>
            </a:xfrm>
            <a:prstGeom prst="rect">
              <a:avLst/>
            </a:prstGeom>
            <a:noFill/>
          </p:spPr>
          <p:txBody>
            <a:bodyPr wrap="square" rtlCol="0">
              <a:spAutoFit/>
            </a:bodyPr>
            <a:lstStyle/>
            <a:p>
              <a:pPr defTabSz="914446"/>
              <a:r>
                <a:rPr lang="en-US" sz="2400" dirty="0">
                  <a:solidFill>
                    <a:srgbClr val="0A091B"/>
                  </a:solidFill>
                  <a:latin typeface="Roboto Condensed"/>
                </a:rPr>
                <a:t>Replaceable</a:t>
              </a:r>
            </a:p>
          </p:txBody>
        </p:sp>
        <p:sp>
          <p:nvSpPr>
            <p:cNvPr id="13" name="TextBox 12"/>
            <p:cNvSpPr txBox="1"/>
            <p:nvPr/>
          </p:nvSpPr>
          <p:spPr>
            <a:xfrm>
              <a:off x="3848101" y="3199032"/>
              <a:ext cx="5143500" cy="753859"/>
            </a:xfrm>
            <a:prstGeom prst="rect">
              <a:avLst/>
            </a:prstGeom>
            <a:noFill/>
          </p:spPr>
          <p:txBody>
            <a:bodyPr wrap="square" rtlCol="0">
              <a:spAutoFit/>
            </a:bodyPr>
            <a:lstStyle/>
            <a:p>
              <a:pPr defTabSz="914446"/>
              <a:r>
                <a:rPr lang="en-US" sz="1333" dirty="0">
                  <a:solidFill>
                    <a:srgbClr val="858591"/>
                  </a:solidFill>
                  <a:latin typeface="Roboto"/>
                </a:rPr>
                <a:t>Other vendors aim to provide their own implementation</a:t>
              </a:r>
              <a:endParaRPr lang="uk-UA" sz="1333" dirty="0">
                <a:solidFill>
                  <a:srgbClr val="858591"/>
                </a:solidFill>
                <a:latin typeface="Roboto"/>
              </a:endParaRPr>
            </a:p>
          </p:txBody>
        </p:sp>
      </p:grpSp>
      <p:grpSp>
        <p:nvGrpSpPr>
          <p:cNvPr id="14" name="Group 13"/>
          <p:cNvGrpSpPr/>
          <p:nvPr/>
        </p:nvGrpSpPr>
        <p:grpSpPr>
          <a:xfrm>
            <a:off x="6324600" y="2234833"/>
            <a:ext cx="4826000" cy="1272208"/>
            <a:chOff x="1752601" y="2400300"/>
            <a:chExt cx="7239000" cy="1908311"/>
          </a:xfrm>
        </p:grpSpPr>
        <p:sp>
          <p:nvSpPr>
            <p:cNvPr id="15" name="TextBox 14"/>
            <p:cNvSpPr txBox="1"/>
            <p:nvPr/>
          </p:nvSpPr>
          <p:spPr>
            <a:xfrm>
              <a:off x="1752601" y="2400300"/>
              <a:ext cx="2095500" cy="1908311"/>
            </a:xfrm>
            <a:prstGeom prst="rect">
              <a:avLst/>
            </a:prstGeom>
            <a:noFill/>
          </p:spPr>
          <p:txBody>
            <a:bodyPr wrap="square" rtlCol="0">
              <a:spAutoFit/>
            </a:bodyPr>
            <a:lstStyle/>
            <a:p>
              <a:pPr algn="r" defTabSz="914446"/>
              <a:r>
                <a:rPr lang="en-US" sz="7667" b="1">
                  <a:solidFill>
                    <a:srgbClr val="00B0F0"/>
                  </a:solidFill>
                  <a:latin typeface="Roboto Condensed"/>
                </a:rPr>
                <a:t>02</a:t>
              </a:r>
              <a:endParaRPr lang="uk-UA" sz="7667" b="1">
                <a:solidFill>
                  <a:srgbClr val="00B0F0"/>
                </a:solidFill>
                <a:latin typeface="+mj-lt"/>
              </a:endParaRPr>
            </a:p>
          </p:txBody>
        </p:sp>
        <p:sp>
          <p:nvSpPr>
            <p:cNvPr id="16" name="TextBox 15"/>
            <p:cNvSpPr txBox="1"/>
            <p:nvPr/>
          </p:nvSpPr>
          <p:spPr>
            <a:xfrm>
              <a:off x="3848101" y="2552700"/>
              <a:ext cx="5143500" cy="692497"/>
            </a:xfrm>
            <a:prstGeom prst="rect">
              <a:avLst/>
            </a:prstGeom>
            <a:noFill/>
          </p:spPr>
          <p:txBody>
            <a:bodyPr wrap="square" rtlCol="0">
              <a:spAutoFit/>
            </a:bodyPr>
            <a:lstStyle/>
            <a:p>
              <a:pPr defTabSz="914446"/>
              <a:r>
                <a:rPr lang="en-US" sz="2400" dirty="0">
                  <a:solidFill>
                    <a:srgbClr val="0A091B"/>
                  </a:solidFill>
                  <a:latin typeface="Roboto Condensed"/>
                </a:rPr>
                <a:t>Single Threaded</a:t>
              </a:r>
            </a:p>
          </p:txBody>
        </p:sp>
        <p:sp>
          <p:nvSpPr>
            <p:cNvPr id="17" name="TextBox 16"/>
            <p:cNvSpPr txBox="1"/>
            <p:nvPr/>
          </p:nvSpPr>
          <p:spPr>
            <a:xfrm>
              <a:off x="3848101" y="3199032"/>
              <a:ext cx="5143500" cy="446181"/>
            </a:xfrm>
            <a:prstGeom prst="rect">
              <a:avLst/>
            </a:prstGeom>
            <a:noFill/>
          </p:spPr>
          <p:txBody>
            <a:bodyPr wrap="square" rtlCol="0">
              <a:spAutoFit/>
            </a:bodyPr>
            <a:lstStyle/>
            <a:p>
              <a:pPr defTabSz="914446"/>
              <a:r>
                <a:rPr lang="en-US" sz="1333" dirty="0">
                  <a:solidFill>
                    <a:srgbClr val="858591"/>
                  </a:solidFill>
                  <a:latin typeface="Roboto"/>
                </a:rPr>
                <a:t>Runs using one thread only</a:t>
              </a:r>
              <a:endParaRPr lang="uk-UA" sz="1333" dirty="0">
                <a:solidFill>
                  <a:srgbClr val="858591"/>
                </a:solidFill>
                <a:latin typeface="Roboto"/>
              </a:endParaRPr>
            </a:p>
          </p:txBody>
        </p:sp>
      </p:grpSp>
      <p:grpSp>
        <p:nvGrpSpPr>
          <p:cNvPr id="18" name="Group 17"/>
          <p:cNvGrpSpPr/>
          <p:nvPr/>
        </p:nvGrpSpPr>
        <p:grpSpPr>
          <a:xfrm>
            <a:off x="6324600" y="3779837"/>
            <a:ext cx="5408193" cy="1272208"/>
            <a:chOff x="1752601" y="2400300"/>
            <a:chExt cx="7446063" cy="1908311"/>
          </a:xfrm>
        </p:grpSpPr>
        <p:sp>
          <p:nvSpPr>
            <p:cNvPr id="19" name="TextBox 18"/>
            <p:cNvSpPr txBox="1"/>
            <p:nvPr/>
          </p:nvSpPr>
          <p:spPr>
            <a:xfrm>
              <a:off x="1752601" y="2400300"/>
              <a:ext cx="2095500" cy="1908311"/>
            </a:xfrm>
            <a:prstGeom prst="rect">
              <a:avLst/>
            </a:prstGeom>
            <a:noFill/>
          </p:spPr>
          <p:txBody>
            <a:bodyPr wrap="square" rtlCol="0">
              <a:spAutoFit/>
            </a:bodyPr>
            <a:lstStyle/>
            <a:p>
              <a:pPr algn="r" defTabSz="914446"/>
              <a:r>
                <a:rPr lang="en-US" sz="7667" b="1">
                  <a:solidFill>
                    <a:srgbClr val="00B0F0"/>
                  </a:solidFill>
                  <a:latin typeface="Roboto Condensed"/>
                </a:rPr>
                <a:t>04</a:t>
              </a:r>
              <a:endParaRPr lang="uk-UA" sz="7667" b="1">
                <a:solidFill>
                  <a:srgbClr val="00B0F0"/>
                </a:solidFill>
                <a:latin typeface="+mj-lt"/>
              </a:endParaRPr>
            </a:p>
          </p:txBody>
        </p:sp>
        <p:sp>
          <p:nvSpPr>
            <p:cNvPr id="20" name="TextBox 19"/>
            <p:cNvSpPr txBox="1"/>
            <p:nvPr/>
          </p:nvSpPr>
          <p:spPr>
            <a:xfrm>
              <a:off x="3848100" y="2552700"/>
              <a:ext cx="5350564" cy="1246495"/>
            </a:xfrm>
            <a:prstGeom prst="rect">
              <a:avLst/>
            </a:prstGeom>
            <a:noFill/>
          </p:spPr>
          <p:txBody>
            <a:bodyPr wrap="square" rtlCol="0">
              <a:spAutoFit/>
            </a:bodyPr>
            <a:lstStyle/>
            <a:p>
              <a:pPr defTabSz="914446"/>
              <a:r>
                <a:rPr lang="en-US" sz="2400" dirty="0">
                  <a:solidFill>
                    <a:srgbClr val="0A091B"/>
                  </a:solidFill>
                  <a:latin typeface="Roboto Condensed"/>
                </a:rPr>
                <a:t>Sometimes not fast enough</a:t>
              </a:r>
            </a:p>
          </p:txBody>
        </p:sp>
        <p:sp>
          <p:nvSpPr>
            <p:cNvPr id="21" name="TextBox 20"/>
            <p:cNvSpPr txBox="1"/>
            <p:nvPr/>
          </p:nvSpPr>
          <p:spPr>
            <a:xfrm>
              <a:off x="3848101" y="3199032"/>
              <a:ext cx="5143500" cy="446181"/>
            </a:xfrm>
            <a:prstGeom prst="rect">
              <a:avLst/>
            </a:prstGeom>
            <a:noFill/>
          </p:spPr>
          <p:txBody>
            <a:bodyPr wrap="square" rtlCol="0">
              <a:spAutoFit/>
            </a:bodyPr>
            <a:lstStyle/>
            <a:p>
              <a:pPr defTabSz="914446"/>
              <a:endParaRPr lang="uk-UA" sz="1333" dirty="0">
                <a:solidFill>
                  <a:srgbClr val="858591"/>
                </a:solidFill>
                <a:latin typeface="Roboto"/>
              </a:endParaRPr>
            </a:p>
          </p:txBody>
        </p:sp>
      </p:grpSp>
      <p:sp>
        <p:nvSpPr>
          <p:cNvPr id="22" name="TextBox 21">
            <a:extLst>
              <a:ext uri="{FF2B5EF4-FFF2-40B4-BE49-F238E27FC236}">
                <a16:creationId xmlns:a16="http://schemas.microsoft.com/office/drawing/2014/main" id="{886C7094-479F-40DD-B00A-A14965F47130}"/>
              </a:ext>
            </a:extLst>
          </p:cNvPr>
          <p:cNvSpPr txBox="1"/>
          <p:nvPr/>
        </p:nvSpPr>
        <p:spPr>
          <a:xfrm>
            <a:off x="7848600" y="4328209"/>
            <a:ext cx="3429000" cy="502573"/>
          </a:xfrm>
          <a:prstGeom prst="rect">
            <a:avLst/>
          </a:prstGeom>
          <a:noFill/>
        </p:spPr>
        <p:txBody>
          <a:bodyPr wrap="square" rtlCol="0">
            <a:spAutoFit/>
          </a:bodyPr>
          <a:lstStyle/>
          <a:p>
            <a:pPr defTabSz="914446"/>
            <a:r>
              <a:rPr lang="en-US" sz="1333" dirty="0">
                <a:solidFill>
                  <a:srgbClr val="858591"/>
                </a:solidFill>
                <a:latin typeface="Roboto"/>
              </a:rPr>
              <a:t>GC, dynamic typing, </a:t>
            </a:r>
            <a:r>
              <a:rPr lang="en-US" sz="1333" dirty="0" err="1">
                <a:solidFill>
                  <a:srgbClr val="858591"/>
                </a:solidFill>
                <a:latin typeface="Roboto"/>
              </a:rPr>
              <a:t>etc</a:t>
            </a:r>
            <a:r>
              <a:rPr lang="en-US" sz="1333" dirty="0">
                <a:solidFill>
                  <a:srgbClr val="858591"/>
                </a:solidFill>
                <a:latin typeface="Roboto"/>
              </a:rPr>
              <a:t> – all come with a price</a:t>
            </a:r>
            <a:endParaRPr lang="uk-UA" sz="1333" dirty="0">
              <a:solidFill>
                <a:srgbClr val="858591"/>
              </a:solidFill>
              <a:latin typeface="Roboto"/>
            </a:endParaRPr>
          </a:p>
        </p:txBody>
      </p:sp>
    </p:spTree>
    <p:extLst>
      <p:ext uri="{BB962C8B-B14F-4D97-AF65-F5344CB8AC3E}">
        <p14:creationId xmlns:p14="http://schemas.microsoft.com/office/powerpoint/2010/main" val="1990237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09543" y="2290227"/>
            <a:ext cx="5572915" cy="2308324"/>
          </a:xfrm>
          <a:prstGeom prst="rect">
            <a:avLst/>
          </a:prstGeom>
          <a:noFill/>
        </p:spPr>
        <p:txBody>
          <a:bodyPr wrap="square" rtlCol="0">
            <a:spAutoFit/>
          </a:bodyPr>
          <a:lstStyle/>
          <a:p>
            <a:pPr algn="ctr" defTabSz="914446"/>
            <a:r>
              <a:rPr lang="en-US" sz="4800" b="1" dirty="0">
                <a:solidFill>
                  <a:srgbClr val="0A091B"/>
                </a:solidFill>
                <a:latin typeface="Roboto"/>
                <a:ea typeface="Roboto Condensed" panose="02000000000000000000" pitchFamily="2" charset="0"/>
                <a:cs typeface="Lato Semibold" panose="020F0502020204030203" pitchFamily="34" charset="0"/>
              </a:rPr>
              <a:t>Demonstrating Node internals with a real code</a:t>
            </a:r>
          </a:p>
        </p:txBody>
      </p:sp>
      <p:sp>
        <p:nvSpPr>
          <p:cNvPr id="2" name="Title 1">
            <a:extLst>
              <a:ext uri="{FF2B5EF4-FFF2-40B4-BE49-F238E27FC236}">
                <a16:creationId xmlns:a16="http://schemas.microsoft.com/office/drawing/2014/main" id="{A3E1D956-A07D-4291-90C8-6F792012B93D}"/>
              </a:ext>
            </a:extLst>
          </p:cNvPr>
          <p:cNvSpPr>
            <a:spLocks noGrp="1"/>
          </p:cNvSpPr>
          <p:nvPr>
            <p:ph type="title"/>
          </p:nvPr>
        </p:nvSpPr>
        <p:spPr>
          <a:xfrm>
            <a:off x="660400" y="558741"/>
            <a:ext cx="5860143" cy="507831"/>
          </a:xfrm>
        </p:spPr>
        <p:txBody>
          <a:bodyPr/>
          <a:lstStyle/>
          <a:p>
            <a:r>
              <a:rPr lang="en-US" dirty="0">
                <a:solidFill>
                  <a:schemeClr val="accent1"/>
                </a:solidFill>
              </a:rPr>
              <a:t>Typical Program Flow</a:t>
            </a:r>
            <a:endParaRPr lang="en-US" dirty="0"/>
          </a:p>
        </p:txBody>
      </p:sp>
    </p:spTree>
    <p:extLst>
      <p:ext uri="{BB962C8B-B14F-4D97-AF65-F5344CB8AC3E}">
        <p14:creationId xmlns:p14="http://schemas.microsoft.com/office/powerpoint/2010/main" val="228811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descr=" 22">
            <a:extLst>
              <a:ext uri="{FF2B5EF4-FFF2-40B4-BE49-F238E27FC236}">
                <a16:creationId xmlns:a16="http://schemas.microsoft.com/office/drawing/2014/main" id="{58BDB30D-5BBC-4996-B604-437F3066896B}"/>
              </a:ext>
            </a:extLst>
          </p:cNvPr>
          <p:cNvGrpSpPr/>
          <p:nvPr/>
        </p:nvGrpSpPr>
        <p:grpSpPr>
          <a:xfrm>
            <a:off x="248444" y="224328"/>
            <a:ext cx="4200567" cy="3843597"/>
            <a:chOff x="2313433" y="2705100"/>
            <a:chExt cx="4017560" cy="5620512"/>
          </a:xfrm>
        </p:grpSpPr>
        <p:sp>
          <p:nvSpPr>
            <p:cNvPr id="23" name="Rectangle 22">
              <a:extLst>
                <a:ext uri="{FF2B5EF4-FFF2-40B4-BE49-F238E27FC236}">
                  <a16:creationId xmlns:a16="http://schemas.microsoft.com/office/drawing/2014/main" id="{E48093D3-7570-4200-B8D0-951C6F7EA08C}"/>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24" name="TextBox 23">
              <a:extLst>
                <a:ext uri="{FF2B5EF4-FFF2-40B4-BE49-F238E27FC236}">
                  <a16:creationId xmlns:a16="http://schemas.microsoft.com/office/drawing/2014/main" id="{ABB7839A-2DA7-4820-9317-9750B9A71B23}"/>
                </a:ext>
              </a:extLst>
            </p:cNvPr>
            <p:cNvSpPr txBox="1"/>
            <p:nvPr/>
          </p:nvSpPr>
          <p:spPr>
            <a:xfrm>
              <a:off x="2326217" y="4388577"/>
              <a:ext cx="3998384" cy="3735525"/>
            </a:xfrm>
            <a:prstGeom prst="rect">
              <a:avLst/>
            </a:prstGeom>
            <a:noFill/>
          </p:spPr>
          <p:txBody>
            <a:bodyPr wrap="square" rtlCol="0">
              <a:spAutoFit/>
            </a:bodyPr>
            <a:lstStyle/>
            <a:p>
              <a:pPr defTabSz="914446"/>
              <a:r>
                <a:rPr lang="en-US" sz="1600" dirty="0">
                  <a:solidFill>
                    <a:srgbClr val="F2F2F5">
                      <a:lumMod val="10000"/>
                    </a:srgbClr>
                  </a:solidFill>
                  <a:latin typeface="Roboto"/>
                </a:rPr>
                <a:t>console.log(‘starting’)</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validate = () =&gt; {console.log(‘validate’)};</a:t>
              </a:r>
            </a:p>
            <a:p>
              <a:pPr defTabSz="914446"/>
              <a:endParaRPr lang="en-US" sz="1600" dirty="0">
                <a:solidFill>
                  <a:srgbClr val="F2F2F5">
                    <a:lumMod val="10000"/>
                  </a:srgbClr>
                </a:solidFill>
                <a:latin typeface="Roboto"/>
              </a:endParaRPr>
            </a:p>
            <a:p>
              <a:pPr defTabSz="914446"/>
              <a:r>
                <a:rPr lang="en-US" sz="1600" dirty="0" err="1">
                  <a:solidFill>
                    <a:srgbClr val="F2F2F5">
                      <a:lumMod val="10000"/>
                    </a:srgbClr>
                  </a:solidFill>
                  <a:latin typeface="Roboto"/>
                </a:rPr>
                <a:t>saveUser</a:t>
              </a:r>
              <a:r>
                <a:rPr lang="en-US" sz="1600" dirty="0">
                  <a:solidFill>
                    <a:srgbClr val="F2F2F5">
                      <a:lumMod val="10000"/>
                    </a:srgbClr>
                  </a:solidFill>
                  <a:latin typeface="Roboto"/>
                </a:rPr>
                <a:t> = () =&gt; {console.log(‘save’)};</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validate()</a:t>
              </a:r>
            </a:p>
            <a:p>
              <a:pPr defTabSz="914446"/>
              <a:r>
                <a:rPr lang="en-US" sz="1600" dirty="0" err="1">
                  <a:solidFill>
                    <a:srgbClr val="F2F2F5">
                      <a:lumMod val="10000"/>
                    </a:srgbClr>
                  </a:solidFill>
                  <a:latin typeface="Roboto"/>
                </a:rPr>
                <a:t>saveUser</a:t>
              </a:r>
              <a:r>
                <a:rPr lang="en-US" sz="1600" dirty="0">
                  <a:solidFill>
                    <a:srgbClr val="F2F2F5">
                      <a:lumMod val="10000"/>
                    </a:srgbClr>
                  </a:solidFill>
                  <a:latin typeface="Roboto"/>
                </a:rPr>
                <a:t>()</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console.log(‘end’)</a:t>
              </a:r>
            </a:p>
          </p:txBody>
        </p:sp>
        <p:sp>
          <p:nvSpPr>
            <p:cNvPr id="26" name="Flowchart: Process 25">
              <a:extLst>
                <a:ext uri="{FF2B5EF4-FFF2-40B4-BE49-F238E27FC236}">
                  <a16:creationId xmlns:a16="http://schemas.microsoft.com/office/drawing/2014/main" id="{E64855D8-4DB8-413D-BEB9-DD8428F040F4}"/>
                </a:ext>
              </a:extLst>
            </p:cNvPr>
            <p:cNvSpPr/>
            <p:nvPr/>
          </p:nvSpPr>
          <p:spPr>
            <a:xfrm>
              <a:off x="2313433" y="2705100"/>
              <a:ext cx="4011168" cy="609991"/>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Code</a:t>
              </a:r>
              <a:endParaRPr lang="uk-UA" sz="2400" dirty="0">
                <a:solidFill>
                  <a:srgbClr val="F2F2F5"/>
                </a:solidFill>
                <a:latin typeface="+mj-lt"/>
              </a:endParaRPr>
            </a:p>
          </p:txBody>
        </p:sp>
      </p:grpSp>
      <p:grpSp>
        <p:nvGrpSpPr>
          <p:cNvPr id="27" name="Group 26" descr=" 27">
            <a:extLst>
              <a:ext uri="{FF2B5EF4-FFF2-40B4-BE49-F238E27FC236}">
                <a16:creationId xmlns:a16="http://schemas.microsoft.com/office/drawing/2014/main" id="{A32B3CFC-4C6C-4837-9788-40FAD4D242EF}"/>
              </a:ext>
            </a:extLst>
          </p:cNvPr>
          <p:cNvGrpSpPr/>
          <p:nvPr/>
        </p:nvGrpSpPr>
        <p:grpSpPr>
          <a:xfrm>
            <a:off x="262894" y="4746511"/>
            <a:ext cx="4193884" cy="1748155"/>
            <a:chOff x="2313433" y="2705100"/>
            <a:chExt cx="4017560" cy="5620512"/>
          </a:xfrm>
        </p:grpSpPr>
        <p:sp>
          <p:nvSpPr>
            <p:cNvPr id="28" name="Rectangle 27">
              <a:extLst>
                <a:ext uri="{FF2B5EF4-FFF2-40B4-BE49-F238E27FC236}">
                  <a16:creationId xmlns:a16="http://schemas.microsoft.com/office/drawing/2014/main" id="{19160FAD-45B3-45DE-A936-F42782D89400}"/>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0" name="Flowchart: Process 29">
              <a:extLst>
                <a:ext uri="{FF2B5EF4-FFF2-40B4-BE49-F238E27FC236}">
                  <a16:creationId xmlns:a16="http://schemas.microsoft.com/office/drawing/2014/main" id="{EC16FE11-CED5-4D80-89DA-C6A1885D0B30}"/>
                </a:ext>
              </a:extLst>
            </p:cNvPr>
            <p:cNvSpPr/>
            <p:nvPr/>
          </p:nvSpPr>
          <p:spPr>
            <a:xfrm>
              <a:off x="2313433" y="2705100"/>
              <a:ext cx="4011168" cy="733678"/>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Console</a:t>
              </a:r>
              <a:endParaRPr lang="uk-UA" sz="2400" dirty="0">
                <a:solidFill>
                  <a:srgbClr val="F2F2F5"/>
                </a:solidFill>
                <a:latin typeface="+mj-lt"/>
              </a:endParaRPr>
            </a:p>
          </p:txBody>
        </p:sp>
      </p:grpSp>
      <p:grpSp>
        <p:nvGrpSpPr>
          <p:cNvPr id="31" name="Group 30" descr=" 31">
            <a:extLst>
              <a:ext uri="{FF2B5EF4-FFF2-40B4-BE49-F238E27FC236}">
                <a16:creationId xmlns:a16="http://schemas.microsoft.com/office/drawing/2014/main" id="{8172EC10-6ED4-4EBE-8284-D842729AEFFE}"/>
              </a:ext>
            </a:extLst>
          </p:cNvPr>
          <p:cNvGrpSpPr/>
          <p:nvPr/>
        </p:nvGrpSpPr>
        <p:grpSpPr>
          <a:xfrm>
            <a:off x="4938085" y="224329"/>
            <a:ext cx="3082969" cy="3747008"/>
            <a:chOff x="2313433" y="2705100"/>
            <a:chExt cx="4017560" cy="5620512"/>
          </a:xfrm>
        </p:grpSpPr>
        <p:sp>
          <p:nvSpPr>
            <p:cNvPr id="32" name="Rectangle 31">
              <a:extLst>
                <a:ext uri="{FF2B5EF4-FFF2-40B4-BE49-F238E27FC236}">
                  <a16:creationId xmlns:a16="http://schemas.microsoft.com/office/drawing/2014/main" id="{E30A0C2D-D743-4458-BD9B-C9F5DB3BA713}"/>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3" name="TextBox 32">
              <a:extLst>
                <a:ext uri="{FF2B5EF4-FFF2-40B4-BE49-F238E27FC236}">
                  <a16:creationId xmlns:a16="http://schemas.microsoft.com/office/drawing/2014/main" id="{F035481E-63BF-4FF5-B88C-C7A05090D753}"/>
                </a:ext>
              </a:extLst>
            </p:cNvPr>
            <p:cNvSpPr txBox="1"/>
            <p:nvPr/>
          </p:nvSpPr>
          <p:spPr>
            <a:xfrm>
              <a:off x="2326217" y="4388577"/>
              <a:ext cx="3998384" cy="877163"/>
            </a:xfrm>
            <a:prstGeom prst="rect">
              <a:avLst/>
            </a:prstGeom>
            <a:noFill/>
          </p:spPr>
          <p:txBody>
            <a:bodyPr wrap="square" rtlCol="0">
              <a:spAutoFit/>
            </a:bodyPr>
            <a:lstStyle/>
            <a:p>
              <a:pPr defTabSz="914446"/>
              <a:endParaRPr lang="en-US" sz="1600" dirty="0">
                <a:solidFill>
                  <a:srgbClr val="F2F2F5">
                    <a:lumMod val="10000"/>
                  </a:srgbClr>
                </a:solidFill>
                <a:latin typeface="Roboto"/>
              </a:endParaRPr>
            </a:p>
            <a:p>
              <a:pPr defTabSz="914446"/>
              <a:endParaRPr lang="en-US" sz="1600" dirty="0">
                <a:solidFill>
                  <a:srgbClr val="F2F2F5">
                    <a:lumMod val="10000"/>
                  </a:srgbClr>
                </a:solidFill>
                <a:latin typeface="Roboto"/>
              </a:endParaRPr>
            </a:p>
          </p:txBody>
        </p:sp>
        <p:sp>
          <p:nvSpPr>
            <p:cNvPr id="34" name="Flowchart: Process 33">
              <a:extLst>
                <a:ext uri="{FF2B5EF4-FFF2-40B4-BE49-F238E27FC236}">
                  <a16:creationId xmlns:a16="http://schemas.microsoft.com/office/drawing/2014/main" id="{AB2EC16B-9FE2-4CCF-9593-7D74E7EF5965}"/>
                </a:ext>
              </a:extLst>
            </p:cNvPr>
            <p:cNvSpPr/>
            <p:nvPr/>
          </p:nvSpPr>
          <p:spPr>
            <a:xfrm>
              <a:off x="2313433" y="2705100"/>
              <a:ext cx="4011168" cy="609991"/>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V8 Stack</a:t>
              </a:r>
              <a:endParaRPr lang="uk-UA" sz="2400" dirty="0">
                <a:solidFill>
                  <a:srgbClr val="F2F2F5"/>
                </a:solidFill>
                <a:latin typeface="+mj-lt"/>
              </a:endParaRPr>
            </a:p>
          </p:txBody>
        </p:sp>
      </p:grpSp>
      <p:grpSp>
        <p:nvGrpSpPr>
          <p:cNvPr id="35" name="Group 34" descr=" 35">
            <a:extLst>
              <a:ext uri="{FF2B5EF4-FFF2-40B4-BE49-F238E27FC236}">
                <a16:creationId xmlns:a16="http://schemas.microsoft.com/office/drawing/2014/main" id="{C04E7859-E697-43A1-A897-E5A5D3562B18}"/>
              </a:ext>
            </a:extLst>
          </p:cNvPr>
          <p:cNvGrpSpPr/>
          <p:nvPr/>
        </p:nvGrpSpPr>
        <p:grpSpPr>
          <a:xfrm>
            <a:off x="8687033" y="224328"/>
            <a:ext cx="3082969" cy="3766418"/>
            <a:chOff x="2313433" y="2705100"/>
            <a:chExt cx="4017560" cy="5620512"/>
          </a:xfrm>
        </p:grpSpPr>
        <p:sp>
          <p:nvSpPr>
            <p:cNvPr id="36" name="Rectangle 35">
              <a:extLst>
                <a:ext uri="{FF2B5EF4-FFF2-40B4-BE49-F238E27FC236}">
                  <a16:creationId xmlns:a16="http://schemas.microsoft.com/office/drawing/2014/main" id="{CBC67710-A50A-43A2-A9D7-4F4C783A1387}"/>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7" name="TextBox 36">
              <a:extLst>
                <a:ext uri="{FF2B5EF4-FFF2-40B4-BE49-F238E27FC236}">
                  <a16:creationId xmlns:a16="http://schemas.microsoft.com/office/drawing/2014/main" id="{3D34E92E-2866-4581-9577-79DE40F16830}"/>
                </a:ext>
              </a:extLst>
            </p:cNvPr>
            <p:cNvSpPr txBox="1"/>
            <p:nvPr/>
          </p:nvSpPr>
          <p:spPr>
            <a:xfrm>
              <a:off x="2326217" y="4388577"/>
              <a:ext cx="3998384" cy="872642"/>
            </a:xfrm>
            <a:prstGeom prst="rect">
              <a:avLst/>
            </a:prstGeom>
            <a:noFill/>
          </p:spPr>
          <p:txBody>
            <a:bodyPr wrap="square" rtlCol="0">
              <a:spAutoFit/>
            </a:bodyPr>
            <a:lstStyle/>
            <a:p>
              <a:pPr defTabSz="914446"/>
              <a:endParaRPr lang="en-US" sz="1600" dirty="0">
                <a:solidFill>
                  <a:srgbClr val="F2F2F5">
                    <a:lumMod val="10000"/>
                  </a:srgbClr>
                </a:solidFill>
                <a:latin typeface="Roboto"/>
              </a:endParaRPr>
            </a:p>
            <a:p>
              <a:pPr defTabSz="914446"/>
              <a:endParaRPr lang="en-US" sz="1600" dirty="0">
                <a:solidFill>
                  <a:srgbClr val="F2F2F5">
                    <a:lumMod val="10000"/>
                  </a:srgbClr>
                </a:solidFill>
                <a:latin typeface="Roboto"/>
              </a:endParaRPr>
            </a:p>
          </p:txBody>
        </p:sp>
        <p:sp>
          <p:nvSpPr>
            <p:cNvPr id="38" name="Flowchart: Process 37">
              <a:extLst>
                <a:ext uri="{FF2B5EF4-FFF2-40B4-BE49-F238E27FC236}">
                  <a16:creationId xmlns:a16="http://schemas.microsoft.com/office/drawing/2014/main" id="{D8A5B495-1BF8-4FC6-9550-B415498E68E4}"/>
                </a:ext>
              </a:extLst>
            </p:cNvPr>
            <p:cNvSpPr/>
            <p:nvPr/>
          </p:nvSpPr>
          <p:spPr>
            <a:xfrm>
              <a:off x="2313433" y="2705100"/>
              <a:ext cx="4011168" cy="609990"/>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err="1">
                  <a:solidFill>
                    <a:srgbClr val="F2F2F5"/>
                  </a:solidFill>
                  <a:latin typeface="Roboto Condensed"/>
                </a:rPr>
                <a:t>Async</a:t>
              </a:r>
              <a:r>
                <a:rPr lang="en-US" sz="2400" dirty="0">
                  <a:solidFill>
                    <a:srgbClr val="F2F2F5"/>
                  </a:solidFill>
                  <a:latin typeface="Roboto Condensed"/>
                </a:rPr>
                <a:t> API</a:t>
              </a:r>
              <a:endParaRPr lang="uk-UA" sz="2400" dirty="0">
                <a:solidFill>
                  <a:srgbClr val="F2F2F5"/>
                </a:solidFill>
                <a:latin typeface="+mj-lt"/>
              </a:endParaRPr>
            </a:p>
          </p:txBody>
        </p:sp>
      </p:grpSp>
      <p:grpSp>
        <p:nvGrpSpPr>
          <p:cNvPr id="39" name="Group 38" descr=" 39">
            <a:extLst>
              <a:ext uri="{FF2B5EF4-FFF2-40B4-BE49-F238E27FC236}">
                <a16:creationId xmlns:a16="http://schemas.microsoft.com/office/drawing/2014/main" id="{37F654DE-43D8-4FA0-9534-01D16C5DE3D0}"/>
              </a:ext>
            </a:extLst>
          </p:cNvPr>
          <p:cNvGrpSpPr/>
          <p:nvPr/>
        </p:nvGrpSpPr>
        <p:grpSpPr>
          <a:xfrm>
            <a:off x="4938085" y="4746511"/>
            <a:ext cx="6827011" cy="1746202"/>
            <a:chOff x="2313433" y="2705100"/>
            <a:chExt cx="4017560" cy="5620512"/>
          </a:xfrm>
        </p:grpSpPr>
        <p:sp>
          <p:nvSpPr>
            <p:cNvPr id="40" name="Rectangle 39">
              <a:extLst>
                <a:ext uri="{FF2B5EF4-FFF2-40B4-BE49-F238E27FC236}">
                  <a16:creationId xmlns:a16="http://schemas.microsoft.com/office/drawing/2014/main" id="{7BE79972-F0C0-4A2E-9829-812FE00085C9}"/>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42" name="Flowchart: Process 41">
              <a:extLst>
                <a:ext uri="{FF2B5EF4-FFF2-40B4-BE49-F238E27FC236}">
                  <a16:creationId xmlns:a16="http://schemas.microsoft.com/office/drawing/2014/main" id="{B4E3E96A-AE87-412E-B7DB-E43DEC38A292}"/>
                </a:ext>
              </a:extLst>
            </p:cNvPr>
            <p:cNvSpPr/>
            <p:nvPr/>
          </p:nvSpPr>
          <p:spPr>
            <a:xfrm>
              <a:off x="2313433" y="2705100"/>
              <a:ext cx="4011168" cy="733678"/>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Task Queue</a:t>
              </a:r>
              <a:endParaRPr lang="uk-UA" sz="2400" dirty="0">
                <a:solidFill>
                  <a:srgbClr val="F2F2F5"/>
                </a:solidFill>
                <a:latin typeface="+mj-lt"/>
              </a:endParaRPr>
            </a:p>
          </p:txBody>
        </p:sp>
      </p:grpSp>
      <p:sp>
        <p:nvSpPr>
          <p:cNvPr id="5" name="Rectangle 4" descr=" 5">
            <a:extLst>
              <a:ext uri="{FF2B5EF4-FFF2-40B4-BE49-F238E27FC236}">
                <a16:creationId xmlns:a16="http://schemas.microsoft.com/office/drawing/2014/main" id="{D10A7B54-C253-42D6-87F0-3A12FBEC6E90}"/>
              </a:ext>
            </a:extLst>
          </p:cNvPr>
          <p:cNvSpPr/>
          <p:nvPr/>
        </p:nvSpPr>
        <p:spPr>
          <a:xfrm>
            <a:off x="5796547"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3" name="Rectangle 42" descr=" 43">
            <a:extLst>
              <a:ext uri="{FF2B5EF4-FFF2-40B4-BE49-F238E27FC236}">
                <a16:creationId xmlns:a16="http://schemas.microsoft.com/office/drawing/2014/main" id="{691268F4-AB16-4A0C-A8E4-2EF35EB0657B}"/>
              </a:ext>
            </a:extLst>
          </p:cNvPr>
          <p:cNvSpPr/>
          <p:nvPr/>
        </p:nvSpPr>
        <p:spPr>
          <a:xfrm>
            <a:off x="7129972"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4" name="Rectangle 43" descr=" 44">
            <a:extLst>
              <a:ext uri="{FF2B5EF4-FFF2-40B4-BE49-F238E27FC236}">
                <a16:creationId xmlns:a16="http://schemas.microsoft.com/office/drawing/2014/main" id="{8FB8A5F1-B612-4A15-8BFD-22B6B380597E}"/>
              </a:ext>
            </a:extLst>
          </p:cNvPr>
          <p:cNvSpPr/>
          <p:nvPr/>
        </p:nvSpPr>
        <p:spPr>
          <a:xfrm>
            <a:off x="8463397"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5" name="Rectangle 44" descr=" 45">
            <a:extLst>
              <a:ext uri="{FF2B5EF4-FFF2-40B4-BE49-F238E27FC236}">
                <a16:creationId xmlns:a16="http://schemas.microsoft.com/office/drawing/2014/main" id="{641BBF46-BBAA-48AD-87D7-8DB08CF26673}"/>
              </a:ext>
            </a:extLst>
          </p:cNvPr>
          <p:cNvSpPr/>
          <p:nvPr/>
        </p:nvSpPr>
        <p:spPr>
          <a:xfrm>
            <a:off x="9796821"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6" name="TextBox 5" descr=" 6">
            <a:extLst>
              <a:ext uri="{FF2B5EF4-FFF2-40B4-BE49-F238E27FC236}">
                <a16:creationId xmlns:a16="http://schemas.microsoft.com/office/drawing/2014/main" id="{B1E36D65-4768-41B5-BD0C-6EF6CFCEFB78}"/>
              </a:ext>
            </a:extLst>
          </p:cNvPr>
          <p:cNvSpPr txBox="1"/>
          <p:nvPr/>
        </p:nvSpPr>
        <p:spPr>
          <a:xfrm>
            <a:off x="6000481" y="5257063"/>
            <a:ext cx="713657" cy="338554"/>
          </a:xfrm>
          <a:prstGeom prst="rect">
            <a:avLst/>
          </a:prstGeom>
          <a:noFill/>
        </p:spPr>
        <p:txBody>
          <a:bodyPr wrap="none" rtlCol="0">
            <a:spAutoFit/>
          </a:bodyPr>
          <a:lstStyle/>
          <a:p>
            <a:pPr defTabSz="914446"/>
            <a:r>
              <a:rPr lang="en-US" sz="1600" dirty="0">
                <a:solidFill>
                  <a:srgbClr val="0A091B"/>
                </a:solidFill>
                <a:latin typeface="Roboto"/>
              </a:rPr>
              <a:t>Timer</a:t>
            </a:r>
          </a:p>
        </p:txBody>
      </p:sp>
      <p:sp>
        <p:nvSpPr>
          <p:cNvPr id="46" name="TextBox 45" descr=" 46">
            <a:extLst>
              <a:ext uri="{FF2B5EF4-FFF2-40B4-BE49-F238E27FC236}">
                <a16:creationId xmlns:a16="http://schemas.microsoft.com/office/drawing/2014/main" id="{73A4A470-9BCF-4A7C-ABAC-FB956E03C35A}"/>
              </a:ext>
            </a:extLst>
          </p:cNvPr>
          <p:cNvSpPr txBox="1"/>
          <p:nvPr/>
        </p:nvSpPr>
        <p:spPr>
          <a:xfrm>
            <a:off x="7215753" y="5257062"/>
            <a:ext cx="950901" cy="338554"/>
          </a:xfrm>
          <a:prstGeom prst="rect">
            <a:avLst/>
          </a:prstGeom>
          <a:noFill/>
        </p:spPr>
        <p:txBody>
          <a:bodyPr wrap="none" rtlCol="0">
            <a:spAutoFit/>
          </a:bodyPr>
          <a:lstStyle/>
          <a:p>
            <a:pPr defTabSz="914446"/>
            <a:r>
              <a:rPr lang="en-US" sz="1600" dirty="0">
                <a:solidFill>
                  <a:srgbClr val="0A091B"/>
                </a:solidFill>
                <a:latin typeface="Roboto"/>
              </a:rPr>
              <a:t>Network</a:t>
            </a:r>
          </a:p>
        </p:txBody>
      </p:sp>
      <p:sp>
        <p:nvSpPr>
          <p:cNvPr id="47" name="TextBox 46" descr=" 47">
            <a:extLst>
              <a:ext uri="{FF2B5EF4-FFF2-40B4-BE49-F238E27FC236}">
                <a16:creationId xmlns:a16="http://schemas.microsoft.com/office/drawing/2014/main" id="{7E579C27-107F-4525-86DC-0F40D2A7B5F0}"/>
              </a:ext>
            </a:extLst>
          </p:cNvPr>
          <p:cNvSpPr txBox="1"/>
          <p:nvPr/>
        </p:nvSpPr>
        <p:spPr>
          <a:xfrm>
            <a:off x="8469031" y="5257062"/>
            <a:ext cx="1162498" cy="338554"/>
          </a:xfrm>
          <a:prstGeom prst="rect">
            <a:avLst/>
          </a:prstGeom>
          <a:noFill/>
        </p:spPr>
        <p:txBody>
          <a:bodyPr wrap="none" rtlCol="0">
            <a:spAutoFit/>
          </a:bodyPr>
          <a:lstStyle/>
          <a:p>
            <a:pPr defTabSz="914446"/>
            <a:r>
              <a:rPr lang="en-US" sz="1600" dirty="0">
                <a:solidFill>
                  <a:srgbClr val="0A091B"/>
                </a:solidFill>
                <a:latin typeface="Roboto"/>
              </a:rPr>
              <a:t>Immediate</a:t>
            </a:r>
          </a:p>
        </p:txBody>
      </p:sp>
      <p:sp>
        <p:nvSpPr>
          <p:cNvPr id="55" name="Rectangle 54" descr=" 55">
            <a:extLst>
              <a:ext uri="{FF2B5EF4-FFF2-40B4-BE49-F238E27FC236}">
                <a16:creationId xmlns:a16="http://schemas.microsoft.com/office/drawing/2014/main" id="{AFD51D9E-278D-49F5-857E-DE3268E42387}"/>
              </a:ext>
            </a:extLst>
          </p:cNvPr>
          <p:cNvSpPr/>
          <p:nvPr/>
        </p:nvSpPr>
        <p:spPr>
          <a:xfrm>
            <a:off x="5047916" y="3429000"/>
            <a:ext cx="2855495" cy="37260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867" dirty="0">
                <a:solidFill>
                  <a:srgbClr val="0A091B"/>
                </a:solidFill>
                <a:latin typeface="Roboto"/>
              </a:rPr>
              <a:t>Main</a:t>
            </a:r>
          </a:p>
        </p:txBody>
      </p:sp>
    </p:spTree>
    <p:extLst>
      <p:ext uri="{BB962C8B-B14F-4D97-AF65-F5344CB8AC3E}">
        <p14:creationId xmlns:p14="http://schemas.microsoft.com/office/powerpoint/2010/main" val="844288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descr=" 22">
            <a:extLst>
              <a:ext uri="{FF2B5EF4-FFF2-40B4-BE49-F238E27FC236}">
                <a16:creationId xmlns:a16="http://schemas.microsoft.com/office/drawing/2014/main" id="{58BDB30D-5BBC-4996-B604-437F3066896B}"/>
              </a:ext>
            </a:extLst>
          </p:cNvPr>
          <p:cNvGrpSpPr/>
          <p:nvPr/>
        </p:nvGrpSpPr>
        <p:grpSpPr>
          <a:xfrm>
            <a:off x="248444" y="224328"/>
            <a:ext cx="4200567" cy="3843597"/>
            <a:chOff x="2313433" y="2705100"/>
            <a:chExt cx="4017560" cy="5620512"/>
          </a:xfrm>
        </p:grpSpPr>
        <p:sp>
          <p:nvSpPr>
            <p:cNvPr id="23" name="Rectangle 22">
              <a:extLst>
                <a:ext uri="{FF2B5EF4-FFF2-40B4-BE49-F238E27FC236}">
                  <a16:creationId xmlns:a16="http://schemas.microsoft.com/office/drawing/2014/main" id="{E48093D3-7570-4200-B8D0-951C6F7EA08C}"/>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24" name="TextBox 23">
              <a:extLst>
                <a:ext uri="{FF2B5EF4-FFF2-40B4-BE49-F238E27FC236}">
                  <a16:creationId xmlns:a16="http://schemas.microsoft.com/office/drawing/2014/main" id="{ABB7839A-2DA7-4820-9317-9750B9A71B23}"/>
                </a:ext>
              </a:extLst>
            </p:cNvPr>
            <p:cNvSpPr txBox="1"/>
            <p:nvPr/>
          </p:nvSpPr>
          <p:spPr>
            <a:xfrm>
              <a:off x="2326217" y="4388577"/>
              <a:ext cx="3998384" cy="3735525"/>
            </a:xfrm>
            <a:prstGeom prst="rect">
              <a:avLst/>
            </a:prstGeom>
            <a:noFill/>
          </p:spPr>
          <p:txBody>
            <a:bodyPr wrap="square" rtlCol="0">
              <a:spAutoFit/>
            </a:bodyPr>
            <a:lstStyle/>
            <a:p>
              <a:pPr defTabSz="914446"/>
              <a:r>
                <a:rPr lang="en-US" sz="1600" dirty="0">
                  <a:solidFill>
                    <a:srgbClr val="F2F2F5">
                      <a:lumMod val="10000"/>
                    </a:srgbClr>
                  </a:solidFill>
                  <a:latin typeface="Roboto"/>
                </a:rPr>
                <a:t>console.log(‘starting’)</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validate = () =&gt; {console.log(‘validate’)};</a:t>
              </a:r>
            </a:p>
            <a:p>
              <a:pPr defTabSz="914446"/>
              <a:endParaRPr lang="en-US" sz="1600" dirty="0">
                <a:solidFill>
                  <a:srgbClr val="F2F2F5">
                    <a:lumMod val="10000"/>
                  </a:srgbClr>
                </a:solidFill>
                <a:latin typeface="Roboto"/>
              </a:endParaRPr>
            </a:p>
            <a:p>
              <a:pPr defTabSz="914446"/>
              <a:r>
                <a:rPr lang="en-US" sz="1600" dirty="0" err="1">
                  <a:solidFill>
                    <a:srgbClr val="F2F2F5">
                      <a:lumMod val="10000"/>
                    </a:srgbClr>
                  </a:solidFill>
                  <a:latin typeface="Roboto"/>
                </a:rPr>
                <a:t>saveUser</a:t>
              </a:r>
              <a:r>
                <a:rPr lang="en-US" sz="1600" dirty="0">
                  <a:solidFill>
                    <a:srgbClr val="F2F2F5">
                      <a:lumMod val="10000"/>
                    </a:srgbClr>
                  </a:solidFill>
                  <a:latin typeface="Roboto"/>
                </a:rPr>
                <a:t> = () =&gt; {console.log(‘save’)};</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validate()</a:t>
              </a:r>
            </a:p>
            <a:p>
              <a:pPr defTabSz="914446"/>
              <a:r>
                <a:rPr lang="en-US" sz="1600" dirty="0" err="1">
                  <a:solidFill>
                    <a:srgbClr val="F2F2F5">
                      <a:lumMod val="10000"/>
                    </a:srgbClr>
                  </a:solidFill>
                  <a:latin typeface="Roboto"/>
                </a:rPr>
                <a:t>saveUser</a:t>
              </a:r>
              <a:r>
                <a:rPr lang="en-US" sz="1600" dirty="0">
                  <a:solidFill>
                    <a:srgbClr val="F2F2F5">
                      <a:lumMod val="10000"/>
                    </a:srgbClr>
                  </a:solidFill>
                  <a:latin typeface="Roboto"/>
                </a:rPr>
                <a:t>()</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console.log(‘end’)</a:t>
              </a:r>
            </a:p>
          </p:txBody>
        </p:sp>
        <p:sp>
          <p:nvSpPr>
            <p:cNvPr id="26" name="Flowchart: Process 25">
              <a:extLst>
                <a:ext uri="{FF2B5EF4-FFF2-40B4-BE49-F238E27FC236}">
                  <a16:creationId xmlns:a16="http://schemas.microsoft.com/office/drawing/2014/main" id="{E64855D8-4DB8-413D-BEB9-DD8428F040F4}"/>
                </a:ext>
              </a:extLst>
            </p:cNvPr>
            <p:cNvSpPr/>
            <p:nvPr/>
          </p:nvSpPr>
          <p:spPr>
            <a:xfrm>
              <a:off x="2313433" y="2705100"/>
              <a:ext cx="4011168" cy="609991"/>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Code</a:t>
              </a:r>
              <a:endParaRPr lang="uk-UA" sz="2400" dirty="0">
                <a:solidFill>
                  <a:srgbClr val="F2F2F5"/>
                </a:solidFill>
                <a:latin typeface="+mj-lt"/>
              </a:endParaRPr>
            </a:p>
          </p:txBody>
        </p:sp>
      </p:grpSp>
      <p:grpSp>
        <p:nvGrpSpPr>
          <p:cNvPr id="27" name="Group 26" descr=" 27">
            <a:extLst>
              <a:ext uri="{FF2B5EF4-FFF2-40B4-BE49-F238E27FC236}">
                <a16:creationId xmlns:a16="http://schemas.microsoft.com/office/drawing/2014/main" id="{A32B3CFC-4C6C-4837-9788-40FAD4D242EF}"/>
              </a:ext>
            </a:extLst>
          </p:cNvPr>
          <p:cNvGrpSpPr/>
          <p:nvPr/>
        </p:nvGrpSpPr>
        <p:grpSpPr>
          <a:xfrm>
            <a:off x="262894" y="4746511"/>
            <a:ext cx="4193884" cy="1748155"/>
            <a:chOff x="2313433" y="2705100"/>
            <a:chExt cx="4017560" cy="5620512"/>
          </a:xfrm>
        </p:grpSpPr>
        <p:sp>
          <p:nvSpPr>
            <p:cNvPr id="28" name="Rectangle 27">
              <a:extLst>
                <a:ext uri="{FF2B5EF4-FFF2-40B4-BE49-F238E27FC236}">
                  <a16:creationId xmlns:a16="http://schemas.microsoft.com/office/drawing/2014/main" id="{19160FAD-45B3-45DE-A936-F42782D89400}"/>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0" name="Flowchart: Process 29">
              <a:extLst>
                <a:ext uri="{FF2B5EF4-FFF2-40B4-BE49-F238E27FC236}">
                  <a16:creationId xmlns:a16="http://schemas.microsoft.com/office/drawing/2014/main" id="{EC16FE11-CED5-4D80-89DA-C6A1885D0B30}"/>
                </a:ext>
              </a:extLst>
            </p:cNvPr>
            <p:cNvSpPr/>
            <p:nvPr/>
          </p:nvSpPr>
          <p:spPr>
            <a:xfrm>
              <a:off x="2313433" y="2705100"/>
              <a:ext cx="4011168" cy="733678"/>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Console</a:t>
              </a:r>
              <a:endParaRPr lang="uk-UA" sz="2400" dirty="0">
                <a:solidFill>
                  <a:srgbClr val="F2F2F5"/>
                </a:solidFill>
                <a:latin typeface="+mj-lt"/>
              </a:endParaRPr>
            </a:p>
          </p:txBody>
        </p:sp>
      </p:grpSp>
      <p:grpSp>
        <p:nvGrpSpPr>
          <p:cNvPr id="31" name="Group 30" descr=" 31">
            <a:extLst>
              <a:ext uri="{FF2B5EF4-FFF2-40B4-BE49-F238E27FC236}">
                <a16:creationId xmlns:a16="http://schemas.microsoft.com/office/drawing/2014/main" id="{8172EC10-6ED4-4EBE-8284-D842729AEFFE}"/>
              </a:ext>
            </a:extLst>
          </p:cNvPr>
          <p:cNvGrpSpPr/>
          <p:nvPr/>
        </p:nvGrpSpPr>
        <p:grpSpPr>
          <a:xfrm>
            <a:off x="4938085" y="224329"/>
            <a:ext cx="3082969" cy="3747008"/>
            <a:chOff x="2313433" y="2705100"/>
            <a:chExt cx="4017560" cy="5620512"/>
          </a:xfrm>
        </p:grpSpPr>
        <p:sp>
          <p:nvSpPr>
            <p:cNvPr id="32" name="Rectangle 31">
              <a:extLst>
                <a:ext uri="{FF2B5EF4-FFF2-40B4-BE49-F238E27FC236}">
                  <a16:creationId xmlns:a16="http://schemas.microsoft.com/office/drawing/2014/main" id="{E30A0C2D-D743-4458-BD9B-C9F5DB3BA713}"/>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3" name="TextBox 32">
              <a:extLst>
                <a:ext uri="{FF2B5EF4-FFF2-40B4-BE49-F238E27FC236}">
                  <a16:creationId xmlns:a16="http://schemas.microsoft.com/office/drawing/2014/main" id="{F035481E-63BF-4FF5-B88C-C7A05090D753}"/>
                </a:ext>
              </a:extLst>
            </p:cNvPr>
            <p:cNvSpPr txBox="1"/>
            <p:nvPr/>
          </p:nvSpPr>
          <p:spPr>
            <a:xfrm>
              <a:off x="2326217" y="4388577"/>
              <a:ext cx="3998384" cy="877163"/>
            </a:xfrm>
            <a:prstGeom prst="rect">
              <a:avLst/>
            </a:prstGeom>
            <a:noFill/>
          </p:spPr>
          <p:txBody>
            <a:bodyPr wrap="square" rtlCol="0">
              <a:spAutoFit/>
            </a:bodyPr>
            <a:lstStyle/>
            <a:p>
              <a:pPr defTabSz="914446"/>
              <a:endParaRPr lang="en-US" sz="1600" dirty="0">
                <a:solidFill>
                  <a:srgbClr val="F2F2F5">
                    <a:lumMod val="10000"/>
                  </a:srgbClr>
                </a:solidFill>
                <a:latin typeface="Roboto"/>
              </a:endParaRPr>
            </a:p>
            <a:p>
              <a:pPr defTabSz="914446"/>
              <a:endParaRPr lang="en-US" sz="1600" dirty="0">
                <a:solidFill>
                  <a:srgbClr val="F2F2F5">
                    <a:lumMod val="10000"/>
                  </a:srgbClr>
                </a:solidFill>
                <a:latin typeface="Roboto"/>
              </a:endParaRPr>
            </a:p>
          </p:txBody>
        </p:sp>
        <p:sp>
          <p:nvSpPr>
            <p:cNvPr id="34" name="Flowchart: Process 33">
              <a:extLst>
                <a:ext uri="{FF2B5EF4-FFF2-40B4-BE49-F238E27FC236}">
                  <a16:creationId xmlns:a16="http://schemas.microsoft.com/office/drawing/2014/main" id="{AB2EC16B-9FE2-4CCF-9593-7D74E7EF5965}"/>
                </a:ext>
              </a:extLst>
            </p:cNvPr>
            <p:cNvSpPr/>
            <p:nvPr/>
          </p:nvSpPr>
          <p:spPr>
            <a:xfrm>
              <a:off x="2313433" y="2705100"/>
              <a:ext cx="4011168" cy="609991"/>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V8 Stack</a:t>
              </a:r>
              <a:endParaRPr lang="uk-UA" sz="2400" dirty="0">
                <a:solidFill>
                  <a:srgbClr val="F2F2F5"/>
                </a:solidFill>
                <a:latin typeface="+mj-lt"/>
              </a:endParaRPr>
            </a:p>
          </p:txBody>
        </p:sp>
      </p:grpSp>
      <p:grpSp>
        <p:nvGrpSpPr>
          <p:cNvPr id="35" name="Group 34" descr=" 35">
            <a:extLst>
              <a:ext uri="{FF2B5EF4-FFF2-40B4-BE49-F238E27FC236}">
                <a16:creationId xmlns:a16="http://schemas.microsoft.com/office/drawing/2014/main" id="{C04E7859-E697-43A1-A897-E5A5D3562B18}"/>
              </a:ext>
            </a:extLst>
          </p:cNvPr>
          <p:cNvGrpSpPr/>
          <p:nvPr/>
        </p:nvGrpSpPr>
        <p:grpSpPr>
          <a:xfrm>
            <a:off x="8687033" y="224328"/>
            <a:ext cx="3082969" cy="3766418"/>
            <a:chOff x="2313433" y="2705100"/>
            <a:chExt cx="4017560" cy="5620512"/>
          </a:xfrm>
        </p:grpSpPr>
        <p:sp>
          <p:nvSpPr>
            <p:cNvPr id="36" name="Rectangle 35">
              <a:extLst>
                <a:ext uri="{FF2B5EF4-FFF2-40B4-BE49-F238E27FC236}">
                  <a16:creationId xmlns:a16="http://schemas.microsoft.com/office/drawing/2014/main" id="{CBC67710-A50A-43A2-A9D7-4F4C783A1387}"/>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7" name="TextBox 36">
              <a:extLst>
                <a:ext uri="{FF2B5EF4-FFF2-40B4-BE49-F238E27FC236}">
                  <a16:creationId xmlns:a16="http://schemas.microsoft.com/office/drawing/2014/main" id="{3D34E92E-2866-4581-9577-79DE40F16830}"/>
                </a:ext>
              </a:extLst>
            </p:cNvPr>
            <p:cNvSpPr txBox="1"/>
            <p:nvPr/>
          </p:nvSpPr>
          <p:spPr>
            <a:xfrm>
              <a:off x="2326217" y="4388577"/>
              <a:ext cx="3998384" cy="872642"/>
            </a:xfrm>
            <a:prstGeom prst="rect">
              <a:avLst/>
            </a:prstGeom>
            <a:noFill/>
          </p:spPr>
          <p:txBody>
            <a:bodyPr wrap="square" rtlCol="0">
              <a:spAutoFit/>
            </a:bodyPr>
            <a:lstStyle/>
            <a:p>
              <a:pPr defTabSz="914446"/>
              <a:endParaRPr lang="en-US" sz="1600" dirty="0">
                <a:solidFill>
                  <a:srgbClr val="F2F2F5">
                    <a:lumMod val="10000"/>
                  </a:srgbClr>
                </a:solidFill>
                <a:latin typeface="Roboto"/>
              </a:endParaRPr>
            </a:p>
            <a:p>
              <a:pPr defTabSz="914446"/>
              <a:endParaRPr lang="en-US" sz="1600" dirty="0">
                <a:solidFill>
                  <a:srgbClr val="F2F2F5">
                    <a:lumMod val="10000"/>
                  </a:srgbClr>
                </a:solidFill>
                <a:latin typeface="Roboto"/>
              </a:endParaRPr>
            </a:p>
          </p:txBody>
        </p:sp>
        <p:sp>
          <p:nvSpPr>
            <p:cNvPr id="38" name="Flowchart: Process 37">
              <a:extLst>
                <a:ext uri="{FF2B5EF4-FFF2-40B4-BE49-F238E27FC236}">
                  <a16:creationId xmlns:a16="http://schemas.microsoft.com/office/drawing/2014/main" id="{D8A5B495-1BF8-4FC6-9550-B415498E68E4}"/>
                </a:ext>
              </a:extLst>
            </p:cNvPr>
            <p:cNvSpPr/>
            <p:nvPr/>
          </p:nvSpPr>
          <p:spPr>
            <a:xfrm>
              <a:off x="2313433" y="2705100"/>
              <a:ext cx="4011168" cy="609990"/>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err="1">
                  <a:solidFill>
                    <a:srgbClr val="F2F2F5"/>
                  </a:solidFill>
                  <a:latin typeface="Roboto Condensed"/>
                </a:rPr>
                <a:t>Async</a:t>
              </a:r>
              <a:r>
                <a:rPr lang="en-US" sz="2400" dirty="0">
                  <a:solidFill>
                    <a:srgbClr val="F2F2F5"/>
                  </a:solidFill>
                  <a:latin typeface="Roboto Condensed"/>
                </a:rPr>
                <a:t> API</a:t>
              </a:r>
              <a:endParaRPr lang="uk-UA" sz="2400" dirty="0">
                <a:solidFill>
                  <a:srgbClr val="F2F2F5"/>
                </a:solidFill>
                <a:latin typeface="+mj-lt"/>
              </a:endParaRPr>
            </a:p>
          </p:txBody>
        </p:sp>
      </p:grpSp>
      <p:grpSp>
        <p:nvGrpSpPr>
          <p:cNvPr id="39" name="Group 38" descr=" 39">
            <a:extLst>
              <a:ext uri="{FF2B5EF4-FFF2-40B4-BE49-F238E27FC236}">
                <a16:creationId xmlns:a16="http://schemas.microsoft.com/office/drawing/2014/main" id="{37F654DE-43D8-4FA0-9534-01D16C5DE3D0}"/>
              </a:ext>
            </a:extLst>
          </p:cNvPr>
          <p:cNvGrpSpPr/>
          <p:nvPr/>
        </p:nvGrpSpPr>
        <p:grpSpPr>
          <a:xfrm>
            <a:off x="4938085" y="4746511"/>
            <a:ext cx="6827011" cy="1746202"/>
            <a:chOff x="2313433" y="2705100"/>
            <a:chExt cx="4017560" cy="5620512"/>
          </a:xfrm>
        </p:grpSpPr>
        <p:sp>
          <p:nvSpPr>
            <p:cNvPr id="40" name="Rectangle 39">
              <a:extLst>
                <a:ext uri="{FF2B5EF4-FFF2-40B4-BE49-F238E27FC236}">
                  <a16:creationId xmlns:a16="http://schemas.microsoft.com/office/drawing/2014/main" id="{7BE79972-F0C0-4A2E-9829-812FE00085C9}"/>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42" name="Flowchart: Process 41">
              <a:extLst>
                <a:ext uri="{FF2B5EF4-FFF2-40B4-BE49-F238E27FC236}">
                  <a16:creationId xmlns:a16="http://schemas.microsoft.com/office/drawing/2014/main" id="{B4E3E96A-AE87-412E-B7DB-E43DEC38A292}"/>
                </a:ext>
              </a:extLst>
            </p:cNvPr>
            <p:cNvSpPr/>
            <p:nvPr/>
          </p:nvSpPr>
          <p:spPr>
            <a:xfrm>
              <a:off x="2313433" y="2705100"/>
              <a:ext cx="4011168" cy="733678"/>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Task Queue</a:t>
              </a:r>
              <a:endParaRPr lang="uk-UA" sz="2400" dirty="0">
                <a:solidFill>
                  <a:srgbClr val="F2F2F5"/>
                </a:solidFill>
                <a:latin typeface="+mj-lt"/>
              </a:endParaRPr>
            </a:p>
          </p:txBody>
        </p:sp>
      </p:grpSp>
      <p:sp>
        <p:nvSpPr>
          <p:cNvPr id="5" name="Rectangle 4" descr=" 5">
            <a:extLst>
              <a:ext uri="{FF2B5EF4-FFF2-40B4-BE49-F238E27FC236}">
                <a16:creationId xmlns:a16="http://schemas.microsoft.com/office/drawing/2014/main" id="{D10A7B54-C253-42D6-87F0-3A12FBEC6E90}"/>
              </a:ext>
            </a:extLst>
          </p:cNvPr>
          <p:cNvSpPr/>
          <p:nvPr/>
        </p:nvSpPr>
        <p:spPr>
          <a:xfrm>
            <a:off x="5796547"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3" name="Rectangle 42" descr=" 43">
            <a:extLst>
              <a:ext uri="{FF2B5EF4-FFF2-40B4-BE49-F238E27FC236}">
                <a16:creationId xmlns:a16="http://schemas.microsoft.com/office/drawing/2014/main" id="{691268F4-AB16-4A0C-A8E4-2EF35EB0657B}"/>
              </a:ext>
            </a:extLst>
          </p:cNvPr>
          <p:cNvSpPr/>
          <p:nvPr/>
        </p:nvSpPr>
        <p:spPr>
          <a:xfrm>
            <a:off x="7129972"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4" name="Rectangle 43" descr=" 44">
            <a:extLst>
              <a:ext uri="{FF2B5EF4-FFF2-40B4-BE49-F238E27FC236}">
                <a16:creationId xmlns:a16="http://schemas.microsoft.com/office/drawing/2014/main" id="{8FB8A5F1-B612-4A15-8BFD-22B6B380597E}"/>
              </a:ext>
            </a:extLst>
          </p:cNvPr>
          <p:cNvSpPr/>
          <p:nvPr/>
        </p:nvSpPr>
        <p:spPr>
          <a:xfrm>
            <a:off x="8463397"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5" name="Rectangle 44" descr=" 45">
            <a:extLst>
              <a:ext uri="{FF2B5EF4-FFF2-40B4-BE49-F238E27FC236}">
                <a16:creationId xmlns:a16="http://schemas.microsoft.com/office/drawing/2014/main" id="{641BBF46-BBAA-48AD-87D7-8DB08CF26673}"/>
              </a:ext>
            </a:extLst>
          </p:cNvPr>
          <p:cNvSpPr/>
          <p:nvPr/>
        </p:nvSpPr>
        <p:spPr>
          <a:xfrm>
            <a:off x="9796821"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6" name="TextBox 5" descr=" 6">
            <a:extLst>
              <a:ext uri="{FF2B5EF4-FFF2-40B4-BE49-F238E27FC236}">
                <a16:creationId xmlns:a16="http://schemas.microsoft.com/office/drawing/2014/main" id="{B1E36D65-4768-41B5-BD0C-6EF6CFCEFB78}"/>
              </a:ext>
            </a:extLst>
          </p:cNvPr>
          <p:cNvSpPr txBox="1"/>
          <p:nvPr/>
        </p:nvSpPr>
        <p:spPr>
          <a:xfrm>
            <a:off x="6000481" y="5257063"/>
            <a:ext cx="713657" cy="338554"/>
          </a:xfrm>
          <a:prstGeom prst="rect">
            <a:avLst/>
          </a:prstGeom>
          <a:noFill/>
        </p:spPr>
        <p:txBody>
          <a:bodyPr wrap="none" rtlCol="0">
            <a:spAutoFit/>
          </a:bodyPr>
          <a:lstStyle/>
          <a:p>
            <a:pPr defTabSz="914446"/>
            <a:r>
              <a:rPr lang="en-US" sz="1600" dirty="0">
                <a:solidFill>
                  <a:srgbClr val="0A091B"/>
                </a:solidFill>
                <a:latin typeface="Roboto"/>
              </a:rPr>
              <a:t>Timer</a:t>
            </a:r>
          </a:p>
        </p:txBody>
      </p:sp>
      <p:sp>
        <p:nvSpPr>
          <p:cNvPr id="46" name="TextBox 45" descr=" 46">
            <a:extLst>
              <a:ext uri="{FF2B5EF4-FFF2-40B4-BE49-F238E27FC236}">
                <a16:creationId xmlns:a16="http://schemas.microsoft.com/office/drawing/2014/main" id="{73A4A470-9BCF-4A7C-ABAC-FB956E03C35A}"/>
              </a:ext>
            </a:extLst>
          </p:cNvPr>
          <p:cNvSpPr txBox="1"/>
          <p:nvPr/>
        </p:nvSpPr>
        <p:spPr>
          <a:xfrm>
            <a:off x="7215753" y="5257062"/>
            <a:ext cx="950901" cy="338554"/>
          </a:xfrm>
          <a:prstGeom prst="rect">
            <a:avLst/>
          </a:prstGeom>
          <a:noFill/>
        </p:spPr>
        <p:txBody>
          <a:bodyPr wrap="none" rtlCol="0">
            <a:spAutoFit/>
          </a:bodyPr>
          <a:lstStyle/>
          <a:p>
            <a:pPr defTabSz="914446"/>
            <a:r>
              <a:rPr lang="en-US" sz="1600" dirty="0">
                <a:solidFill>
                  <a:srgbClr val="0A091B"/>
                </a:solidFill>
                <a:latin typeface="Roboto"/>
              </a:rPr>
              <a:t>Network</a:t>
            </a:r>
          </a:p>
        </p:txBody>
      </p:sp>
      <p:sp>
        <p:nvSpPr>
          <p:cNvPr id="47" name="TextBox 46" descr=" 47">
            <a:extLst>
              <a:ext uri="{FF2B5EF4-FFF2-40B4-BE49-F238E27FC236}">
                <a16:creationId xmlns:a16="http://schemas.microsoft.com/office/drawing/2014/main" id="{7E579C27-107F-4525-86DC-0F40D2A7B5F0}"/>
              </a:ext>
            </a:extLst>
          </p:cNvPr>
          <p:cNvSpPr txBox="1"/>
          <p:nvPr/>
        </p:nvSpPr>
        <p:spPr>
          <a:xfrm>
            <a:off x="8469031" y="5257062"/>
            <a:ext cx="1162498" cy="338554"/>
          </a:xfrm>
          <a:prstGeom prst="rect">
            <a:avLst/>
          </a:prstGeom>
          <a:noFill/>
        </p:spPr>
        <p:txBody>
          <a:bodyPr wrap="none" rtlCol="0">
            <a:spAutoFit/>
          </a:bodyPr>
          <a:lstStyle/>
          <a:p>
            <a:pPr defTabSz="914446"/>
            <a:r>
              <a:rPr lang="en-US" sz="1600" dirty="0">
                <a:solidFill>
                  <a:srgbClr val="0A091B"/>
                </a:solidFill>
                <a:latin typeface="Roboto"/>
              </a:rPr>
              <a:t>Immediate</a:t>
            </a:r>
          </a:p>
        </p:txBody>
      </p:sp>
      <p:cxnSp>
        <p:nvCxnSpPr>
          <p:cNvPr id="48" name="Straight Arrow Connector 47" descr=" 52">
            <a:extLst>
              <a:ext uri="{FF2B5EF4-FFF2-40B4-BE49-F238E27FC236}">
                <a16:creationId xmlns:a16="http://schemas.microsoft.com/office/drawing/2014/main" id="{04EC3CBE-D8A0-4490-9F13-2DEC314BA4E6}"/>
              </a:ext>
            </a:extLst>
          </p:cNvPr>
          <p:cNvCxnSpPr>
            <a:cxnSpLocks/>
          </p:cNvCxnSpPr>
          <p:nvPr/>
        </p:nvCxnSpPr>
        <p:spPr>
          <a:xfrm flipH="1">
            <a:off x="2352070" y="1495308"/>
            <a:ext cx="535509" cy="0"/>
          </a:xfrm>
          <a:prstGeom prst="straightConnector1">
            <a:avLst/>
          </a:prstGeom>
          <a:ln w="762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sp>
        <p:nvSpPr>
          <p:cNvPr id="55" name="Rectangle 54" descr=" 55">
            <a:extLst>
              <a:ext uri="{FF2B5EF4-FFF2-40B4-BE49-F238E27FC236}">
                <a16:creationId xmlns:a16="http://schemas.microsoft.com/office/drawing/2014/main" id="{AFD51D9E-278D-49F5-857E-DE3268E42387}"/>
              </a:ext>
            </a:extLst>
          </p:cNvPr>
          <p:cNvSpPr/>
          <p:nvPr/>
        </p:nvSpPr>
        <p:spPr>
          <a:xfrm>
            <a:off x="5047916" y="3429000"/>
            <a:ext cx="2855495" cy="37260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867" dirty="0">
                <a:solidFill>
                  <a:srgbClr val="0A091B"/>
                </a:solidFill>
                <a:latin typeface="Roboto"/>
              </a:rPr>
              <a:t>Main</a:t>
            </a:r>
          </a:p>
        </p:txBody>
      </p:sp>
      <p:sp>
        <p:nvSpPr>
          <p:cNvPr id="29" name="Rectangle 28" descr=" 56">
            <a:extLst>
              <a:ext uri="{FF2B5EF4-FFF2-40B4-BE49-F238E27FC236}">
                <a16:creationId xmlns:a16="http://schemas.microsoft.com/office/drawing/2014/main" id="{95B2DE5D-E082-41A1-B903-E97970EA4A85}"/>
              </a:ext>
            </a:extLst>
          </p:cNvPr>
          <p:cNvSpPr/>
          <p:nvPr/>
        </p:nvSpPr>
        <p:spPr>
          <a:xfrm>
            <a:off x="5047916" y="2884283"/>
            <a:ext cx="2855495" cy="37260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867" dirty="0">
                <a:solidFill>
                  <a:srgbClr val="0A091B"/>
                </a:solidFill>
                <a:latin typeface="Roboto"/>
              </a:rPr>
              <a:t>Console.log</a:t>
            </a:r>
          </a:p>
        </p:txBody>
      </p:sp>
      <p:sp>
        <p:nvSpPr>
          <p:cNvPr id="41" name="TextBox 40" descr=" 57">
            <a:extLst>
              <a:ext uri="{FF2B5EF4-FFF2-40B4-BE49-F238E27FC236}">
                <a16:creationId xmlns:a16="http://schemas.microsoft.com/office/drawing/2014/main" id="{2240D592-FD52-4E9D-9E14-6EDAE476ACA3}"/>
              </a:ext>
            </a:extLst>
          </p:cNvPr>
          <p:cNvSpPr txBox="1"/>
          <p:nvPr/>
        </p:nvSpPr>
        <p:spPr>
          <a:xfrm>
            <a:off x="516526" y="5052081"/>
            <a:ext cx="885179" cy="338554"/>
          </a:xfrm>
          <a:prstGeom prst="rect">
            <a:avLst/>
          </a:prstGeom>
          <a:noFill/>
        </p:spPr>
        <p:txBody>
          <a:bodyPr wrap="none" rtlCol="0">
            <a:spAutoFit/>
          </a:bodyPr>
          <a:lstStyle/>
          <a:p>
            <a:pPr defTabSz="914446"/>
            <a:r>
              <a:rPr lang="en-US" sz="1600" dirty="0">
                <a:solidFill>
                  <a:srgbClr val="0A091B"/>
                </a:solidFill>
                <a:latin typeface="Roboto"/>
              </a:rPr>
              <a:t>starting</a:t>
            </a:r>
          </a:p>
        </p:txBody>
      </p:sp>
    </p:spTree>
    <p:extLst>
      <p:ext uri="{BB962C8B-B14F-4D97-AF65-F5344CB8AC3E}">
        <p14:creationId xmlns:p14="http://schemas.microsoft.com/office/powerpoint/2010/main" val="3860189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descr=" 22">
            <a:extLst>
              <a:ext uri="{FF2B5EF4-FFF2-40B4-BE49-F238E27FC236}">
                <a16:creationId xmlns:a16="http://schemas.microsoft.com/office/drawing/2014/main" id="{58BDB30D-5BBC-4996-B604-437F3066896B}"/>
              </a:ext>
            </a:extLst>
          </p:cNvPr>
          <p:cNvGrpSpPr/>
          <p:nvPr/>
        </p:nvGrpSpPr>
        <p:grpSpPr>
          <a:xfrm>
            <a:off x="248444" y="224328"/>
            <a:ext cx="4200567" cy="3843597"/>
            <a:chOff x="2313433" y="2705100"/>
            <a:chExt cx="4017560" cy="5620512"/>
          </a:xfrm>
        </p:grpSpPr>
        <p:sp>
          <p:nvSpPr>
            <p:cNvPr id="23" name="Rectangle 22">
              <a:extLst>
                <a:ext uri="{FF2B5EF4-FFF2-40B4-BE49-F238E27FC236}">
                  <a16:creationId xmlns:a16="http://schemas.microsoft.com/office/drawing/2014/main" id="{E48093D3-7570-4200-B8D0-951C6F7EA08C}"/>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24" name="TextBox 23">
              <a:extLst>
                <a:ext uri="{FF2B5EF4-FFF2-40B4-BE49-F238E27FC236}">
                  <a16:creationId xmlns:a16="http://schemas.microsoft.com/office/drawing/2014/main" id="{ABB7839A-2DA7-4820-9317-9750B9A71B23}"/>
                </a:ext>
              </a:extLst>
            </p:cNvPr>
            <p:cNvSpPr txBox="1"/>
            <p:nvPr/>
          </p:nvSpPr>
          <p:spPr>
            <a:xfrm>
              <a:off x="2326217" y="4388577"/>
              <a:ext cx="3998384" cy="3735525"/>
            </a:xfrm>
            <a:prstGeom prst="rect">
              <a:avLst/>
            </a:prstGeom>
            <a:noFill/>
          </p:spPr>
          <p:txBody>
            <a:bodyPr wrap="square" rtlCol="0">
              <a:spAutoFit/>
            </a:bodyPr>
            <a:lstStyle/>
            <a:p>
              <a:pPr defTabSz="914446"/>
              <a:r>
                <a:rPr lang="en-US" sz="1600" dirty="0">
                  <a:solidFill>
                    <a:srgbClr val="F2F2F5">
                      <a:lumMod val="10000"/>
                    </a:srgbClr>
                  </a:solidFill>
                  <a:latin typeface="Roboto"/>
                </a:rPr>
                <a:t>console.log(‘starting’)</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validate = () =&gt; {console.log(‘validate’)};</a:t>
              </a:r>
            </a:p>
            <a:p>
              <a:pPr defTabSz="914446"/>
              <a:endParaRPr lang="en-US" sz="1600" dirty="0">
                <a:solidFill>
                  <a:srgbClr val="F2F2F5">
                    <a:lumMod val="10000"/>
                  </a:srgbClr>
                </a:solidFill>
                <a:latin typeface="Roboto"/>
              </a:endParaRPr>
            </a:p>
            <a:p>
              <a:pPr defTabSz="914446"/>
              <a:r>
                <a:rPr lang="en-US" sz="1600" dirty="0" err="1">
                  <a:solidFill>
                    <a:srgbClr val="F2F2F5">
                      <a:lumMod val="10000"/>
                    </a:srgbClr>
                  </a:solidFill>
                  <a:latin typeface="Roboto"/>
                </a:rPr>
                <a:t>saveUser</a:t>
              </a:r>
              <a:r>
                <a:rPr lang="en-US" sz="1600" dirty="0">
                  <a:solidFill>
                    <a:srgbClr val="F2F2F5">
                      <a:lumMod val="10000"/>
                    </a:srgbClr>
                  </a:solidFill>
                  <a:latin typeface="Roboto"/>
                </a:rPr>
                <a:t> = () =&gt; {console.log(‘save’)};</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validate()</a:t>
              </a:r>
            </a:p>
            <a:p>
              <a:pPr defTabSz="914446"/>
              <a:r>
                <a:rPr lang="en-US" sz="1600" dirty="0" err="1">
                  <a:solidFill>
                    <a:srgbClr val="F2F2F5">
                      <a:lumMod val="10000"/>
                    </a:srgbClr>
                  </a:solidFill>
                  <a:latin typeface="Roboto"/>
                </a:rPr>
                <a:t>saveUser</a:t>
              </a:r>
              <a:r>
                <a:rPr lang="en-US" sz="1600" dirty="0">
                  <a:solidFill>
                    <a:srgbClr val="F2F2F5">
                      <a:lumMod val="10000"/>
                    </a:srgbClr>
                  </a:solidFill>
                  <a:latin typeface="Roboto"/>
                </a:rPr>
                <a:t>()</a:t>
              </a:r>
            </a:p>
            <a:p>
              <a:pPr defTabSz="914446"/>
              <a:endParaRPr lang="en-US" sz="1600" dirty="0">
                <a:solidFill>
                  <a:srgbClr val="F2F2F5">
                    <a:lumMod val="10000"/>
                  </a:srgbClr>
                </a:solidFill>
                <a:latin typeface="Roboto"/>
              </a:endParaRPr>
            </a:p>
            <a:p>
              <a:pPr defTabSz="914446"/>
              <a:r>
                <a:rPr lang="en-US" sz="1600" dirty="0">
                  <a:solidFill>
                    <a:srgbClr val="F2F2F5">
                      <a:lumMod val="10000"/>
                    </a:srgbClr>
                  </a:solidFill>
                  <a:latin typeface="Roboto"/>
                </a:rPr>
                <a:t>console.log(‘end’)</a:t>
              </a:r>
            </a:p>
          </p:txBody>
        </p:sp>
        <p:sp>
          <p:nvSpPr>
            <p:cNvPr id="26" name="Flowchart: Process 25">
              <a:extLst>
                <a:ext uri="{FF2B5EF4-FFF2-40B4-BE49-F238E27FC236}">
                  <a16:creationId xmlns:a16="http://schemas.microsoft.com/office/drawing/2014/main" id="{E64855D8-4DB8-413D-BEB9-DD8428F040F4}"/>
                </a:ext>
              </a:extLst>
            </p:cNvPr>
            <p:cNvSpPr/>
            <p:nvPr/>
          </p:nvSpPr>
          <p:spPr>
            <a:xfrm>
              <a:off x="2313433" y="2705100"/>
              <a:ext cx="4011168" cy="609991"/>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Code</a:t>
              </a:r>
              <a:endParaRPr lang="uk-UA" sz="2400" dirty="0">
                <a:solidFill>
                  <a:srgbClr val="F2F2F5"/>
                </a:solidFill>
                <a:latin typeface="+mj-lt"/>
              </a:endParaRPr>
            </a:p>
          </p:txBody>
        </p:sp>
      </p:grpSp>
      <p:grpSp>
        <p:nvGrpSpPr>
          <p:cNvPr id="27" name="Group 26" descr=" 27">
            <a:extLst>
              <a:ext uri="{FF2B5EF4-FFF2-40B4-BE49-F238E27FC236}">
                <a16:creationId xmlns:a16="http://schemas.microsoft.com/office/drawing/2014/main" id="{A32B3CFC-4C6C-4837-9788-40FAD4D242EF}"/>
              </a:ext>
            </a:extLst>
          </p:cNvPr>
          <p:cNvGrpSpPr/>
          <p:nvPr/>
        </p:nvGrpSpPr>
        <p:grpSpPr>
          <a:xfrm>
            <a:off x="262894" y="4746511"/>
            <a:ext cx="4193884" cy="1748155"/>
            <a:chOff x="2313433" y="2705100"/>
            <a:chExt cx="4017560" cy="5620512"/>
          </a:xfrm>
        </p:grpSpPr>
        <p:sp>
          <p:nvSpPr>
            <p:cNvPr id="28" name="Rectangle 27">
              <a:extLst>
                <a:ext uri="{FF2B5EF4-FFF2-40B4-BE49-F238E27FC236}">
                  <a16:creationId xmlns:a16="http://schemas.microsoft.com/office/drawing/2014/main" id="{19160FAD-45B3-45DE-A936-F42782D89400}"/>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0" name="Flowchart: Process 29">
              <a:extLst>
                <a:ext uri="{FF2B5EF4-FFF2-40B4-BE49-F238E27FC236}">
                  <a16:creationId xmlns:a16="http://schemas.microsoft.com/office/drawing/2014/main" id="{EC16FE11-CED5-4D80-89DA-C6A1885D0B30}"/>
                </a:ext>
              </a:extLst>
            </p:cNvPr>
            <p:cNvSpPr/>
            <p:nvPr/>
          </p:nvSpPr>
          <p:spPr>
            <a:xfrm>
              <a:off x="2313433" y="2705100"/>
              <a:ext cx="4011168" cy="733678"/>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Console</a:t>
              </a:r>
              <a:endParaRPr lang="uk-UA" sz="2400" dirty="0">
                <a:solidFill>
                  <a:srgbClr val="F2F2F5"/>
                </a:solidFill>
                <a:latin typeface="+mj-lt"/>
              </a:endParaRPr>
            </a:p>
          </p:txBody>
        </p:sp>
      </p:grpSp>
      <p:grpSp>
        <p:nvGrpSpPr>
          <p:cNvPr id="31" name="Group 30" descr=" 31">
            <a:extLst>
              <a:ext uri="{FF2B5EF4-FFF2-40B4-BE49-F238E27FC236}">
                <a16:creationId xmlns:a16="http://schemas.microsoft.com/office/drawing/2014/main" id="{8172EC10-6ED4-4EBE-8284-D842729AEFFE}"/>
              </a:ext>
            </a:extLst>
          </p:cNvPr>
          <p:cNvGrpSpPr/>
          <p:nvPr/>
        </p:nvGrpSpPr>
        <p:grpSpPr>
          <a:xfrm>
            <a:off x="4938085" y="224329"/>
            <a:ext cx="3082969" cy="3747008"/>
            <a:chOff x="2313433" y="2705100"/>
            <a:chExt cx="4017560" cy="5620512"/>
          </a:xfrm>
        </p:grpSpPr>
        <p:sp>
          <p:nvSpPr>
            <p:cNvPr id="32" name="Rectangle 31">
              <a:extLst>
                <a:ext uri="{FF2B5EF4-FFF2-40B4-BE49-F238E27FC236}">
                  <a16:creationId xmlns:a16="http://schemas.microsoft.com/office/drawing/2014/main" id="{E30A0C2D-D743-4458-BD9B-C9F5DB3BA713}"/>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3" name="TextBox 32">
              <a:extLst>
                <a:ext uri="{FF2B5EF4-FFF2-40B4-BE49-F238E27FC236}">
                  <a16:creationId xmlns:a16="http://schemas.microsoft.com/office/drawing/2014/main" id="{F035481E-63BF-4FF5-B88C-C7A05090D753}"/>
                </a:ext>
              </a:extLst>
            </p:cNvPr>
            <p:cNvSpPr txBox="1"/>
            <p:nvPr/>
          </p:nvSpPr>
          <p:spPr>
            <a:xfrm>
              <a:off x="2326217" y="4388577"/>
              <a:ext cx="3998384" cy="877163"/>
            </a:xfrm>
            <a:prstGeom prst="rect">
              <a:avLst/>
            </a:prstGeom>
            <a:noFill/>
          </p:spPr>
          <p:txBody>
            <a:bodyPr wrap="square" rtlCol="0">
              <a:spAutoFit/>
            </a:bodyPr>
            <a:lstStyle/>
            <a:p>
              <a:pPr defTabSz="914446"/>
              <a:endParaRPr lang="en-US" sz="1600" dirty="0">
                <a:solidFill>
                  <a:srgbClr val="F2F2F5">
                    <a:lumMod val="10000"/>
                  </a:srgbClr>
                </a:solidFill>
                <a:latin typeface="Roboto"/>
              </a:endParaRPr>
            </a:p>
            <a:p>
              <a:pPr defTabSz="914446"/>
              <a:endParaRPr lang="en-US" sz="1600" dirty="0">
                <a:solidFill>
                  <a:srgbClr val="F2F2F5">
                    <a:lumMod val="10000"/>
                  </a:srgbClr>
                </a:solidFill>
                <a:latin typeface="Roboto"/>
              </a:endParaRPr>
            </a:p>
          </p:txBody>
        </p:sp>
        <p:sp>
          <p:nvSpPr>
            <p:cNvPr id="34" name="Flowchart: Process 33">
              <a:extLst>
                <a:ext uri="{FF2B5EF4-FFF2-40B4-BE49-F238E27FC236}">
                  <a16:creationId xmlns:a16="http://schemas.microsoft.com/office/drawing/2014/main" id="{AB2EC16B-9FE2-4CCF-9593-7D74E7EF5965}"/>
                </a:ext>
              </a:extLst>
            </p:cNvPr>
            <p:cNvSpPr/>
            <p:nvPr/>
          </p:nvSpPr>
          <p:spPr>
            <a:xfrm>
              <a:off x="2313433" y="2705100"/>
              <a:ext cx="4011168" cy="609991"/>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V8 Stack</a:t>
              </a:r>
              <a:endParaRPr lang="uk-UA" sz="2400" dirty="0">
                <a:solidFill>
                  <a:srgbClr val="F2F2F5"/>
                </a:solidFill>
                <a:latin typeface="+mj-lt"/>
              </a:endParaRPr>
            </a:p>
          </p:txBody>
        </p:sp>
      </p:grpSp>
      <p:grpSp>
        <p:nvGrpSpPr>
          <p:cNvPr id="35" name="Group 34" descr=" 35">
            <a:extLst>
              <a:ext uri="{FF2B5EF4-FFF2-40B4-BE49-F238E27FC236}">
                <a16:creationId xmlns:a16="http://schemas.microsoft.com/office/drawing/2014/main" id="{C04E7859-E697-43A1-A897-E5A5D3562B18}"/>
              </a:ext>
            </a:extLst>
          </p:cNvPr>
          <p:cNvGrpSpPr/>
          <p:nvPr/>
        </p:nvGrpSpPr>
        <p:grpSpPr>
          <a:xfrm>
            <a:off x="8687033" y="224328"/>
            <a:ext cx="3082969" cy="3766418"/>
            <a:chOff x="2313433" y="2705100"/>
            <a:chExt cx="4017560" cy="5620512"/>
          </a:xfrm>
        </p:grpSpPr>
        <p:sp>
          <p:nvSpPr>
            <p:cNvPr id="36" name="Rectangle 35">
              <a:extLst>
                <a:ext uri="{FF2B5EF4-FFF2-40B4-BE49-F238E27FC236}">
                  <a16:creationId xmlns:a16="http://schemas.microsoft.com/office/drawing/2014/main" id="{CBC67710-A50A-43A2-A9D7-4F4C783A1387}"/>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37" name="TextBox 36">
              <a:extLst>
                <a:ext uri="{FF2B5EF4-FFF2-40B4-BE49-F238E27FC236}">
                  <a16:creationId xmlns:a16="http://schemas.microsoft.com/office/drawing/2014/main" id="{3D34E92E-2866-4581-9577-79DE40F16830}"/>
                </a:ext>
              </a:extLst>
            </p:cNvPr>
            <p:cNvSpPr txBox="1"/>
            <p:nvPr/>
          </p:nvSpPr>
          <p:spPr>
            <a:xfrm>
              <a:off x="2326217" y="4388577"/>
              <a:ext cx="3998384" cy="872642"/>
            </a:xfrm>
            <a:prstGeom prst="rect">
              <a:avLst/>
            </a:prstGeom>
            <a:noFill/>
          </p:spPr>
          <p:txBody>
            <a:bodyPr wrap="square" rtlCol="0">
              <a:spAutoFit/>
            </a:bodyPr>
            <a:lstStyle/>
            <a:p>
              <a:pPr defTabSz="914446"/>
              <a:endParaRPr lang="en-US" sz="1600" dirty="0">
                <a:solidFill>
                  <a:srgbClr val="F2F2F5">
                    <a:lumMod val="10000"/>
                  </a:srgbClr>
                </a:solidFill>
                <a:latin typeface="Roboto"/>
              </a:endParaRPr>
            </a:p>
            <a:p>
              <a:pPr defTabSz="914446"/>
              <a:endParaRPr lang="en-US" sz="1600" dirty="0">
                <a:solidFill>
                  <a:srgbClr val="F2F2F5">
                    <a:lumMod val="10000"/>
                  </a:srgbClr>
                </a:solidFill>
                <a:latin typeface="Roboto"/>
              </a:endParaRPr>
            </a:p>
          </p:txBody>
        </p:sp>
        <p:sp>
          <p:nvSpPr>
            <p:cNvPr id="38" name="Flowchart: Process 37">
              <a:extLst>
                <a:ext uri="{FF2B5EF4-FFF2-40B4-BE49-F238E27FC236}">
                  <a16:creationId xmlns:a16="http://schemas.microsoft.com/office/drawing/2014/main" id="{D8A5B495-1BF8-4FC6-9550-B415498E68E4}"/>
                </a:ext>
              </a:extLst>
            </p:cNvPr>
            <p:cNvSpPr/>
            <p:nvPr/>
          </p:nvSpPr>
          <p:spPr>
            <a:xfrm>
              <a:off x="2313433" y="2705100"/>
              <a:ext cx="4011168" cy="609990"/>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err="1">
                  <a:solidFill>
                    <a:srgbClr val="F2F2F5"/>
                  </a:solidFill>
                  <a:latin typeface="Roboto Condensed"/>
                </a:rPr>
                <a:t>Async</a:t>
              </a:r>
              <a:r>
                <a:rPr lang="en-US" sz="2400" dirty="0">
                  <a:solidFill>
                    <a:srgbClr val="F2F2F5"/>
                  </a:solidFill>
                  <a:latin typeface="Roboto Condensed"/>
                </a:rPr>
                <a:t> API</a:t>
              </a:r>
              <a:endParaRPr lang="uk-UA" sz="2400" dirty="0">
                <a:solidFill>
                  <a:srgbClr val="F2F2F5"/>
                </a:solidFill>
                <a:latin typeface="+mj-lt"/>
              </a:endParaRPr>
            </a:p>
          </p:txBody>
        </p:sp>
      </p:grpSp>
      <p:grpSp>
        <p:nvGrpSpPr>
          <p:cNvPr id="39" name="Group 38" descr=" 39">
            <a:extLst>
              <a:ext uri="{FF2B5EF4-FFF2-40B4-BE49-F238E27FC236}">
                <a16:creationId xmlns:a16="http://schemas.microsoft.com/office/drawing/2014/main" id="{37F654DE-43D8-4FA0-9534-01D16C5DE3D0}"/>
              </a:ext>
            </a:extLst>
          </p:cNvPr>
          <p:cNvGrpSpPr/>
          <p:nvPr/>
        </p:nvGrpSpPr>
        <p:grpSpPr>
          <a:xfrm>
            <a:off x="4938085" y="4746511"/>
            <a:ext cx="6827011" cy="1746202"/>
            <a:chOff x="2313433" y="2705100"/>
            <a:chExt cx="4017560" cy="5620512"/>
          </a:xfrm>
        </p:grpSpPr>
        <p:sp>
          <p:nvSpPr>
            <p:cNvPr id="40" name="Rectangle 39">
              <a:extLst>
                <a:ext uri="{FF2B5EF4-FFF2-40B4-BE49-F238E27FC236}">
                  <a16:creationId xmlns:a16="http://schemas.microsoft.com/office/drawing/2014/main" id="{7BE79972-F0C0-4A2E-9829-812FE00085C9}"/>
                </a:ext>
              </a:extLst>
            </p:cNvPr>
            <p:cNvSpPr/>
            <p:nvPr/>
          </p:nvSpPr>
          <p:spPr>
            <a:xfrm>
              <a:off x="2319825" y="2705100"/>
              <a:ext cx="4011168" cy="56205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uk-UA">
                <a:solidFill>
                  <a:srgbClr val="F2F2F5"/>
                </a:solidFill>
                <a:latin typeface="Roboto"/>
              </a:endParaRPr>
            </a:p>
          </p:txBody>
        </p:sp>
        <p:sp>
          <p:nvSpPr>
            <p:cNvPr id="42" name="Flowchart: Process 41">
              <a:extLst>
                <a:ext uri="{FF2B5EF4-FFF2-40B4-BE49-F238E27FC236}">
                  <a16:creationId xmlns:a16="http://schemas.microsoft.com/office/drawing/2014/main" id="{B4E3E96A-AE87-412E-B7DB-E43DEC38A292}"/>
                </a:ext>
              </a:extLst>
            </p:cNvPr>
            <p:cNvSpPr/>
            <p:nvPr/>
          </p:nvSpPr>
          <p:spPr>
            <a:xfrm>
              <a:off x="2313433" y="2705100"/>
              <a:ext cx="4011168" cy="733678"/>
            </a:xfrm>
            <a:prstGeom prst="flowChartProcess">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2400" dirty="0">
                  <a:solidFill>
                    <a:srgbClr val="F2F2F5"/>
                  </a:solidFill>
                  <a:latin typeface="Roboto Condensed"/>
                </a:rPr>
                <a:t>Task Queue</a:t>
              </a:r>
              <a:endParaRPr lang="uk-UA" sz="2400" dirty="0">
                <a:solidFill>
                  <a:srgbClr val="F2F2F5"/>
                </a:solidFill>
                <a:latin typeface="+mj-lt"/>
              </a:endParaRPr>
            </a:p>
          </p:txBody>
        </p:sp>
      </p:grpSp>
      <p:sp>
        <p:nvSpPr>
          <p:cNvPr id="5" name="Rectangle 4" descr=" 5">
            <a:extLst>
              <a:ext uri="{FF2B5EF4-FFF2-40B4-BE49-F238E27FC236}">
                <a16:creationId xmlns:a16="http://schemas.microsoft.com/office/drawing/2014/main" id="{D10A7B54-C253-42D6-87F0-3A12FBEC6E90}"/>
              </a:ext>
            </a:extLst>
          </p:cNvPr>
          <p:cNvSpPr/>
          <p:nvPr/>
        </p:nvSpPr>
        <p:spPr>
          <a:xfrm>
            <a:off x="5796547"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3" name="Rectangle 42" descr=" 43">
            <a:extLst>
              <a:ext uri="{FF2B5EF4-FFF2-40B4-BE49-F238E27FC236}">
                <a16:creationId xmlns:a16="http://schemas.microsoft.com/office/drawing/2014/main" id="{691268F4-AB16-4A0C-A8E4-2EF35EB0657B}"/>
              </a:ext>
            </a:extLst>
          </p:cNvPr>
          <p:cNvSpPr/>
          <p:nvPr/>
        </p:nvSpPr>
        <p:spPr>
          <a:xfrm>
            <a:off x="7129972"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4" name="Rectangle 43" descr=" 44">
            <a:extLst>
              <a:ext uri="{FF2B5EF4-FFF2-40B4-BE49-F238E27FC236}">
                <a16:creationId xmlns:a16="http://schemas.microsoft.com/office/drawing/2014/main" id="{8FB8A5F1-B612-4A15-8BFD-22B6B380597E}"/>
              </a:ext>
            </a:extLst>
          </p:cNvPr>
          <p:cNvSpPr/>
          <p:nvPr/>
        </p:nvSpPr>
        <p:spPr>
          <a:xfrm>
            <a:off x="8463397"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45" name="Rectangle 44" descr=" 45">
            <a:extLst>
              <a:ext uri="{FF2B5EF4-FFF2-40B4-BE49-F238E27FC236}">
                <a16:creationId xmlns:a16="http://schemas.microsoft.com/office/drawing/2014/main" id="{641BBF46-BBAA-48AD-87D7-8DB08CF26673}"/>
              </a:ext>
            </a:extLst>
          </p:cNvPr>
          <p:cNvSpPr/>
          <p:nvPr/>
        </p:nvSpPr>
        <p:spPr>
          <a:xfrm>
            <a:off x="9796821" y="5205970"/>
            <a:ext cx="1048084" cy="1114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endParaRPr lang="en-US" sz="1867">
              <a:solidFill>
                <a:srgbClr val="0A091B"/>
              </a:solidFill>
              <a:latin typeface="Roboto"/>
            </a:endParaRPr>
          </a:p>
        </p:txBody>
      </p:sp>
      <p:sp>
        <p:nvSpPr>
          <p:cNvPr id="6" name="TextBox 5" descr=" 6">
            <a:extLst>
              <a:ext uri="{FF2B5EF4-FFF2-40B4-BE49-F238E27FC236}">
                <a16:creationId xmlns:a16="http://schemas.microsoft.com/office/drawing/2014/main" id="{B1E36D65-4768-41B5-BD0C-6EF6CFCEFB78}"/>
              </a:ext>
            </a:extLst>
          </p:cNvPr>
          <p:cNvSpPr txBox="1"/>
          <p:nvPr/>
        </p:nvSpPr>
        <p:spPr>
          <a:xfrm>
            <a:off x="6000481" y="5257063"/>
            <a:ext cx="713657" cy="338554"/>
          </a:xfrm>
          <a:prstGeom prst="rect">
            <a:avLst/>
          </a:prstGeom>
          <a:noFill/>
        </p:spPr>
        <p:txBody>
          <a:bodyPr wrap="none" rtlCol="0">
            <a:spAutoFit/>
          </a:bodyPr>
          <a:lstStyle/>
          <a:p>
            <a:pPr defTabSz="914446"/>
            <a:r>
              <a:rPr lang="en-US" sz="1600" dirty="0">
                <a:solidFill>
                  <a:srgbClr val="0A091B"/>
                </a:solidFill>
                <a:latin typeface="Roboto"/>
              </a:rPr>
              <a:t>Timer</a:t>
            </a:r>
          </a:p>
        </p:txBody>
      </p:sp>
      <p:sp>
        <p:nvSpPr>
          <p:cNvPr id="46" name="TextBox 45" descr=" 46">
            <a:extLst>
              <a:ext uri="{FF2B5EF4-FFF2-40B4-BE49-F238E27FC236}">
                <a16:creationId xmlns:a16="http://schemas.microsoft.com/office/drawing/2014/main" id="{73A4A470-9BCF-4A7C-ABAC-FB956E03C35A}"/>
              </a:ext>
            </a:extLst>
          </p:cNvPr>
          <p:cNvSpPr txBox="1"/>
          <p:nvPr/>
        </p:nvSpPr>
        <p:spPr>
          <a:xfrm>
            <a:off x="7215753" y="5257062"/>
            <a:ext cx="950901" cy="338554"/>
          </a:xfrm>
          <a:prstGeom prst="rect">
            <a:avLst/>
          </a:prstGeom>
          <a:noFill/>
        </p:spPr>
        <p:txBody>
          <a:bodyPr wrap="none" rtlCol="0">
            <a:spAutoFit/>
          </a:bodyPr>
          <a:lstStyle/>
          <a:p>
            <a:pPr defTabSz="914446"/>
            <a:r>
              <a:rPr lang="en-US" sz="1600" dirty="0">
                <a:solidFill>
                  <a:srgbClr val="0A091B"/>
                </a:solidFill>
                <a:latin typeface="Roboto"/>
              </a:rPr>
              <a:t>Network</a:t>
            </a:r>
          </a:p>
        </p:txBody>
      </p:sp>
      <p:sp>
        <p:nvSpPr>
          <p:cNvPr id="47" name="TextBox 46" descr=" 47">
            <a:extLst>
              <a:ext uri="{FF2B5EF4-FFF2-40B4-BE49-F238E27FC236}">
                <a16:creationId xmlns:a16="http://schemas.microsoft.com/office/drawing/2014/main" id="{7E579C27-107F-4525-86DC-0F40D2A7B5F0}"/>
              </a:ext>
            </a:extLst>
          </p:cNvPr>
          <p:cNvSpPr txBox="1"/>
          <p:nvPr/>
        </p:nvSpPr>
        <p:spPr>
          <a:xfrm>
            <a:off x="8469031" y="5257062"/>
            <a:ext cx="1162498" cy="338554"/>
          </a:xfrm>
          <a:prstGeom prst="rect">
            <a:avLst/>
          </a:prstGeom>
          <a:noFill/>
        </p:spPr>
        <p:txBody>
          <a:bodyPr wrap="none" rtlCol="0">
            <a:spAutoFit/>
          </a:bodyPr>
          <a:lstStyle/>
          <a:p>
            <a:pPr defTabSz="914446"/>
            <a:r>
              <a:rPr lang="en-US" sz="1600" dirty="0">
                <a:solidFill>
                  <a:srgbClr val="0A091B"/>
                </a:solidFill>
                <a:latin typeface="Roboto"/>
              </a:rPr>
              <a:t>Immediate</a:t>
            </a:r>
          </a:p>
        </p:txBody>
      </p:sp>
      <p:sp>
        <p:nvSpPr>
          <p:cNvPr id="55" name="Rectangle 54" descr=" 55">
            <a:extLst>
              <a:ext uri="{FF2B5EF4-FFF2-40B4-BE49-F238E27FC236}">
                <a16:creationId xmlns:a16="http://schemas.microsoft.com/office/drawing/2014/main" id="{AFD51D9E-278D-49F5-857E-DE3268E42387}"/>
              </a:ext>
            </a:extLst>
          </p:cNvPr>
          <p:cNvSpPr/>
          <p:nvPr/>
        </p:nvSpPr>
        <p:spPr>
          <a:xfrm>
            <a:off x="5047916" y="3429000"/>
            <a:ext cx="2855495" cy="37260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46"/>
            <a:r>
              <a:rPr lang="en-US" sz="1867" dirty="0">
                <a:solidFill>
                  <a:srgbClr val="0A091B"/>
                </a:solidFill>
                <a:latin typeface="Roboto"/>
              </a:rPr>
              <a:t>Main</a:t>
            </a:r>
          </a:p>
        </p:txBody>
      </p:sp>
      <p:sp>
        <p:nvSpPr>
          <p:cNvPr id="41" name="TextBox 40" descr=" 57">
            <a:extLst>
              <a:ext uri="{FF2B5EF4-FFF2-40B4-BE49-F238E27FC236}">
                <a16:creationId xmlns:a16="http://schemas.microsoft.com/office/drawing/2014/main" id="{2240D592-FD52-4E9D-9E14-6EDAE476ACA3}"/>
              </a:ext>
            </a:extLst>
          </p:cNvPr>
          <p:cNvSpPr txBox="1"/>
          <p:nvPr/>
        </p:nvSpPr>
        <p:spPr>
          <a:xfrm>
            <a:off x="516526" y="5052081"/>
            <a:ext cx="885179" cy="338554"/>
          </a:xfrm>
          <a:prstGeom prst="rect">
            <a:avLst/>
          </a:prstGeom>
          <a:noFill/>
        </p:spPr>
        <p:txBody>
          <a:bodyPr wrap="none" rtlCol="0">
            <a:spAutoFit/>
          </a:bodyPr>
          <a:lstStyle/>
          <a:p>
            <a:pPr defTabSz="914446"/>
            <a:r>
              <a:rPr lang="en-US" sz="1600" dirty="0">
                <a:solidFill>
                  <a:srgbClr val="0A091B"/>
                </a:solidFill>
                <a:latin typeface="Roboto"/>
              </a:rPr>
              <a:t>starting</a:t>
            </a:r>
          </a:p>
        </p:txBody>
      </p:sp>
    </p:spTree>
    <p:extLst>
      <p:ext uri="{BB962C8B-B14F-4D97-AF65-F5344CB8AC3E}">
        <p14:creationId xmlns:p14="http://schemas.microsoft.com/office/powerpoint/2010/main" val="2049735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GENARAL LAYOUTS">
  <a:themeElements>
    <a:clrScheme name="SIMPLICITY - Bright Blue">
      <a:dk1>
        <a:srgbClr val="0A091B"/>
      </a:dk1>
      <a:lt1>
        <a:srgbClr val="F2F2F5"/>
      </a:lt1>
      <a:dk2>
        <a:srgbClr val="858591"/>
      </a:dk2>
      <a:lt2>
        <a:srgbClr val="FFFFFF"/>
      </a:lt2>
      <a:accent1>
        <a:srgbClr val="00B0F0"/>
      </a:accent1>
      <a:accent2>
        <a:srgbClr val="C0C0C8"/>
      </a:accent2>
      <a:accent3>
        <a:srgbClr val="00B0F0"/>
      </a:accent3>
      <a:accent4>
        <a:srgbClr val="00B0F0"/>
      </a:accent4>
      <a:accent5>
        <a:srgbClr val="00B0F0"/>
      </a:accent5>
      <a:accent6>
        <a:srgbClr val="00B0F0"/>
      </a:accent6>
      <a:hlink>
        <a:srgbClr val="0084B4"/>
      </a:hlink>
      <a:folHlink>
        <a:srgbClr val="5CD3FF"/>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 WITH IMAGES">
  <a:themeElements>
    <a:clrScheme name="SIMPLICITY - Bright Blue">
      <a:dk1>
        <a:srgbClr val="0A091B"/>
      </a:dk1>
      <a:lt1>
        <a:srgbClr val="F2F2F5"/>
      </a:lt1>
      <a:dk2>
        <a:srgbClr val="858591"/>
      </a:dk2>
      <a:lt2>
        <a:srgbClr val="FFFFFF"/>
      </a:lt2>
      <a:accent1>
        <a:srgbClr val="00B0F0"/>
      </a:accent1>
      <a:accent2>
        <a:srgbClr val="C0C0C8"/>
      </a:accent2>
      <a:accent3>
        <a:srgbClr val="00B0F0"/>
      </a:accent3>
      <a:accent4>
        <a:srgbClr val="00B0F0"/>
      </a:accent4>
      <a:accent5>
        <a:srgbClr val="00B0F0"/>
      </a:accent5>
      <a:accent6>
        <a:srgbClr val="00B0F0"/>
      </a:accent6>
      <a:hlink>
        <a:srgbClr val="0084B4"/>
      </a:hlink>
      <a:folHlink>
        <a:srgbClr val="5CD3FF"/>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GENARAL LAYOUTS">
  <a:themeElements>
    <a:clrScheme name="SIMPLICITY - Bright Blue">
      <a:dk1>
        <a:srgbClr val="0A091B"/>
      </a:dk1>
      <a:lt1>
        <a:srgbClr val="F2F2F5"/>
      </a:lt1>
      <a:dk2>
        <a:srgbClr val="858591"/>
      </a:dk2>
      <a:lt2>
        <a:srgbClr val="FFFFFF"/>
      </a:lt2>
      <a:accent1>
        <a:srgbClr val="00B0F0"/>
      </a:accent1>
      <a:accent2>
        <a:srgbClr val="C0C0C8"/>
      </a:accent2>
      <a:accent3>
        <a:srgbClr val="00B0F0"/>
      </a:accent3>
      <a:accent4>
        <a:srgbClr val="00B0F0"/>
      </a:accent4>
      <a:accent5>
        <a:srgbClr val="00B0F0"/>
      </a:accent5>
      <a:accent6>
        <a:srgbClr val="00B0F0"/>
      </a:accent6>
      <a:hlink>
        <a:srgbClr val="0084B4"/>
      </a:hlink>
      <a:folHlink>
        <a:srgbClr val="5CD3FF"/>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12047</TotalTime>
  <Words>29959</Words>
  <Application>Microsoft Macintosh PowerPoint</Application>
  <PresentationFormat>Widescreen</PresentationFormat>
  <Paragraphs>3975</Paragraphs>
  <Slides>364</Slides>
  <Notes>144</Notes>
  <HiddenSlides>3</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364</vt:i4>
      </vt:variant>
    </vt:vector>
  </HeadingPairs>
  <TitlesOfParts>
    <vt:vector size="373" baseType="lpstr">
      <vt:lpstr>-apple-system</vt:lpstr>
      <vt:lpstr>Arial</vt:lpstr>
      <vt:lpstr>Calibri</vt:lpstr>
      <vt:lpstr>Consolas</vt:lpstr>
      <vt:lpstr>Roboto</vt:lpstr>
      <vt:lpstr>Roboto Condensed</vt:lpstr>
      <vt:lpstr>GENARAL LAYOUTS</vt:lpstr>
      <vt:lpstr>SLIDES WITH IMAGES</vt:lpstr>
      <vt:lpstr>1_GENARAL LAYOUTS</vt:lpstr>
      <vt:lpstr>PowerPoint Presentation</vt:lpstr>
      <vt:lpstr>About Me – Yoni Goldberg</vt:lpstr>
      <vt:lpstr>Some Formalities Before We Take Off</vt:lpstr>
      <vt:lpstr>PowerPoint Presentation</vt:lpstr>
      <vt:lpstr>PowerPoint Presentation</vt:lpstr>
      <vt:lpstr>2018 - 8 Years Later</vt:lpstr>
      <vt:lpstr>Platforms Packages Compared</vt:lpstr>
      <vt:lpstr>Platforms Packages Compared</vt:lpstr>
      <vt:lpstr>What Is Node Secret Sauce?</vt:lpstr>
      <vt:lpstr>1. Node Secret Sauce - House Of Many Ideas</vt:lpstr>
      <vt:lpstr>2. Node Secret Sauce -  Code once, deploy anywhere</vt:lpstr>
      <vt:lpstr>3. Node Secret Sauce -  Vibrant Community</vt:lpstr>
      <vt:lpstr>4. Node Secret Sauce -  Freedom</vt:lpstr>
      <vt:lpstr>Agenda - The World Of Node.JS</vt:lpstr>
      <vt:lpstr>PowerPoint Presentation</vt:lpstr>
      <vt:lpstr>The Basic Pillars - JS</vt:lpstr>
      <vt:lpstr>The Basic Pillars - Modules</vt:lpstr>
      <vt:lpstr>Creating Modules</vt:lpstr>
      <vt:lpstr>NPM – Node Package Manager</vt:lpstr>
      <vt:lpstr>NPM – Popular Commands</vt:lpstr>
      <vt:lpstr> Hello-World Exercise</vt:lpstr>
      <vt:lpstr>PowerPoint Presentation</vt:lpstr>
      <vt:lpstr>Async Programming - Context</vt:lpstr>
      <vt:lpstr>Synchronous Programming Flow</vt:lpstr>
      <vt:lpstr>Synchronous Programming – Simple And Wasteful</vt:lpstr>
      <vt:lpstr>A-Synchronous Programming Flow</vt:lpstr>
      <vt:lpstr>A-Synchronous Programming – Efficient And Complex</vt:lpstr>
      <vt:lpstr>Async Techniques Compared</vt:lpstr>
      <vt:lpstr>Option 1: Callback</vt:lpstr>
      <vt:lpstr> Async Demo Requirements</vt:lpstr>
      <vt:lpstr> Callback Exercise</vt:lpstr>
      <vt:lpstr>Async Techniques Compared</vt:lpstr>
      <vt:lpstr>Option 2: Promises</vt:lpstr>
      <vt:lpstr> Promises Exercise</vt:lpstr>
      <vt:lpstr> Promises Exercise</vt:lpstr>
      <vt:lpstr>Async Techniques Compared</vt:lpstr>
      <vt:lpstr>Option 3: Async/await</vt:lpstr>
      <vt:lpstr>From Promises To Async/await</vt:lpstr>
      <vt:lpstr> Async/await Exercise</vt:lpstr>
      <vt:lpstr> Promises Exercise</vt:lpstr>
      <vt:lpstr>A-Synchronous Programming Heaven</vt:lpstr>
      <vt:lpstr>PowerPoint Presentation</vt:lpstr>
      <vt:lpstr>The World Of Node.JS</vt:lpstr>
      <vt:lpstr>Anatomy Of Any Web App</vt:lpstr>
      <vt:lpstr>Express Coverage</vt:lpstr>
      <vt:lpstr>Opinionated Frameworks (LoopBack, Seneca)</vt:lpstr>
      <vt:lpstr>Node.JS Framework Popularity</vt:lpstr>
      <vt:lpstr>What Express Brings To The Table</vt:lpstr>
      <vt:lpstr>PowerPoint Presentation</vt:lpstr>
      <vt:lpstr>What Are Express Middleware </vt:lpstr>
      <vt:lpstr>Middleware Syntax </vt:lpstr>
      <vt:lpstr> Middlewares &amp; API Exercise</vt:lpstr>
      <vt:lpstr> Express Exercise</vt:lpstr>
      <vt:lpstr>PowerPoint Presentation</vt:lpstr>
      <vt:lpstr>Inspiration</vt:lpstr>
      <vt:lpstr>Break Your App Into Small Autonomous Components</vt:lpstr>
      <vt:lpstr>Moving From Spaghetti To Ravioli</vt:lpstr>
      <vt:lpstr>PowerPoint Presentation</vt:lpstr>
      <vt:lpstr>Domain Driven Design (DDD)</vt:lpstr>
      <vt:lpstr>DDD Core Principle -  Isolate The Domain</vt:lpstr>
      <vt:lpstr>DDD Layers In Node.JS</vt:lpstr>
      <vt:lpstr>Clean Architecture</vt:lpstr>
      <vt:lpstr>“Heavy architecture” (Martin Fowler)</vt:lpstr>
      <vt:lpstr>Practical Project Structure Guidelines</vt:lpstr>
      <vt:lpstr>Anatomy Of a Microservice</vt:lpstr>
      <vt:lpstr>Anatomy Of a Microservice</vt:lpstr>
      <vt:lpstr>PowerPoint Presentation</vt:lpstr>
      <vt:lpstr>PowerPoint Presentation</vt:lpstr>
      <vt:lpstr>NPM – Overview</vt:lpstr>
      <vt:lpstr>NPM Typical Flow</vt:lpstr>
      <vt:lpstr>NPM – Publishing a Package</vt:lpstr>
      <vt:lpstr> Publishing NPM Package Exercise</vt:lpstr>
      <vt:lpstr>Lifecycle Of a Package</vt:lpstr>
      <vt:lpstr>Semver</vt:lpstr>
      <vt:lpstr>NPM – Popular Commands</vt:lpstr>
      <vt:lpstr>PowerPoint Presentation</vt:lpstr>
      <vt:lpstr> The Ultimate Goals Of Error Handling</vt:lpstr>
      <vt:lpstr>Error Handling Typical Flow</vt:lpstr>
      <vt:lpstr>Throwing Errors</vt:lpstr>
      <vt:lpstr>Catchers</vt:lpstr>
      <vt:lpstr>Error Handler</vt:lpstr>
      <vt:lpstr>Operational vs Developer Errors</vt:lpstr>
      <vt:lpstr> Error Handline Exercise</vt:lpstr>
      <vt:lpstr>PowerPoint Presentation</vt:lpstr>
      <vt:lpstr>Challenges with traditional auth flows </vt:lpstr>
      <vt:lpstr>Auth flow with JWT token</vt:lpstr>
      <vt:lpstr> Middlewares &amp; API Exercise</vt:lpstr>
      <vt:lpstr>PowerPoint Presentation</vt:lpstr>
      <vt:lpstr>Why Should I Care About  How Node Works? </vt:lpstr>
      <vt:lpstr>The first thing About Node.JS mechanics</vt:lpstr>
      <vt:lpstr>The first thing About Node.JS mechanics</vt:lpstr>
      <vt:lpstr>Node.JS  Building Blocks</vt:lpstr>
      <vt:lpstr>Node.JS  Building Blocks</vt:lpstr>
      <vt:lpstr>Node.JS  Building Blocks</vt:lpstr>
      <vt:lpstr>4 Facts About V8</vt:lpstr>
      <vt:lpstr>Typical Program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 Away</vt:lpstr>
      <vt:lpstr>PowerPoint Presentation</vt:lpstr>
      <vt:lpstr>Continuous Integration Inspection Trends</vt:lpstr>
      <vt:lpstr>PowerPoint Presentation</vt:lpstr>
      <vt:lpstr>CI Market – Flexible vs Easy</vt:lpstr>
      <vt:lpstr>Take Away</vt:lpstr>
      <vt:lpstr>PowerPoint Presentation</vt:lpstr>
      <vt:lpstr>Production High-level Topology</vt:lpstr>
      <vt:lpstr>PowerPoint Presentation</vt:lpstr>
      <vt:lpstr>PowerPoint Presentation</vt:lpstr>
      <vt:lpstr>PowerPoint Presentation</vt:lpstr>
      <vt:lpstr>1.1 Structure your solution by components </vt:lpstr>
      <vt:lpstr>1.1 Structure your solution by components </vt:lpstr>
      <vt:lpstr>PowerPoint Presentation</vt:lpstr>
      <vt:lpstr>PowerPoint Presentation</vt:lpstr>
      <vt:lpstr>1.1 Structure your solution by components </vt:lpstr>
      <vt:lpstr>1.1 Structure your solution by components </vt:lpstr>
      <vt:lpstr>1.2 Layer your components, keep Express within its boundaries </vt:lpstr>
      <vt:lpstr>PowerPoint Presentation</vt:lpstr>
      <vt:lpstr>1.3 Wrap common utilities as NPM packages </vt:lpstr>
      <vt:lpstr>1.3 Wrap common utilities as NPM packages </vt:lpstr>
      <vt:lpstr>PowerPoint Presentation</vt:lpstr>
      <vt:lpstr>1.4 Separate Express 'app' and 'server' </vt:lpstr>
      <vt:lpstr>PowerPoint Presentation</vt:lpstr>
      <vt:lpstr>Code example: API declaration, should reside in app.js </vt:lpstr>
      <vt:lpstr>Code example: Server network declaration, should reside in /bin/www </vt:lpstr>
      <vt:lpstr>Example: test your API in-process using supertest (popular testing package) </vt:lpstr>
      <vt:lpstr>1.5 Use environment aware, secure and hierarchical config </vt:lpstr>
      <vt:lpstr>1.5 Use environment aware, secure and hierarchical config </vt:lpstr>
      <vt:lpstr>Code Example – hierarchical config helps to find entries and maintain huge config files </vt:lpstr>
      <vt:lpstr>PowerPoint Presentation</vt:lpstr>
      <vt:lpstr>2.1 Use Async-Await or promises for async error handling</vt:lpstr>
      <vt:lpstr>2.1 Use Async-Await or promises for async error handling</vt:lpstr>
      <vt:lpstr>Code Example – using promises to catch errors </vt:lpstr>
      <vt:lpstr>Anti pattern code example – callback style error handling </vt:lpstr>
      <vt:lpstr>"We have a problem with promises" </vt:lpstr>
      <vt:lpstr>"The promises method is much more compact" </vt:lpstr>
      <vt:lpstr>"Promises are native ES6, can be used with generators" </vt:lpstr>
      <vt:lpstr>"All those regular flow control constructs you are used to are completely broken" </vt:lpstr>
      <vt:lpstr>2.2 Use only the built-in Error object </vt:lpstr>
      <vt:lpstr>2.2 Use only the built-in Error object </vt:lpstr>
      <vt:lpstr>Code Example – doing it right </vt:lpstr>
      <vt:lpstr>Code example – Anti Pattern </vt:lpstr>
      <vt:lpstr>Code example – doing it even better </vt:lpstr>
      <vt:lpstr>"I don’t see the value in having lots of different types" </vt:lpstr>
      <vt:lpstr>"A string is not an error" </vt:lpstr>
      <vt:lpstr>"Inheriting from Error doesn’t add too much value" </vt:lpstr>
      <vt:lpstr>"All JavaScript and System errors raised by Node.js inherit from Error" </vt:lpstr>
      <vt:lpstr>2.3 Distinguish operational vs programmer errors </vt:lpstr>
      <vt:lpstr>2.3 Distinguish operational vs programmer errors </vt:lpstr>
      <vt:lpstr>PowerPoint Presentation</vt:lpstr>
      <vt:lpstr>"Programmer errors are bugs in the program" </vt:lpstr>
      <vt:lpstr>"No safe way to leave without creating some undefined brittle state" </vt:lpstr>
      <vt:lpstr>"Otherwise you risk the state of your application" </vt:lpstr>
      <vt:lpstr>“There are three schools of thoughts on error handling” </vt:lpstr>
      <vt:lpstr>2.4 Handle errors centrally, not within an Express middleware </vt:lpstr>
      <vt:lpstr>2.4 Handle errors centrally, not within an Express middleware </vt:lpstr>
      <vt:lpstr>Code Example – a typical error flow </vt:lpstr>
      <vt:lpstr>Code example – handling errors within a dedicated object  </vt:lpstr>
      <vt:lpstr>Code Example – Anti Pattern: handling errors within the middleware   </vt:lpstr>
      <vt:lpstr>"Sometimes lower levels can’t do anything useful except propagate the error to their caller" </vt:lpstr>
      <vt:lpstr>"Handling each err individually would result in tremendous duplication" </vt:lpstr>
      <vt:lpstr> "HTTP errors have no place in your database code" </vt:lpstr>
      <vt:lpstr>2.5 Document API errors using Swagger </vt:lpstr>
      <vt:lpstr>2.5 Document API errors using Swagger </vt:lpstr>
      <vt:lpstr>"You have to tell your callers what errors can happen" </vt:lpstr>
      <vt:lpstr>2.6 Shut the process gracefully when a stranger comes to town </vt:lpstr>
      <vt:lpstr>2.6 Shut the process gracefully when a stranger comes to town </vt:lpstr>
      <vt:lpstr>Code example: deciding whether to crash </vt:lpstr>
      <vt:lpstr>"The best way is to crash" </vt:lpstr>
      <vt:lpstr>"There are three schools of thoughts on error handling" </vt:lpstr>
      <vt:lpstr>"No safe way to leave without creating some undefined brittle state" </vt:lpstr>
      <vt:lpstr>2.7 Use a mature logger to increase error visibility </vt:lpstr>
      <vt:lpstr>2.7 Use a mature logger to increase error visibility </vt:lpstr>
      <vt:lpstr>Code Example – Winston Logger in action  </vt:lpstr>
      <vt:lpstr>Code Example – Querying the log folder (searching for entries)   </vt:lpstr>
      <vt:lpstr>"Logger Requirements" </vt:lpstr>
      <vt:lpstr>2.8 Test error flows using your favorite test framework </vt:lpstr>
      <vt:lpstr>2.8 Test error flows using your favorite test framework </vt:lpstr>
      <vt:lpstr>Code example: ensuring the right exception is thrown using Mocha &amp; Chai </vt:lpstr>
      <vt:lpstr>Code example: ensuring API returns the right HTTP error code </vt:lpstr>
      <vt:lpstr>2.9 Discover errors and downtime using APM products </vt:lpstr>
      <vt:lpstr>2.9 Discover errors and downtime using APM products </vt:lpstr>
      <vt:lpstr>2.9 Discover errors and downtime using APM products </vt:lpstr>
      <vt:lpstr>2.9 Discover errors and downtime using APM products </vt:lpstr>
      <vt:lpstr>2.9 Discover errors and downtime using APM products </vt:lpstr>
      <vt:lpstr>2.9 Discover errors and downtime using APM products </vt:lpstr>
      <vt:lpstr> 2.10 Catch unhandled promise rejections </vt:lpstr>
      <vt:lpstr> 2.10 Catch unhandled promise rejections </vt:lpstr>
      <vt:lpstr>Code example: these errors will not get caught by any error handler (except unhandledRejection) </vt:lpstr>
      <vt:lpstr>Code example: Catching unresolved and rejected promises</vt:lpstr>
      <vt:lpstr>"If you can make a mistake, at some point you will" </vt:lpstr>
      <vt:lpstr>"If you can make a mistake, at some point you will" </vt:lpstr>
      <vt:lpstr>"If you can make a mistake, at some point you will" </vt:lpstr>
      <vt:lpstr>2.11 Fail fast, validate arguments using a dedicated library </vt:lpstr>
      <vt:lpstr>2.11 Fail fast, validate arguments using a dedicated library </vt:lpstr>
      <vt:lpstr>2.11 Fail fast, validate arguments using a dedicated library </vt:lpstr>
      <vt:lpstr>Code example: validating complex JSON input using ‘Joi’ </vt:lpstr>
      <vt:lpstr>Anti-pattern: no validation yields nasty bugs </vt:lpstr>
      <vt:lpstr>"You should throw these errors immediately" </vt:lpstr>
      <vt:lpstr>PowerPoint Presentation</vt:lpstr>
      <vt:lpstr>3.1 Use ESLint </vt:lpstr>
      <vt:lpstr>3.2 Node.js Specific Plugins </vt:lpstr>
      <vt:lpstr>3.3 Start a Codeblock's Curly Braces on the Same Line </vt:lpstr>
      <vt:lpstr>Code Example </vt:lpstr>
      <vt:lpstr>3.4 Don't Forget the Semicolon </vt:lpstr>
      <vt:lpstr>3.5 Name Your Functions </vt:lpstr>
      <vt:lpstr>3.6 Naming conventions for variables, constants, functions and classes </vt:lpstr>
      <vt:lpstr>Code Example </vt:lpstr>
      <vt:lpstr>3.7 Prefer const over let. Ditch the var </vt:lpstr>
      <vt:lpstr>3.8 Requires come first, and not inside functions </vt:lpstr>
      <vt:lpstr>3.9 Do Require on the folders, not directly on the files </vt:lpstr>
      <vt:lpstr>Code example </vt:lpstr>
      <vt:lpstr>3.10 Use the === operator</vt:lpstr>
      <vt:lpstr>Code example </vt:lpstr>
      <vt:lpstr>3.11 Use Async Await, avoid callbacks</vt:lpstr>
      <vt:lpstr>3.12 Use Fat (=&gt;) Arrow Functions </vt:lpstr>
      <vt:lpstr>PowerPoint Presentation</vt:lpstr>
      <vt:lpstr>4.1 At the very least, write API (component) testing </vt:lpstr>
      <vt:lpstr>4.2 Detect code issues with a linter </vt:lpstr>
      <vt:lpstr>4.3 Carefully choose your CI platform (Jenkins vs CircleCI vs Travis vs Rest of the world) </vt:lpstr>
      <vt:lpstr>4.3 Carefully choose your CI platform (Jenkins vs CircleCI vs Travis vs Rest of the world) </vt:lpstr>
      <vt:lpstr>Code Example – a typical cloud CI configuration. Single .yml file and that's it </vt:lpstr>
      <vt:lpstr>4.3 Carefully choose your CI platform (Jenkins vs CircleCI vs Travis vs Rest of the world) </vt:lpstr>
      <vt:lpstr>4.3 Carefully choose your CI platform (Jenkins vs CircleCI vs Travis vs Rest of the world) </vt:lpstr>
      <vt:lpstr>4.4 Constantly inspect for vulnerable dependencies </vt:lpstr>
      <vt:lpstr>4.5 Tag your tests </vt:lpstr>
      <vt:lpstr>4.6 Check your test coverage, it helps to identify wrong test patterns </vt:lpstr>
      <vt:lpstr>4.7 Inspect for outdated packages </vt:lpstr>
      <vt:lpstr>4.8 Use docker-compose for e2e testing </vt:lpstr>
      <vt:lpstr>PowerPoint Presentation</vt:lpstr>
      <vt:lpstr>5.1. Monitoring! </vt:lpstr>
      <vt:lpstr>5.1. Monitoring! </vt:lpstr>
      <vt:lpstr>5.1. Monitoring! </vt:lpstr>
      <vt:lpstr>5.1. Monitoring! </vt:lpstr>
      <vt:lpstr>5.1. Monitoring! </vt:lpstr>
      <vt:lpstr>“What Other Bloggers Say”</vt:lpstr>
      <vt:lpstr>5.2. Increase transparency using smart logging </vt:lpstr>
      <vt:lpstr>5.2. Increase transparency using smart logging </vt:lpstr>
      <vt:lpstr>5.2. Increase transparency using smart logging </vt:lpstr>
      <vt:lpstr>5.2. Increase transparency using smart logging </vt:lpstr>
      <vt:lpstr>“Logger Requirements” </vt:lpstr>
      <vt:lpstr>5.3. Delegate anything possible (e.g. gzip, SSL) to a reverse proxy </vt:lpstr>
      <vt:lpstr>5.3. Delegate anything possible (e.g. gzip, SSL) to a reverse proxy </vt:lpstr>
      <vt:lpstr>Nginx Config Example – Using nginx to compress server responses </vt:lpstr>
      <vt:lpstr>“What Other Bloggers Say” </vt:lpstr>
      <vt:lpstr>“What Other Bloggers Say” </vt:lpstr>
      <vt:lpstr>5.4. Lock dependencies </vt:lpstr>
      <vt:lpstr>5.4. Lock dependencies </vt:lpstr>
      <vt:lpstr>Code example: .npmrc file that instructs NPM to use exact versions </vt:lpstr>
      <vt:lpstr>Code example: shrinkwrap.json file that distills the exact dependency tree </vt:lpstr>
      <vt:lpstr>Code example: NPM 5 dependencies lock file – package.json </vt:lpstr>
      <vt:lpstr>5.5. Guard process uptime using the right tool </vt:lpstr>
      <vt:lpstr>5.5. Guard process uptime using the right tool </vt:lpstr>
      <vt:lpstr>“What Other Bloggers Say” </vt:lpstr>
      <vt:lpstr>“What Other Bloggers Say” </vt:lpstr>
      <vt:lpstr>5.6. Utilize all CPU cores </vt:lpstr>
      <vt:lpstr>5.6. Utilize all CPU cores </vt:lpstr>
      <vt:lpstr>5.6. Utilize all CPU cores </vt:lpstr>
      <vt:lpstr>“What Other Bloggers Say” </vt:lpstr>
      <vt:lpstr>“What Other Bloggers Say” </vt:lpstr>
      <vt:lpstr>“What Other Bloggers Say” </vt:lpstr>
      <vt:lpstr> 5.7. Create a ‘maintenance endpoint’ </vt:lpstr>
      <vt:lpstr> 5.7. Create a ‘maintenance endpoint’ </vt:lpstr>
      <vt:lpstr>Code example: generating a heap dump via code </vt:lpstr>
      <vt:lpstr>5.8. Discover errors and downtime using APM products </vt:lpstr>
      <vt:lpstr>5.8. Discover errors and downtime using APM products </vt:lpstr>
      <vt:lpstr>5.8. Discover errors and downtime using APM products </vt:lpstr>
      <vt:lpstr>5.8. Discover errors and downtime using APM products </vt:lpstr>
      <vt:lpstr>5.8. Discover errors and downtime using APM products </vt:lpstr>
      <vt:lpstr>5.9. Make your code production-ready </vt:lpstr>
      <vt:lpstr>5.9. Make your code production-ready </vt:lpstr>
      <vt:lpstr>5.10. Measure and guard the memory usage </vt:lpstr>
      <vt:lpstr>5.10. Measure and guard the memory usage </vt:lpstr>
      <vt:lpstr>“What Other Bloggers Say” </vt:lpstr>
      <vt:lpstr>“What Other Bloggers Say” </vt:lpstr>
      <vt:lpstr>“What Other Bloggers Say” </vt:lpstr>
      <vt:lpstr>5.11. Get your frontend assets out of Node </vt:lpstr>
      <vt:lpstr>5.11. Get your frontend assets out of Node </vt:lpstr>
      <vt:lpstr>Configuration example: typical nginx configuration for serving static files </vt:lpstr>
      <vt:lpstr>5.11. Get your frontend assets out of Node </vt:lpstr>
      <vt:lpstr>5.13. Use tools that automatically detect vulnerabilities </vt:lpstr>
      <vt:lpstr>5.13. Use tools that automatically detect vulnerabilities </vt:lpstr>
      <vt:lpstr>“What Other Bloggers Say” </vt:lpstr>
      <vt:lpstr> 5.14. Assign ‘TransactionId’ to each log statement </vt:lpstr>
      <vt:lpstr> 5.14. Assign ‘TransactionId’ to each log statement </vt:lpstr>
      <vt:lpstr>Code example: typical Express configuration </vt:lpstr>
      <vt:lpstr>5.15. Set NODE_ENV=production </vt:lpstr>
      <vt:lpstr>5.15. Set NODE_ENV=production </vt:lpstr>
      <vt:lpstr>Code example: Setting and reading the NODE_ENV environment variable </vt:lpstr>
      <vt:lpstr>“What Other Bloggers Say” </vt:lpstr>
      <vt:lpstr>5.16. Design automated, atomic and zero-downtime deployments </vt:lpstr>
      <vt:lpstr>5.17. Use an LTS release of Node.js </vt:lpstr>
      <vt:lpstr>5.17. Use an LTS release of Node.js </vt:lpstr>
      <vt:lpstr>PowerPoint Presentation</vt:lpstr>
      <vt:lpstr>6.1. Embrace linter security rules </vt:lpstr>
      <vt:lpstr>6.1. Embrace linter security rules </vt:lpstr>
      <vt:lpstr>“What Other Bloggers Say” </vt:lpstr>
      <vt:lpstr>6.2. Limit concurrent requests using a balancer or a middleware </vt:lpstr>
      <vt:lpstr>6.2. Limit concurrent requests using a balancer or a middleware </vt:lpstr>
      <vt:lpstr>Code example: Express rate limiting middleware for certain routes </vt:lpstr>
      <vt:lpstr>“What Other Bloggers Say” </vt:lpstr>
      <vt:lpstr>6.3 Extract secrets from config files or use NPM package that encrypts them </vt:lpstr>
      <vt:lpstr>6.4. Prevent SQL/noSQL injection with ORM/ODM or any other DAL packages </vt:lpstr>
      <vt:lpstr>6.5. Collection of common generic security best practices (15 items) </vt:lpstr>
      <vt:lpstr>Common Node.js security best practices </vt:lpstr>
      <vt:lpstr>Use SSL/TLS to encrypt the client-server connection </vt:lpstr>
      <vt:lpstr>Using HTTPS to encrypt the client-server connection </vt:lpstr>
      <vt:lpstr>Code Example – Enabling SSL/TLS using the Express framework </vt:lpstr>
      <vt:lpstr>Comparing secret values and hashes securely </vt:lpstr>
      <vt:lpstr>Generating random strings using Node.js </vt:lpstr>
      <vt:lpstr>6.6. Adjust the response HTTP headers for enhanced security </vt:lpstr>
      <vt:lpstr>6.6. Adjust the response HTTP headers for enhanced security </vt:lpstr>
      <vt:lpstr>6.7. Constantly and automatically inspect for vulnerable dependencies </vt:lpstr>
      <vt:lpstr>6.7. Constantly and automatically inspect for vulnerable dependencies </vt:lpstr>
      <vt:lpstr>6.8. Avoid using the Node.js Crypto library for passwords, use Bcrypt </vt:lpstr>
      <vt:lpstr>6.8. Avoid using the Node.js Crypto library for passwords, use Bcrypt </vt:lpstr>
      <vt:lpstr> Code Example – using promises to catch errors</vt:lpstr>
      <vt:lpstr>“What Other Bloggers Say” </vt:lpstr>
      <vt:lpstr> 6.9. Use middleware that sanitizes input and output </vt:lpstr>
      <vt:lpstr>6.10. Validate the incoming JSON schemas </vt:lpstr>
      <vt:lpstr>6.10. Validate the incoming JSON schemas </vt:lpstr>
      <vt:lpstr>Example - JSON-Schema validation rules </vt:lpstr>
      <vt:lpstr>Example - Validating an entity using JSON-Schema </vt:lpstr>
      <vt:lpstr>Example - Usage of middleware validator </vt:lpstr>
      <vt:lpstr>“What Other Bloggers Say” </vt:lpstr>
      <vt:lpstr>6.11. Support blacklisting JWT tokens </vt:lpstr>
      <vt:lpstr>6.13. Run Node.js as non-root user </vt:lpstr>
      <vt:lpstr>6.13. Run Node.js as non-root user </vt:lpstr>
      <vt:lpstr>Code example - Building a Docker image as non-root </vt:lpstr>
      <vt:lpstr>“What Other Bloggers Say” </vt:lpstr>
      <vt:lpstr>6.14. Limit payload size using a reverse-proxy or a middleware </vt:lpstr>
      <vt:lpstr>6.14. Limit payload size using a reverse-proxy or a middleware </vt:lpstr>
      <vt:lpstr>Example code for express</vt:lpstr>
      <vt:lpstr>Example configuration for nginx</vt:lpstr>
      <vt:lpstr> 6.15. Avoid JS eval statements </vt:lpstr>
      <vt:lpstr> 6.15. Avoid JS eval statements </vt:lpstr>
      <vt:lpstr>Code example </vt:lpstr>
      <vt:lpstr>“What Other Bloggers Say” </vt:lpstr>
      <vt:lpstr>6.16. Prevent malicious RegEx from overloading your single thread execution </vt:lpstr>
      <vt:lpstr>6.16. Prevent malicious RegEx from overloading your single thread execution </vt:lpstr>
      <vt:lpstr> Code Example – using promises to catch errors</vt:lpstr>
      <vt:lpstr>“What Other Bloggers Say” </vt:lpstr>
      <vt:lpstr>6.17. Avoid module loading require(someVariable) using a variable </vt:lpstr>
      <vt:lpstr>Code example </vt:lpstr>
      <vt:lpstr>6.18. Run unsafe code in a sandbox </vt:lpstr>
      <vt:lpstr>6.19. Take extra care when working with child processes </vt:lpstr>
      <vt:lpstr>6.20. Hide error details from client (e.g. default Express behaviour) </vt:lpstr>
      <vt:lpstr>6.20. Hide error details from client (e.g. default Express behaviour) </vt:lpstr>
      <vt:lpstr>Code example </vt:lpstr>
      <vt:lpstr>6.21. Modify session middleware settings </vt:lpstr>
      <vt:lpstr>6.21. Modify session middleware settings </vt:lpstr>
      <vt:lpstr>Code example: Setting secure cookie settings  </vt:lpstr>
      <vt:lpstr>“What Other Bloggers Say” </vt:lpstr>
      <vt:lpstr>6.21. Modify session middleware settings </vt:lpstr>
      <vt:lpstr>6.21. Modify session middleware settings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Yonii Goold</dc:creator>
  <cp:lastModifiedBy>Yonii Goold</cp:lastModifiedBy>
  <cp:revision>182</cp:revision>
  <dcterms:created xsi:type="dcterms:W3CDTF">2018-06-10T09:04:25Z</dcterms:created>
  <dcterms:modified xsi:type="dcterms:W3CDTF">2018-12-18T18:27:19Z</dcterms:modified>
</cp:coreProperties>
</file>